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autoCompressPictures="0">
  <p:sldMasterIdLst>
    <p:sldMasterId id="2147483648" r:id="rId1"/>
    <p:sldMasterId id="2147483672" r:id="rId2"/>
    <p:sldMasterId id="2147483729" r:id="rId3"/>
    <p:sldMasterId id="2147483684" r:id="rId4"/>
    <p:sldMasterId id="2147483696" r:id="rId5"/>
  </p:sldMasterIdLst>
  <p:notesMasterIdLst>
    <p:notesMasterId r:id="rId18"/>
  </p:notesMasterIdLst>
  <p:sldIdLst>
    <p:sldId id="324" r:id="rId6"/>
    <p:sldId id="315" r:id="rId7"/>
    <p:sldId id="323" r:id="rId8"/>
    <p:sldId id="267" r:id="rId9"/>
    <p:sldId id="316" r:id="rId10"/>
    <p:sldId id="290" r:id="rId11"/>
    <p:sldId id="310" r:id="rId12"/>
    <p:sldId id="317" r:id="rId13"/>
    <p:sldId id="320" r:id="rId14"/>
    <p:sldId id="321" r:id="rId15"/>
    <p:sldId id="322" r:id="rId16"/>
    <p:sldId id="313" r:id="rId17"/>
  </p:sldIdLst>
  <p:sldSz cx="12192000" cy="6858000"/>
  <p:notesSz cx="6858000" cy="9144000"/>
  <p:embeddedFontLst>
    <p:embeddedFont>
      <p:font typeface="Arial Nova" panose="020B0504020202020204" pitchFamily="34" charset="0"/>
      <p:regular r:id="rId19"/>
      <p:bold r:id="rId20"/>
      <p:italic r:id="rId21"/>
      <p:boldItalic r:id="rId22"/>
    </p:embeddedFon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C10EFE-19B9-9EC2-5E81-B4434CB59A1A}" name="Hannah McNeill" initials="HM" userId="S::hmcneill@everfi.com::89ced9e9-7713-4929-82ae-14743da5a86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isa Findley" initials="LF" lastIdx="5" clrIdx="0">
    <p:extLst>
      <p:ext uri="{19B8F6BF-5375-455C-9EA6-DF929625EA0E}">
        <p15:presenceInfo xmlns:p15="http://schemas.microsoft.com/office/powerpoint/2012/main" userId="0baafbaf34be891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3E3"/>
    <a:srgbClr val="FEE4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85"/>
    <p:restoredTop sz="82424" autoAdjust="0"/>
  </p:normalViewPr>
  <p:slideViewPr>
    <p:cSldViewPr snapToGrid="0" snapToObjects="1">
      <p:cViewPr varScale="1">
        <p:scale>
          <a:sx n="87" d="100"/>
          <a:sy n="87" d="100"/>
        </p:scale>
        <p:origin x="1920" y="192"/>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Master" Target="slideMasters/slideMaster3.xml"/><Relationship Id="rId21" Type="http://schemas.openxmlformats.org/officeDocument/2006/relationships/font" Target="fonts/font3.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font" Target="fonts/font2.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6.fntdata"/><Relationship Id="rId32"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font" Target="fonts/font5.fntdata"/><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font" Target="fonts/font1.fntdata"/><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4.fntdata"/><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9387F7B5-876A-CE45-A4EC-857D7D52FC1D}" type="datetimeFigureOut">
              <a:rPr lang="en-US" smtClean="0"/>
              <a:pPr/>
              <a:t>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E6F6AA10-C973-3F44-AE42-4CC907109B9D}" type="slidenum">
              <a:rPr lang="en-US" smtClean="0"/>
              <a:pPr/>
              <a:t>‹#›</a:t>
            </a:fld>
            <a:endParaRPr lang="en-US" dirty="0"/>
          </a:p>
        </p:txBody>
      </p:sp>
    </p:spTree>
    <p:extLst>
      <p:ext uri="{BB962C8B-B14F-4D97-AF65-F5344CB8AC3E}">
        <p14:creationId xmlns:p14="http://schemas.microsoft.com/office/powerpoint/2010/main" val="1508792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worldwildlife.org/species/directory?direction=desc&amp;sort=extinction_statu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worldwildlife.org/species/directory?direction=desc&amp;sort=extinction_statu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0</a:t>
            </a:fld>
            <a:endParaRPr lang="en-US"/>
          </a:p>
        </p:txBody>
      </p:sp>
    </p:spTree>
    <p:extLst>
      <p:ext uri="{BB962C8B-B14F-4D97-AF65-F5344CB8AC3E}">
        <p14:creationId xmlns:p14="http://schemas.microsoft.com/office/powerpoint/2010/main" val="829112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1</a:t>
            </a:fld>
            <a:endParaRPr lang="en-US"/>
          </a:p>
        </p:txBody>
      </p:sp>
    </p:spTree>
    <p:extLst>
      <p:ext uri="{BB962C8B-B14F-4D97-AF65-F5344CB8AC3E}">
        <p14:creationId xmlns:p14="http://schemas.microsoft.com/office/powerpoint/2010/main" val="390730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latin typeface="Arial" panose="020B0604020202020204" pitchFamily="34" charset="0"/>
                <a:cs typeface="Arial" panose="020B0604020202020204" pitchFamily="34" charset="0"/>
              </a:rPr>
              <a:t>Teacher notes</a:t>
            </a:r>
            <a:endParaRPr lang="en-US" dirty="0">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200"/>
              <a:buFont typeface="Calibri"/>
              <a:buNone/>
            </a:pPr>
            <a:r>
              <a:rPr lang="en-US" sz="1200" dirty="0">
                <a:solidFill>
                  <a:schemeClr val="dk1"/>
                </a:solidFill>
                <a:latin typeface="Arial" panose="020B0604020202020204" pitchFamily="34" charset="0"/>
                <a:ea typeface="Calibri"/>
                <a:cs typeface="Arial" panose="020B0604020202020204" pitchFamily="34" charset="0"/>
                <a:sym typeface="Calibri"/>
              </a:rPr>
              <a:t>Ahead of this activity, ask pupils to collect and bring in items they would normally have thrown away at home e.g. yoghurt pots, disposable containers, egg boxes. </a:t>
            </a:r>
            <a:r>
              <a:rPr lang="en-US" sz="1200" b="1" dirty="0">
                <a:solidFill>
                  <a:schemeClr val="dk1"/>
                </a:solidFill>
                <a:latin typeface="Arial" panose="020B0604020202020204" pitchFamily="34" charset="0"/>
                <a:ea typeface="Calibri"/>
                <a:cs typeface="Arial" panose="020B0604020202020204" pitchFamily="34" charset="0"/>
                <a:sym typeface="Calibri"/>
              </a:rPr>
              <a:t>They should make sure these are clean and have not contained meat.</a:t>
            </a:r>
          </a:p>
          <a:p>
            <a:pPr marL="0" marR="0" lvl="0" indent="0" algn="l" rtl="0">
              <a:lnSpc>
                <a:spcPct val="100000"/>
              </a:lnSpc>
              <a:spcBef>
                <a:spcPts val="0"/>
              </a:spcBef>
              <a:spcAft>
                <a:spcPts val="0"/>
              </a:spcAft>
              <a:buClr>
                <a:schemeClr val="dk1"/>
              </a:buClr>
              <a:buSzPts val="1200"/>
              <a:buFont typeface="Calibri"/>
              <a:buNone/>
            </a:pPr>
            <a:endParaRPr lang="en-US" sz="1200" b="1" dirty="0">
              <a:solidFill>
                <a:schemeClr val="dk1"/>
              </a:solidFill>
              <a:latin typeface="Arial" panose="020B0604020202020204" pitchFamily="34" charset="0"/>
              <a:cs typeface="Arial" panose="020B0604020202020204" pitchFamily="34" charset="0"/>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b="0" dirty="0">
                <a:solidFill>
                  <a:schemeClr val="dk1"/>
                </a:solidFill>
                <a:latin typeface="Arial" panose="020B0604020202020204" pitchFamily="34" charset="0"/>
                <a:cs typeface="Arial" panose="020B0604020202020204" pitchFamily="34" charset="0"/>
                <a:sym typeface="Calibri"/>
              </a:rPr>
              <a:t>Younger pupils should use slide 3 as an introduction, whereas older pupils should use slide 4.</a:t>
            </a:r>
            <a:endParaRPr lang="en-US" b="0" dirty="0">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2</a:t>
            </a:fld>
            <a:endParaRPr lang="en-US"/>
          </a:p>
        </p:txBody>
      </p:sp>
    </p:spTree>
    <p:extLst>
      <p:ext uri="{BB962C8B-B14F-4D97-AF65-F5344CB8AC3E}">
        <p14:creationId xmlns:p14="http://schemas.microsoft.com/office/powerpoint/2010/main" val="74442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highlight>
                  <a:srgbClr val="FFFFFF"/>
                </a:highlight>
                <a:latin typeface="Arial" panose="020B0604020202020204" pitchFamily="34" charset="0"/>
                <a:cs typeface="Arial" panose="020B0604020202020204" pitchFamily="34" charset="0"/>
              </a:rPr>
              <a:t>Teacher notes</a:t>
            </a:r>
            <a:endParaRPr lang="en-US" dirty="0">
              <a:highlight>
                <a:srgbClr val="FFFFFF"/>
              </a:highlight>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200"/>
              <a:buFont typeface="Calibri"/>
              <a:buNone/>
            </a:pPr>
            <a:r>
              <a:rPr lang="en-US" dirty="0">
                <a:highlight>
                  <a:srgbClr val="FFFFFF"/>
                </a:highlight>
                <a:latin typeface="Arial" panose="020B0604020202020204" pitchFamily="34" charset="0"/>
                <a:cs typeface="Arial" panose="020B0604020202020204" pitchFamily="34" charset="0"/>
              </a:rPr>
              <a:t>This introductory slide should be used with </a:t>
            </a:r>
            <a:r>
              <a:rPr lang="en-US" b="1" dirty="0">
                <a:highlight>
                  <a:srgbClr val="FFFFFF"/>
                </a:highlight>
                <a:latin typeface="Arial" panose="020B0604020202020204" pitchFamily="34" charset="0"/>
                <a:cs typeface="Arial" panose="020B0604020202020204" pitchFamily="34" charset="0"/>
              </a:rPr>
              <a:t>younger</a:t>
            </a:r>
            <a:r>
              <a:rPr lang="en-US" dirty="0">
                <a:highlight>
                  <a:srgbClr val="FFFFFF"/>
                </a:highlight>
                <a:latin typeface="Arial" panose="020B0604020202020204" pitchFamily="34" charset="0"/>
                <a:cs typeface="Arial" panose="020B0604020202020204" pitchFamily="34" charset="0"/>
              </a:rPr>
              <a:t> pupils. Responses can be used to </a:t>
            </a: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evaluate pupils’ prior knowledge and level of understanding. </a:t>
            </a:r>
            <a:endParaRPr lang="en-US" dirty="0">
              <a:highlight>
                <a:srgbClr val="FFFFFF"/>
              </a:highlight>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200"/>
              <a:buFont typeface="Calibri"/>
              <a:buNone/>
            </a:pPr>
            <a:endPar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Do the quiz with the class, then reveal the answers, answers are revealed once all </a:t>
            </a:r>
            <a:r>
              <a:rPr lang="en-US" sz="1200">
                <a:solidFill>
                  <a:schemeClr val="dk1"/>
                </a:solidFill>
                <a:highlight>
                  <a:srgbClr val="FFFFFF"/>
                </a:highlight>
                <a:latin typeface="Arial" panose="020B0604020202020204" pitchFamily="34" charset="0"/>
                <a:ea typeface="Calibri"/>
                <a:cs typeface="Arial" panose="020B0604020202020204" pitchFamily="34" charset="0"/>
                <a:sym typeface="Calibri"/>
              </a:rPr>
              <a:t>four options are on screen. </a:t>
            </a: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Ask them if they know why the particular things they have identified can harm or help the planet. For example:</a:t>
            </a:r>
            <a:endParaRPr lang="en-US" dirty="0">
              <a:highlight>
                <a:srgbClr val="FFFFFF"/>
              </a:highlight>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200"/>
              <a:buFont typeface="Calibri"/>
              <a:buNone/>
            </a:pPr>
            <a:r>
              <a:rPr lang="en-US" sz="1200" i="1" dirty="0">
                <a:solidFill>
                  <a:schemeClr val="dk1"/>
                </a:solidFill>
                <a:highlight>
                  <a:srgbClr val="FFFFFF"/>
                </a:highlight>
                <a:latin typeface="Arial" panose="020B0604020202020204" pitchFamily="34" charset="0"/>
                <a:ea typeface="Calibri"/>
                <a:cs typeface="Arial" panose="020B0604020202020204" pitchFamily="34" charset="0"/>
                <a:sym typeface="Calibri"/>
              </a:rPr>
              <a:t>1a) Plastic takes years and years to rot away (biodegrade), so we should reuse or recycle plastic bottles.</a:t>
            </a:r>
            <a:endParaRPr lang="en-US" dirty="0">
              <a:highlight>
                <a:srgbClr val="FFFFFF"/>
              </a:highlight>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200"/>
              <a:buFont typeface="Calibri"/>
              <a:buNone/>
            </a:pPr>
            <a:r>
              <a:rPr lang="en-US" sz="1200" i="1" dirty="0">
                <a:solidFill>
                  <a:schemeClr val="dk1"/>
                </a:solidFill>
                <a:highlight>
                  <a:srgbClr val="FFFFFF"/>
                </a:highlight>
                <a:latin typeface="Arial" panose="020B0604020202020204" pitchFamily="34" charset="0"/>
                <a:ea typeface="Calibri"/>
                <a:cs typeface="Arial" panose="020B0604020202020204" pitchFamily="34" charset="0"/>
                <a:sym typeface="Calibri"/>
              </a:rPr>
              <a:t>1c) Leaving car engines running when they’re not driving pollutes the air.</a:t>
            </a:r>
            <a:endParaRPr lang="en-US" dirty="0">
              <a:highlight>
                <a:srgbClr val="FFFFFF"/>
              </a:highlight>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200"/>
              <a:buFont typeface="Calibri"/>
              <a:buNone/>
            </a:pPr>
            <a:endParaRPr lang="en-US" sz="1200" i="1" dirty="0">
              <a:solidFill>
                <a:schemeClr val="dk1"/>
              </a:solidFill>
              <a:highlight>
                <a:srgbClr val="FFFFFF"/>
              </a:highlight>
              <a:latin typeface="Arial" panose="020B0604020202020204" pitchFamily="34" charset="0"/>
              <a:ea typeface="Calibri"/>
              <a:cs typeface="Arial" panose="020B0604020202020204" pitchFamily="34" charset="0"/>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i="1" dirty="0">
                <a:solidFill>
                  <a:schemeClr val="dk1"/>
                </a:solidFill>
                <a:highlight>
                  <a:srgbClr val="FFFFFF"/>
                </a:highlight>
                <a:latin typeface="Arial" panose="020B0604020202020204" pitchFamily="34" charset="0"/>
                <a:ea typeface="Calibri"/>
                <a:cs typeface="Arial" panose="020B0604020202020204" pitchFamily="34" charset="0"/>
                <a:sym typeface="Calibri"/>
              </a:rPr>
              <a:t>2b) Not driving short distances means there is less air pollution (and is healthier for your body).</a:t>
            </a:r>
            <a:endParaRPr lang="en-US" dirty="0">
              <a:highlight>
                <a:srgbClr val="FFFFFF"/>
              </a:highlight>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200"/>
              <a:buFont typeface="Calibri"/>
              <a:buNone/>
            </a:pPr>
            <a:r>
              <a:rPr lang="en-US" sz="1200" i="1" dirty="0">
                <a:solidFill>
                  <a:schemeClr val="dk1"/>
                </a:solidFill>
                <a:highlight>
                  <a:srgbClr val="FFFFFF"/>
                </a:highlight>
                <a:latin typeface="Arial" panose="020B0604020202020204" pitchFamily="34" charset="0"/>
                <a:ea typeface="Calibri"/>
                <a:cs typeface="Arial" panose="020B0604020202020204" pitchFamily="34" charset="0"/>
                <a:sym typeface="Calibri"/>
              </a:rPr>
              <a:t>2d) Trees are like giant lungs – they give off oxygen so we can all breathe cleaner air.</a:t>
            </a:r>
            <a:endParaRPr lang="en-US" dirty="0">
              <a:highlight>
                <a:srgbClr val="FFFFFF"/>
              </a:highlight>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en-US" dirty="0">
              <a:highlight>
                <a:srgbClr val="FFFFFF"/>
              </a:highlight>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3</a:t>
            </a:fld>
            <a:endParaRPr lang="en-US"/>
          </a:p>
        </p:txBody>
      </p:sp>
    </p:spTree>
    <p:extLst>
      <p:ext uri="{BB962C8B-B14F-4D97-AF65-F5344CB8AC3E}">
        <p14:creationId xmlns:p14="http://schemas.microsoft.com/office/powerpoint/2010/main" val="3459982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highlight>
                  <a:srgbClr val="FFFFFF"/>
                </a:highlight>
                <a:latin typeface="Arial" panose="020B0604020202020204" pitchFamily="34" charset="0"/>
                <a:cs typeface="Arial" panose="020B0604020202020204" pitchFamily="34" charset="0"/>
              </a:rPr>
              <a:t>Teacher notes</a:t>
            </a:r>
            <a:endParaRPr lang="en-US" dirty="0">
              <a:highlight>
                <a:srgbClr val="FFFFFF"/>
              </a:highlight>
              <a:latin typeface="Arial" panose="020B0604020202020204" pitchFamily="34" charset="0"/>
              <a:cs typeface="Arial" panose="020B0604020202020204" pitchFamily="34" charset="0"/>
            </a:endParaRPr>
          </a:p>
          <a:p>
            <a:pPr marL="0" lvl="0" indent="0" algn="l" rtl="0">
              <a:spcBef>
                <a:spcPts val="0"/>
              </a:spcBef>
              <a:spcAft>
                <a:spcPts val="0"/>
              </a:spcAft>
              <a:buNone/>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This introductory slide should be used with </a:t>
            </a:r>
            <a:r>
              <a:rPr lang="en-US" sz="1200" b="1" dirty="0">
                <a:solidFill>
                  <a:schemeClr val="dk1"/>
                </a:solidFill>
                <a:highlight>
                  <a:srgbClr val="FFFFFF"/>
                </a:highlight>
                <a:latin typeface="Arial" panose="020B0604020202020204" pitchFamily="34" charset="0"/>
                <a:ea typeface="Calibri"/>
                <a:cs typeface="Arial" panose="020B0604020202020204" pitchFamily="34" charset="0"/>
                <a:sym typeface="Calibri"/>
              </a:rPr>
              <a:t>older </a:t>
            </a: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pupils. </a:t>
            </a:r>
            <a:endParaRPr lang="en-US" dirty="0">
              <a:highlight>
                <a:srgbClr val="FFFFFF"/>
              </a:highlight>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endParaRPr>
          </a:p>
          <a:p>
            <a:pPr marL="0" lvl="0" indent="0" algn="l" rtl="0">
              <a:spcBef>
                <a:spcPts val="0"/>
              </a:spcBef>
              <a:spcAft>
                <a:spcPts val="0"/>
              </a:spcAft>
              <a:buNone/>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Ask pupils to work in pairs or small groups to create concept maps that answer the two questions on the slide. </a:t>
            </a:r>
            <a:endParaRPr lang="en-US" dirty="0">
              <a:highlight>
                <a:srgbClr val="FFFFFF"/>
              </a:highlight>
              <a:latin typeface="Arial" panose="020B0604020202020204" pitchFamily="34" charset="0"/>
              <a:cs typeface="Arial" panose="020B0604020202020204" pitchFamily="34" charset="0"/>
            </a:endParaRPr>
          </a:p>
          <a:p>
            <a:pPr marL="0" lvl="0" indent="0" algn="l" rtl="0">
              <a:spcBef>
                <a:spcPts val="0"/>
              </a:spcBef>
              <a:spcAft>
                <a:spcPts val="0"/>
              </a:spcAft>
              <a:buNone/>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Take feedback. These concept maps can be used to both introduce the topic and evaluate pupils’ prior knowledge and level of understanding.</a:t>
            </a:r>
            <a:endParaRPr lang="en-US" dirty="0">
              <a:highlight>
                <a:srgbClr val="FFFFFF"/>
              </a:highlight>
              <a:latin typeface="Arial" panose="020B0604020202020204" pitchFamily="34" charset="0"/>
              <a:cs typeface="Arial" panose="020B0604020202020204" pitchFamily="34" charset="0"/>
            </a:endParaRPr>
          </a:p>
          <a:p>
            <a:pPr marL="0" lvl="0" indent="0" algn="l" rtl="0">
              <a:spcBef>
                <a:spcPts val="0"/>
              </a:spcBef>
              <a:spcAft>
                <a:spcPts val="0"/>
              </a:spcAft>
              <a:buNone/>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 </a:t>
            </a:r>
            <a:endParaRPr lang="en-US" dirty="0">
              <a:highlight>
                <a:srgbClr val="FFFFFF"/>
              </a:highlight>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en-US" dirty="0">
              <a:highlight>
                <a:srgbClr val="FFFFFF"/>
              </a:highlight>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4</a:t>
            </a:fld>
            <a:endParaRPr lang="en-US"/>
          </a:p>
        </p:txBody>
      </p:sp>
    </p:spTree>
    <p:extLst>
      <p:ext uri="{BB962C8B-B14F-4D97-AF65-F5344CB8AC3E}">
        <p14:creationId xmlns:p14="http://schemas.microsoft.com/office/powerpoint/2010/main" val="4268668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highlight>
                  <a:srgbClr val="FFFFFF"/>
                </a:highlight>
              </a:rPr>
              <a:t>Teacher notes</a:t>
            </a:r>
            <a:endParaRPr lang="en-US" dirty="0">
              <a:highlight>
                <a:srgbClr val="FFFFFF"/>
              </a:highlight>
            </a:endParaRPr>
          </a:p>
          <a:p>
            <a:pPr marL="0" lvl="0" indent="0" algn="l" rtl="0">
              <a:spcBef>
                <a:spcPts val="0"/>
              </a:spcBef>
              <a:spcAft>
                <a:spcPts val="0"/>
              </a:spcAft>
              <a:buNone/>
            </a:pPr>
            <a:r>
              <a:rPr lang="en-US" b="0" dirty="0">
                <a:highlight>
                  <a:srgbClr val="FFFFFF"/>
                </a:highlight>
              </a:rPr>
              <a:t>Ask if anyone knows what ‘climate change’ means, and give a definition (e.g. </a:t>
            </a:r>
            <a:r>
              <a:rPr lang="en-US" b="0" i="1" dirty="0">
                <a:highlight>
                  <a:srgbClr val="FFFFFF"/>
                </a:highlight>
              </a:rPr>
              <a:t>Climate change means that the planet is slowly getting warmer and warmer. We know that it’s happening because of extreme changes in the weather or the temperature</a:t>
            </a:r>
            <a:r>
              <a:rPr lang="en-US" b="0" dirty="0">
                <a:highlight>
                  <a:srgbClr val="FFFFFF"/>
                </a:highlight>
              </a:rPr>
              <a:t>.) </a:t>
            </a:r>
            <a:endParaRPr lang="en-US" dirty="0">
              <a:highlight>
                <a:srgbClr val="FFFFFF"/>
              </a:highlight>
            </a:endParaRPr>
          </a:p>
          <a:p>
            <a:pPr marL="0" lvl="0" indent="0" algn="l" rtl="0">
              <a:spcBef>
                <a:spcPts val="0"/>
              </a:spcBef>
              <a:spcAft>
                <a:spcPts val="0"/>
              </a:spcAft>
              <a:buNone/>
            </a:pPr>
            <a:r>
              <a:rPr lang="en-US" b="0" dirty="0">
                <a:highlight>
                  <a:srgbClr val="FFFFFF"/>
                </a:highlight>
              </a:rPr>
              <a:t>Ask pupils why they think that climate change is a problem. You could give some examples such as:</a:t>
            </a:r>
            <a:endParaRPr lang="en-US" dirty="0">
              <a:highlight>
                <a:srgbClr val="FFFFFF"/>
              </a:highlight>
            </a:endParaRPr>
          </a:p>
          <a:p>
            <a:pPr marL="171450" lvl="0" indent="-171450" algn="l" rtl="0">
              <a:spcBef>
                <a:spcPts val="0"/>
              </a:spcBef>
              <a:spcAft>
                <a:spcPts val="0"/>
              </a:spcAft>
              <a:buClr>
                <a:schemeClr val="dk1"/>
              </a:buClr>
              <a:buSzPts val="1200"/>
              <a:buFont typeface="Calibri"/>
              <a:buChar char="-"/>
            </a:pPr>
            <a:r>
              <a:rPr lang="en-US" b="0" dirty="0">
                <a:highlight>
                  <a:srgbClr val="FFFFFF"/>
                </a:highlight>
              </a:rPr>
              <a:t>Warmer temperatures makes ice melt in Antarctica, which means that sea levels rise, which can mean that land gets flooded</a:t>
            </a:r>
            <a:endParaRPr lang="en-US" dirty="0">
              <a:highlight>
                <a:srgbClr val="FFFFFF"/>
              </a:highlight>
            </a:endParaRPr>
          </a:p>
          <a:p>
            <a:pPr marL="171450" lvl="0" indent="-171450" algn="l" rtl="0">
              <a:spcBef>
                <a:spcPts val="0"/>
              </a:spcBef>
              <a:spcAft>
                <a:spcPts val="0"/>
              </a:spcAft>
              <a:buClr>
                <a:schemeClr val="dk1"/>
              </a:buClr>
              <a:buSzPts val="1200"/>
              <a:buFont typeface="Calibri"/>
              <a:buChar char="-"/>
            </a:pPr>
            <a:r>
              <a:rPr lang="en-US" b="0" dirty="0">
                <a:highlight>
                  <a:srgbClr val="FFFFFF"/>
                </a:highlight>
              </a:rPr>
              <a:t>Some animals can’t survive in extreme temperatures, so they might die out</a:t>
            </a:r>
            <a:endParaRPr lang="en-US" dirty="0">
              <a:highlight>
                <a:srgbClr val="FFFFFF"/>
              </a:highlight>
            </a:endParaRPr>
          </a:p>
          <a:p>
            <a:pPr marL="171450" lvl="0" indent="-171450" algn="l" rtl="0">
              <a:spcBef>
                <a:spcPts val="0"/>
              </a:spcBef>
              <a:spcAft>
                <a:spcPts val="0"/>
              </a:spcAft>
              <a:buClr>
                <a:schemeClr val="dk1"/>
              </a:buClr>
              <a:buSzPts val="1200"/>
              <a:buFont typeface="Calibri"/>
              <a:buChar char="-"/>
            </a:pPr>
            <a:r>
              <a:rPr lang="en-US" b="0" dirty="0">
                <a:highlight>
                  <a:srgbClr val="FFFFFF"/>
                </a:highlight>
              </a:rPr>
              <a:t>Pollution in the atmosphere creates more illnesses related to breathing, such as asthma</a:t>
            </a:r>
            <a:endParaRPr lang="en-US" dirty="0">
              <a:highlight>
                <a:srgbClr val="FFFFFF"/>
              </a:highlight>
            </a:endParaRPr>
          </a:p>
          <a:p>
            <a:pPr marL="0" lvl="0" indent="0" algn="l" rtl="0">
              <a:spcBef>
                <a:spcPts val="0"/>
              </a:spcBef>
              <a:spcAft>
                <a:spcPts val="0"/>
              </a:spcAft>
              <a:buNone/>
            </a:pPr>
            <a:r>
              <a:rPr lang="en-US" b="0" dirty="0">
                <a:highlight>
                  <a:srgbClr val="FFFFFF"/>
                </a:highlight>
              </a:rPr>
              <a:t>Ask pupils what kinds of things we can do together and individually to help prevent climate change, and make a list of responses (</a:t>
            </a:r>
            <a:r>
              <a:rPr lang="en-US" b="0" i="1" dirty="0">
                <a:highlight>
                  <a:srgbClr val="FFFFFF"/>
                </a:highlight>
              </a:rPr>
              <a:t>e.g. recycle/reuse/reduce packaging, refuse plastic bags in shops, walk short distances instead of driving etc.</a:t>
            </a:r>
            <a:r>
              <a:rPr lang="en-US" b="0" dirty="0">
                <a:highlight>
                  <a:srgbClr val="FFFFFF"/>
                </a:highlight>
              </a:rPr>
              <a:t>).</a:t>
            </a:r>
            <a:endParaRPr lang="en-US" dirty="0">
              <a:highlight>
                <a:srgbClr val="FFFFFF"/>
              </a:highlight>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5</a:t>
            </a:fld>
            <a:endParaRPr lang="en-US"/>
          </a:p>
        </p:txBody>
      </p:sp>
    </p:spTree>
    <p:extLst>
      <p:ext uri="{BB962C8B-B14F-4D97-AF65-F5344CB8AC3E}">
        <p14:creationId xmlns:p14="http://schemas.microsoft.com/office/powerpoint/2010/main" val="1846349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200" b="1" dirty="0">
                <a:solidFill>
                  <a:schemeClr val="dk1"/>
                </a:solidFill>
                <a:latin typeface="Arial" panose="020B0604020202020204" pitchFamily="34" charset="0"/>
                <a:ea typeface="Calibri"/>
                <a:cs typeface="Arial" panose="020B0604020202020204" pitchFamily="34" charset="0"/>
                <a:sym typeface="Calibri"/>
              </a:rPr>
              <a:t>Teacher notes</a:t>
            </a:r>
            <a:endParaRPr lang="en-US" dirty="0">
              <a:latin typeface="Arial" panose="020B0604020202020204" pitchFamily="34" charset="0"/>
              <a:cs typeface="Arial" panose="020B0604020202020204" pitchFamily="34" charset="0"/>
            </a:endParaRPr>
          </a:p>
          <a:p>
            <a:pPr marL="0" lvl="0" indent="0" algn="l" rtl="0">
              <a:spcBef>
                <a:spcPts val="0"/>
              </a:spcBef>
              <a:spcAft>
                <a:spcPts val="0"/>
              </a:spcAft>
              <a:buNone/>
            </a:pPr>
            <a:r>
              <a:rPr lang="en-US" sz="1200" b="0" dirty="0">
                <a:solidFill>
                  <a:schemeClr val="dk1"/>
                </a:solidFill>
                <a:latin typeface="Arial" panose="020B0604020202020204" pitchFamily="34" charset="0"/>
                <a:ea typeface="Calibri"/>
                <a:cs typeface="Arial" panose="020B0604020202020204" pitchFamily="34" charset="0"/>
                <a:sym typeface="Calibri"/>
              </a:rPr>
              <a:t>Explain to pupils that these are just some animals which are in danger of extinction or whose populations are going down because of climate change.</a:t>
            </a:r>
            <a:endParaRPr lang="en-US" dirty="0">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en-US" sz="1200" b="0"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Information from the WWF website: </a:t>
            </a:r>
            <a:r>
              <a:rPr lang="en-US" dirty="0">
                <a:latin typeface="Arial" panose="020B0604020202020204" pitchFamily="34" charset="0"/>
                <a:cs typeface="Arial" panose="020B0604020202020204" pitchFamily="34" charset="0"/>
                <a:hlinkClick r:id="rId3"/>
              </a:rPr>
              <a:t>https://www.worldwildlife.org/species/directory?direction=desc&amp;sort=extinction_status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dk1"/>
                </a:solidFill>
                <a:latin typeface="Arial" panose="020B0604020202020204" pitchFamily="34" charset="0"/>
                <a:ea typeface="Calibri"/>
                <a:cs typeface="Arial" panose="020B0604020202020204" pitchFamily="34" charset="0"/>
                <a:sym typeface="Calibri"/>
              </a:rPr>
              <a:t>For more challenge, pupils may want to do their own research into the different animals (and others) using the list on the WWF site: </a:t>
            </a:r>
            <a:r>
              <a:rPr lang="en-US" dirty="0">
                <a:solidFill>
                  <a:schemeClr val="dk1"/>
                </a:solidFill>
                <a:latin typeface="Arial" panose="020B0604020202020204" pitchFamily="34" charset="0"/>
                <a:ea typeface="Calibri"/>
                <a:cs typeface="Arial" panose="020B0604020202020204" pitchFamily="34" charset="0"/>
                <a:sym typeface="Calibri"/>
                <a:hlinkClick r:id="rId3"/>
              </a:rPr>
              <a:t>https://www.worldwildlife.org/species/directory?direction=desc&amp;sort=extinction_status</a:t>
            </a:r>
            <a:r>
              <a:rPr lang="en-US" sz="1200" b="0" dirty="0">
                <a:solidFill>
                  <a:schemeClr val="dk1"/>
                </a:solidFill>
                <a:latin typeface="Arial" panose="020B0604020202020204" pitchFamily="34" charset="0"/>
                <a:ea typeface="Calibri"/>
                <a:cs typeface="Arial" panose="020B0604020202020204" pitchFamily="34" charset="0"/>
                <a:sym typeface="Calibri"/>
              </a:rPr>
              <a:t>. This also gives information about why these species are important, and why it matters that they are dying out.</a:t>
            </a:r>
            <a:endParaRPr lang="en-US" sz="1200" dirty="0">
              <a:solidFill>
                <a:schemeClr val="dk1"/>
              </a:solidFill>
              <a:latin typeface="Arial" panose="020B0604020202020204" pitchFamily="34" charset="0"/>
              <a:ea typeface="Calibri"/>
              <a:cs typeface="Arial" panose="020B0604020202020204" pitchFamily="34" charset="0"/>
              <a:sym typeface="Calibri"/>
            </a:endParaRPr>
          </a:p>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6</a:t>
            </a:fld>
            <a:endParaRPr lang="en-US"/>
          </a:p>
        </p:txBody>
      </p:sp>
    </p:spTree>
    <p:extLst>
      <p:ext uri="{BB962C8B-B14F-4D97-AF65-F5344CB8AC3E}">
        <p14:creationId xmlns:p14="http://schemas.microsoft.com/office/powerpoint/2010/main" val="3354573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Arial" panose="020B0604020202020204" pitchFamily="34" charset="0"/>
                <a:cs typeface="Arial" panose="020B0604020202020204" pitchFamily="34" charset="0"/>
              </a:rPr>
              <a:t>Teacher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Information from the WWF website: </a:t>
            </a:r>
            <a:r>
              <a:rPr lang="en-US" dirty="0">
                <a:latin typeface="Arial" panose="020B0604020202020204" pitchFamily="34" charset="0"/>
                <a:cs typeface="Arial" panose="020B0604020202020204" pitchFamily="34" charset="0"/>
                <a:hlinkClick r:id="rId3"/>
              </a:rPr>
              <a:t>https://www.worldwildlife.org/species/directory?direction=desc&amp;sort=extinction_status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dk1"/>
                </a:solidFill>
                <a:latin typeface="Arial" panose="020B0604020202020204" pitchFamily="34" charset="0"/>
                <a:ea typeface="Calibri"/>
                <a:cs typeface="Arial" panose="020B0604020202020204" pitchFamily="34" charset="0"/>
                <a:sym typeface="Calibri"/>
              </a:rPr>
              <a:t>For more challenge, pupils may want to do their own research into the different animals (and others) using the list on the WWF site: </a:t>
            </a:r>
            <a:r>
              <a:rPr lang="en-US" dirty="0">
                <a:solidFill>
                  <a:schemeClr val="dk1"/>
                </a:solidFill>
                <a:latin typeface="Arial" panose="020B0604020202020204" pitchFamily="34" charset="0"/>
                <a:ea typeface="Calibri"/>
                <a:cs typeface="Arial" panose="020B0604020202020204" pitchFamily="34" charset="0"/>
                <a:sym typeface="Calibri"/>
                <a:hlinkClick r:id="rId3"/>
              </a:rPr>
              <a:t>https://www.worldwildlife.org/species/directory?direction=desc&amp;sort=extinction_status</a:t>
            </a:r>
            <a:r>
              <a:rPr lang="en-US" sz="1200" b="0" dirty="0">
                <a:solidFill>
                  <a:schemeClr val="dk1"/>
                </a:solidFill>
                <a:latin typeface="Arial" panose="020B0604020202020204" pitchFamily="34" charset="0"/>
                <a:ea typeface="Calibri"/>
                <a:cs typeface="Arial" panose="020B0604020202020204" pitchFamily="34" charset="0"/>
                <a:sym typeface="Calibri"/>
              </a:rPr>
              <a:t>. This also gives information about why these species are important, and why it matters that they are dying out.</a:t>
            </a:r>
            <a:endParaRPr lang="en-US" sz="1200" dirty="0">
              <a:solidFill>
                <a:schemeClr val="dk1"/>
              </a:solidFill>
              <a:latin typeface="Arial" panose="020B0604020202020204" pitchFamily="34" charset="0"/>
              <a:ea typeface="Calibri"/>
              <a:cs typeface="Arial" panose="020B0604020202020204" pitchFamily="34" charset="0"/>
              <a:sym typeface="Calibri"/>
            </a:endParaRPr>
          </a:p>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7</a:t>
            </a:fld>
            <a:endParaRPr lang="en-US"/>
          </a:p>
        </p:txBody>
      </p:sp>
    </p:spTree>
    <p:extLst>
      <p:ext uri="{BB962C8B-B14F-4D97-AF65-F5344CB8AC3E}">
        <p14:creationId xmlns:p14="http://schemas.microsoft.com/office/powerpoint/2010/main" val="149400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Calibri"/>
              <a:buNone/>
            </a:pPr>
            <a:r>
              <a:rPr lang="en-US" sz="1200" b="1" dirty="0">
                <a:solidFill>
                  <a:schemeClr val="dk1"/>
                </a:solidFill>
                <a:latin typeface="Arial" panose="020B0604020202020204" pitchFamily="34" charset="0"/>
                <a:ea typeface="Calibri"/>
                <a:cs typeface="Arial" panose="020B0604020202020204" pitchFamily="34" charset="0"/>
                <a:sym typeface="Calibri"/>
              </a:rPr>
              <a:t>Teacher notes</a:t>
            </a:r>
            <a:endParaRPr lang="en-US" dirty="0">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200"/>
              <a:buFont typeface="Calibri"/>
              <a:buNone/>
            </a:pPr>
            <a:r>
              <a:rPr lang="en-US" sz="1200" dirty="0">
                <a:solidFill>
                  <a:schemeClr val="dk1"/>
                </a:solidFill>
                <a:latin typeface="Arial" panose="020B0604020202020204" pitchFamily="34" charset="0"/>
                <a:ea typeface="Calibri"/>
                <a:cs typeface="Arial" panose="020B0604020202020204" pitchFamily="34" charset="0"/>
                <a:sym typeface="Calibri"/>
              </a:rPr>
              <a:t>Ask pupils how a big sporting event like the Commonwealth Games could cause problems for the environment. Use the images on the slides as prompts. </a:t>
            </a:r>
          </a:p>
          <a:p>
            <a:pPr marL="0" marR="0" lvl="0" indent="0" algn="l" rtl="0">
              <a:lnSpc>
                <a:spcPct val="100000"/>
              </a:lnSpc>
              <a:spcBef>
                <a:spcPts val="0"/>
              </a:spcBef>
              <a:spcAft>
                <a:spcPts val="0"/>
              </a:spcAft>
              <a:buClr>
                <a:schemeClr val="dk1"/>
              </a:buClr>
              <a:buSzPts val="1200"/>
              <a:buFont typeface="Calibri"/>
              <a:buNone/>
            </a:pPr>
            <a:r>
              <a:rPr lang="en-US" sz="1200" dirty="0">
                <a:solidFill>
                  <a:schemeClr val="dk1"/>
                </a:solidFill>
                <a:latin typeface="Arial" panose="020B0604020202020204" pitchFamily="34" charset="0"/>
                <a:cs typeface="Arial" panose="020B0604020202020204" pitchFamily="34" charset="0"/>
                <a:sym typeface="Calibri"/>
              </a:rPr>
              <a:t>The title is a quote from an interview on the Recycle and Win </a:t>
            </a:r>
            <a:r>
              <a:rPr lang="en-US" sz="1200" dirty="0" err="1">
                <a:solidFill>
                  <a:schemeClr val="dk1"/>
                </a:solidFill>
                <a:latin typeface="Arial" panose="020B0604020202020204" pitchFamily="34" charset="0"/>
                <a:cs typeface="Arial" panose="020B0604020202020204" pitchFamily="34" charset="0"/>
                <a:sym typeface="Calibri"/>
              </a:rPr>
              <a:t>programme</a:t>
            </a:r>
            <a:r>
              <a:rPr lang="en-US" sz="1200" dirty="0">
                <a:solidFill>
                  <a:schemeClr val="dk1"/>
                </a:solidFill>
                <a:latin typeface="Arial" panose="020B0604020202020204" pitchFamily="34" charset="0"/>
                <a:cs typeface="Arial" panose="020B0604020202020204" pitchFamily="34" charset="0"/>
                <a:sym typeface="Calibri"/>
              </a:rPr>
              <a:t>, to encourage fans to be sustainable in and out of the arena. Ask pupils what they think the quote means and why they think climate change can affect sports.</a:t>
            </a:r>
            <a:endParaRPr lang="en-US" sz="1200" dirty="0">
              <a:solidFill>
                <a:schemeClr val="dk1"/>
              </a:solidFill>
              <a:latin typeface="Arial" panose="020B0604020202020204" pitchFamily="34" charset="0"/>
              <a:ea typeface="Calibri"/>
              <a:cs typeface="Arial" panose="020B0604020202020204" pitchFamily="34" charset="0"/>
              <a:sym typeface="Calibri"/>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8</a:t>
            </a:fld>
            <a:endParaRPr lang="en-US"/>
          </a:p>
        </p:txBody>
      </p:sp>
    </p:spTree>
    <p:extLst>
      <p:ext uri="{BB962C8B-B14F-4D97-AF65-F5344CB8AC3E}">
        <p14:creationId xmlns:p14="http://schemas.microsoft.com/office/powerpoint/2010/main" val="3650666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t>Teacher notes</a:t>
            </a:r>
            <a:endParaRPr lang="en-US" dirty="0"/>
          </a:p>
          <a:p>
            <a:pPr marL="0" lvl="0" indent="0" algn="l" rtl="0">
              <a:spcBef>
                <a:spcPts val="0"/>
              </a:spcBef>
              <a:spcAft>
                <a:spcPts val="0"/>
              </a:spcAft>
              <a:buNone/>
            </a:pPr>
            <a:r>
              <a:rPr lang="en-US" b="0" dirty="0"/>
              <a:t>Explain that Birmingham 2022 has made a pledge (a promise) to make the Commonwealth Games as environmentally friendly as possible.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Show the images as examples of different ways in which they are trying to do this. (You can find more detail at https://www.birmingham2022.com/about-us/our-purpose/our-legacy/sustainability/)</a:t>
            </a:r>
            <a:endParaRPr lang="en-US" dirty="0"/>
          </a:p>
          <a:p>
            <a:pPr marL="0" lvl="0" indent="0" algn="l" rtl="0">
              <a:spcBef>
                <a:spcPts val="0"/>
              </a:spcBef>
              <a:spcAft>
                <a:spcPts val="0"/>
              </a:spcAft>
              <a:buNone/>
            </a:pPr>
            <a:endParaRPr lang="en-US" b="0" dirty="0"/>
          </a:p>
          <a:p>
            <a:pPr marL="0" lvl="0" indent="0" algn="l" rtl="0">
              <a:spcBef>
                <a:spcPts val="0"/>
              </a:spcBef>
              <a:spcAft>
                <a:spcPts val="0"/>
              </a:spcAft>
              <a:buNone/>
            </a:pPr>
            <a:r>
              <a:rPr lang="en-US" b="0" dirty="0"/>
              <a:t>Examples include:</a:t>
            </a:r>
            <a:endParaRPr lang="en-US" dirty="0"/>
          </a:p>
          <a:p>
            <a:pPr marL="171450" lvl="0" indent="-171450" algn="l" rtl="0">
              <a:spcBef>
                <a:spcPts val="0"/>
              </a:spcBef>
              <a:spcAft>
                <a:spcPts val="0"/>
              </a:spcAft>
              <a:buClr>
                <a:schemeClr val="dk1"/>
              </a:buClr>
              <a:buSzPts val="1200"/>
              <a:buFont typeface="Calibri"/>
              <a:buChar char="-"/>
            </a:pPr>
            <a:r>
              <a:rPr lang="en-US" b="0" dirty="0"/>
              <a:t>Planting 2,022 acres of forest and 22 ‘tiny forests’ in local urban areas</a:t>
            </a:r>
            <a:endParaRPr lang="en-US" dirty="0"/>
          </a:p>
          <a:p>
            <a:pPr marL="171450" lvl="0" indent="-171450" algn="l" rtl="0">
              <a:spcBef>
                <a:spcPts val="0"/>
              </a:spcBef>
              <a:spcAft>
                <a:spcPts val="0"/>
              </a:spcAft>
              <a:buClr>
                <a:schemeClr val="dk1"/>
              </a:buClr>
              <a:buSzPts val="1200"/>
              <a:buFont typeface="Calibri"/>
              <a:buChar char="-"/>
            </a:pPr>
            <a:r>
              <a:rPr lang="en-US" b="0" dirty="0"/>
              <a:t>Clearing plastic from 22 miles of canals</a:t>
            </a:r>
            <a:endParaRPr lang="en-US" dirty="0"/>
          </a:p>
          <a:p>
            <a:pPr marL="171450" lvl="0" indent="-171450" algn="l" rtl="0">
              <a:spcBef>
                <a:spcPts val="0"/>
              </a:spcBef>
              <a:spcAft>
                <a:spcPts val="0"/>
              </a:spcAft>
              <a:buClr>
                <a:schemeClr val="dk1"/>
              </a:buClr>
              <a:buSzPts val="1200"/>
              <a:buFont typeface="Calibri"/>
              <a:buChar char="-"/>
            </a:pPr>
            <a:r>
              <a:rPr lang="en-US" b="0" dirty="0"/>
              <a:t>Aiming to send no waste to landfill but to hire, reuse or recycle instead</a:t>
            </a:r>
            <a:endParaRPr lang="en-US" dirty="0"/>
          </a:p>
          <a:p>
            <a:pPr marL="171450" lvl="0" indent="-171450" algn="l" rtl="0">
              <a:spcBef>
                <a:spcPts val="0"/>
              </a:spcBef>
              <a:spcAft>
                <a:spcPts val="0"/>
              </a:spcAft>
              <a:buClr>
                <a:schemeClr val="dk1"/>
              </a:buClr>
              <a:buSzPts val="1200"/>
              <a:buFont typeface="Calibri"/>
              <a:buChar char="-"/>
            </a:pPr>
            <a:r>
              <a:rPr lang="en-US" b="0" dirty="0"/>
              <a:t>Reducing single-use plastic</a:t>
            </a:r>
            <a:endParaRPr lang="en-US" dirty="0"/>
          </a:p>
          <a:p>
            <a:pPr marL="171450" lvl="0" indent="-171450" algn="l" rtl="0">
              <a:spcBef>
                <a:spcPts val="0"/>
              </a:spcBef>
              <a:spcAft>
                <a:spcPts val="0"/>
              </a:spcAft>
              <a:buClr>
                <a:schemeClr val="dk1"/>
              </a:buClr>
              <a:buSzPts val="1200"/>
              <a:buFont typeface="Calibri"/>
              <a:buChar char="-"/>
            </a:pPr>
            <a:r>
              <a:rPr lang="en-US" b="0" dirty="0"/>
              <a:t>Providing free public transport to the Games across the West Midlands region</a:t>
            </a:r>
            <a:endParaRPr lang="en-US" dirty="0"/>
          </a:p>
          <a:p>
            <a:pPr marL="171450" lvl="0" indent="-95250" algn="l" rtl="0">
              <a:spcBef>
                <a:spcPts val="0"/>
              </a:spcBef>
              <a:spcAft>
                <a:spcPts val="0"/>
              </a:spcAft>
              <a:buClr>
                <a:schemeClr val="dk1"/>
              </a:buClr>
              <a:buSzPts val="1200"/>
              <a:buFont typeface="Calibri"/>
              <a:buNone/>
            </a:pPr>
            <a:endParaRPr lang="en-US" b="0" dirty="0"/>
          </a:p>
          <a:p>
            <a:pPr marL="171450" lvl="0" indent="-95250" algn="l" rtl="0">
              <a:spcBef>
                <a:spcPts val="0"/>
              </a:spcBef>
              <a:spcAft>
                <a:spcPts val="0"/>
              </a:spcAft>
              <a:buClr>
                <a:schemeClr val="dk1"/>
              </a:buClr>
              <a:buSzPts val="1200"/>
              <a:buFont typeface="Calibri"/>
              <a:buNone/>
            </a:pPr>
            <a:endParaRPr lang="en-US" b="0" dirty="0"/>
          </a:p>
        </p:txBody>
      </p:sp>
      <p:sp>
        <p:nvSpPr>
          <p:cNvPr id="4" name="Slide Number Placeholder 3"/>
          <p:cNvSpPr>
            <a:spLocks noGrp="1"/>
          </p:cNvSpPr>
          <p:nvPr>
            <p:ph type="sldNum" sz="quarter" idx="5"/>
          </p:nvPr>
        </p:nvSpPr>
        <p:spPr/>
        <p:txBody>
          <a:bodyPr/>
          <a:lstStyle/>
          <a:p>
            <a:fld id="{E6F6AA10-C973-3F44-AE42-4CC907109B9D}" type="slidenum">
              <a:rPr lang="en-US" smtClean="0"/>
              <a:t>9</a:t>
            </a:fld>
            <a:endParaRPr lang="en-US"/>
          </a:p>
        </p:txBody>
      </p:sp>
    </p:spTree>
    <p:extLst>
      <p:ext uri="{BB962C8B-B14F-4D97-AF65-F5344CB8AC3E}">
        <p14:creationId xmlns:p14="http://schemas.microsoft.com/office/powerpoint/2010/main" val="2688418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rPr>
              <a:t>Teacher notes</a:t>
            </a:r>
            <a:endParaRPr lang="en-US" dirty="0"/>
          </a:p>
          <a:p>
            <a:pPr marL="0" lvl="0" indent="0" algn="l" rtl="0">
              <a:spcBef>
                <a:spcPts val="0"/>
              </a:spcBef>
              <a:spcAft>
                <a:spcPts val="0"/>
              </a:spcAft>
              <a:buNone/>
            </a:pPr>
            <a:r>
              <a:rPr lang="en-US" sz="1200" b="0" dirty="0">
                <a:solidFill>
                  <a:schemeClr val="dk1"/>
                </a:solidFill>
                <a:latin typeface="Calibri"/>
                <a:ea typeface="Calibri"/>
                <a:cs typeface="Calibri"/>
                <a:sym typeface="Calibri"/>
              </a:rPr>
              <a:t>Ask pupils to use the packaging and material that has been collected to </a:t>
            </a:r>
            <a:r>
              <a:rPr lang="en-US" sz="1200" dirty="0">
                <a:solidFill>
                  <a:schemeClr val="dk1"/>
                </a:solidFill>
                <a:latin typeface="Calibri"/>
                <a:ea typeface="Calibri"/>
                <a:cs typeface="Calibri"/>
                <a:sym typeface="Calibri"/>
              </a:rPr>
              <a:t>create a junk model of an endangered animal (they could use the animals shown on slides 6 and 7 or do some research to find images themselves). They can use these to create a table display and present their work to younger children in KS1 to make them aware of the importance of looking after the natural world.</a:t>
            </a:r>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10</a:t>
            </a:fld>
            <a:endParaRPr lang="en-US"/>
          </a:p>
        </p:txBody>
      </p:sp>
    </p:spTree>
    <p:extLst>
      <p:ext uri="{BB962C8B-B14F-4D97-AF65-F5344CB8AC3E}">
        <p14:creationId xmlns:p14="http://schemas.microsoft.com/office/powerpoint/2010/main" val="2578457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t>Teacher notes</a:t>
            </a:r>
            <a:endParaRPr lang="en-US" dirty="0"/>
          </a:p>
          <a:p>
            <a:pPr marL="0" lvl="0" indent="0" algn="l" rtl="0">
              <a:spcBef>
                <a:spcPts val="0"/>
              </a:spcBef>
              <a:spcAft>
                <a:spcPts val="0"/>
              </a:spcAft>
              <a:buNone/>
            </a:pPr>
            <a:r>
              <a:rPr lang="en-US" b="0" dirty="0"/>
              <a:t>Ask pupils to make a promise to do one thing that can help slow down climate change. They can use the </a:t>
            </a:r>
            <a:r>
              <a:rPr lang="en-US" b="1" dirty="0"/>
              <a:t>Climate pledge worksheets</a:t>
            </a:r>
            <a:r>
              <a:rPr lang="en-US" b="0" dirty="0"/>
              <a:t> as a template, and then you can share the class’s ideas in a display or on Birmingham 2022 social media by using the hashtags #</a:t>
            </a:r>
            <a:r>
              <a:rPr lang="en-US" b="0" dirty="0" err="1"/>
              <a:t>BringThePower</a:t>
            </a:r>
            <a:r>
              <a:rPr lang="en-US" b="0" dirty="0"/>
              <a:t> and #B2022</a:t>
            </a:r>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11</a:t>
            </a:fld>
            <a:endParaRPr lang="en-US"/>
          </a:p>
        </p:txBody>
      </p:sp>
    </p:spTree>
    <p:extLst>
      <p:ext uri="{BB962C8B-B14F-4D97-AF65-F5344CB8AC3E}">
        <p14:creationId xmlns:p14="http://schemas.microsoft.com/office/powerpoint/2010/main" val="2564236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026160" y="2459462"/>
            <a:ext cx="50698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Title 1">
            <a:extLst>
              <a:ext uri="{FF2B5EF4-FFF2-40B4-BE49-F238E27FC236}">
                <a16:creationId xmlns:a16="http://schemas.microsoft.com/office/drawing/2014/main" id="{6927807D-ED2F-A74B-9C34-407136C140DC}"/>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954323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33E7-328A-EE46-83D3-2B46558563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4CCFBB1-055C-6447-B976-FAC030005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6" name="Slide Number Placeholder 5">
            <a:extLst>
              <a:ext uri="{FF2B5EF4-FFF2-40B4-BE49-F238E27FC236}">
                <a16:creationId xmlns:a16="http://schemas.microsoft.com/office/drawing/2014/main" id="{789EC4F7-D4F2-864C-84EB-7D561C2C15EE}"/>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213357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487108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909307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527045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85323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090828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647436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973584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170694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291118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477317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178615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853446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80978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37097848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27444148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517884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892569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1463698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178072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721809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305910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335876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9210952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773705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25278361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4500644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5994830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12605668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7357164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1562571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514089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714512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501394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8167061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4338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6932593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9637484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731660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41600282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2" name="Content Placeholder 2">
            <a:extLst>
              <a:ext uri="{FF2B5EF4-FFF2-40B4-BE49-F238E27FC236}">
                <a16:creationId xmlns:a16="http://schemas.microsoft.com/office/drawing/2014/main" id="{F9760EC5-EA21-5A4F-B5F2-B9B59A294B76}"/>
              </a:ext>
            </a:extLst>
          </p:cNvPr>
          <p:cNvSpPr>
            <a:spLocks noGrp="1"/>
          </p:cNvSpPr>
          <p:nvPr>
            <p:ph idx="23"/>
          </p:nvPr>
        </p:nvSpPr>
        <p:spPr>
          <a:xfrm>
            <a:off x="8615777" y="24110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B1FF3AA-FBF1-D140-A9E9-4FE87F8FC106}"/>
              </a:ext>
            </a:extLst>
          </p:cNvPr>
          <p:cNvSpPr>
            <a:spLocks noGrp="1"/>
          </p:cNvSpPr>
          <p:nvPr>
            <p:ph idx="24"/>
          </p:nvPr>
        </p:nvSpPr>
        <p:spPr>
          <a:xfrm>
            <a:off x="8615777" y="38658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A52C3291-58A3-E841-9AEC-B757904839F0}"/>
              </a:ext>
            </a:extLst>
          </p:cNvPr>
          <p:cNvSpPr>
            <a:spLocks noGrp="1"/>
          </p:cNvSpPr>
          <p:nvPr>
            <p:ph idx="25"/>
          </p:nvPr>
        </p:nvSpPr>
        <p:spPr>
          <a:xfrm>
            <a:off x="6256902" y="37887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853D869B-67B7-CC4C-96A8-6ABA74794B2A}"/>
              </a:ext>
            </a:extLst>
          </p:cNvPr>
          <p:cNvSpPr>
            <a:spLocks noGrp="1"/>
          </p:cNvSpPr>
          <p:nvPr>
            <p:ph idx="26"/>
          </p:nvPr>
        </p:nvSpPr>
        <p:spPr>
          <a:xfrm>
            <a:off x="1523941" y="37448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285EE681-21D7-9140-A145-41ACA3F58E49}"/>
              </a:ext>
            </a:extLst>
          </p:cNvPr>
          <p:cNvSpPr>
            <a:spLocks noGrp="1"/>
          </p:cNvSpPr>
          <p:nvPr>
            <p:ph idx="27"/>
          </p:nvPr>
        </p:nvSpPr>
        <p:spPr>
          <a:xfrm>
            <a:off x="3879373" y="24055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BECF503E-BFE9-4743-AC1C-04612FD5FFE8}"/>
              </a:ext>
            </a:extLst>
          </p:cNvPr>
          <p:cNvSpPr>
            <a:spLocks noGrp="1"/>
          </p:cNvSpPr>
          <p:nvPr>
            <p:ph idx="28"/>
          </p:nvPr>
        </p:nvSpPr>
        <p:spPr>
          <a:xfrm>
            <a:off x="3875930" y="37735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02E8E2EA-8661-1E40-9C8C-EF2C9D64A9B1}"/>
              </a:ext>
            </a:extLst>
          </p:cNvPr>
          <p:cNvSpPr>
            <a:spLocks noGrp="1"/>
          </p:cNvSpPr>
          <p:nvPr>
            <p:ph idx="29"/>
          </p:nvPr>
        </p:nvSpPr>
        <p:spPr>
          <a:xfrm>
            <a:off x="6260345" y="24001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87C6C64D-7922-CD49-9562-593B11B83E94}"/>
              </a:ext>
            </a:extLst>
          </p:cNvPr>
          <p:cNvSpPr>
            <a:spLocks noGrp="1"/>
          </p:cNvSpPr>
          <p:nvPr>
            <p:ph idx="30"/>
          </p:nvPr>
        </p:nvSpPr>
        <p:spPr>
          <a:xfrm>
            <a:off x="1523941" y="24110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8224681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37963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8463377" y="455528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8484338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8477432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3"/>
            <a:ext cx="4993640" cy="402610"/>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C9B791AA-E2EC-5148-B2F3-44BDEF533E02}"/>
              </a:ext>
            </a:extLst>
          </p:cNvPr>
          <p:cNvSpPr>
            <a:spLocks noGrp="1"/>
          </p:cNvSpPr>
          <p:nvPr>
            <p:ph idx="15"/>
          </p:nvPr>
        </p:nvSpPr>
        <p:spPr>
          <a:xfrm>
            <a:off x="352298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6" name="Content Placeholder 2">
            <a:extLst>
              <a:ext uri="{FF2B5EF4-FFF2-40B4-BE49-F238E27FC236}">
                <a16:creationId xmlns:a16="http://schemas.microsoft.com/office/drawing/2014/main" id="{7143EF54-1EEB-BD4F-A2A3-AF025D30AAB6}"/>
              </a:ext>
            </a:extLst>
          </p:cNvPr>
          <p:cNvSpPr>
            <a:spLocks noGrp="1"/>
          </p:cNvSpPr>
          <p:nvPr>
            <p:ph idx="16"/>
          </p:nvPr>
        </p:nvSpPr>
        <p:spPr>
          <a:xfrm>
            <a:off x="609600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108C75BE-E28C-094D-9FE1-8525AFF9E696}"/>
              </a:ext>
            </a:extLst>
          </p:cNvPr>
          <p:cNvSpPr>
            <a:spLocks noGrp="1"/>
          </p:cNvSpPr>
          <p:nvPr>
            <p:ph idx="17"/>
          </p:nvPr>
        </p:nvSpPr>
        <p:spPr>
          <a:xfrm>
            <a:off x="102616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7CBBF68-6D99-4244-A2FA-CBF5744EB12B}"/>
              </a:ext>
            </a:extLst>
          </p:cNvPr>
          <p:cNvSpPr>
            <a:spLocks noGrp="1"/>
          </p:cNvSpPr>
          <p:nvPr>
            <p:ph idx="18"/>
          </p:nvPr>
        </p:nvSpPr>
        <p:spPr>
          <a:xfrm>
            <a:off x="866902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126B3C09-9A01-824A-A6E6-D1732E00818B}"/>
              </a:ext>
            </a:extLst>
          </p:cNvPr>
          <p:cNvSpPr>
            <a:spLocks noGrp="1"/>
          </p:cNvSpPr>
          <p:nvPr>
            <p:ph idx="19"/>
          </p:nvPr>
        </p:nvSpPr>
        <p:spPr>
          <a:xfrm>
            <a:off x="2294636"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D42713CD-35E1-C940-BA8F-2CCD962AC208}"/>
              </a:ext>
            </a:extLst>
          </p:cNvPr>
          <p:cNvSpPr>
            <a:spLocks noGrp="1"/>
          </p:cNvSpPr>
          <p:nvPr>
            <p:ph idx="20"/>
          </p:nvPr>
        </p:nvSpPr>
        <p:spPr>
          <a:xfrm>
            <a:off x="4916424"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6161429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17040"/>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8153148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1737032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4787131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23546711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5065047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41908523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7021811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8581988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78147724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9401754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2553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2.png"/><Relationship Id="rId2" Type="http://schemas.openxmlformats.org/officeDocument/2006/relationships/slideLayout" Target="../slideLayouts/slideLayout14.xml"/><Relationship Id="rId16"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image" Target="../media/image2.png"/><Relationship Id="rId2" Type="http://schemas.openxmlformats.org/officeDocument/2006/relationships/slideLayout" Target="../slideLayouts/slideLayout28.xml"/><Relationship Id="rId16" Type="http://schemas.openxmlformats.org/officeDocument/2006/relationships/image" Target="../media/image3.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3.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image" Target="../media/image2.pn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image" Target="../media/image4.png"/><Relationship Id="rId2" Type="http://schemas.openxmlformats.org/officeDocument/2006/relationships/slideLayout" Target="../slideLayouts/slideLayout42.xml"/><Relationship Id="rId16" Type="http://schemas.openxmlformats.org/officeDocument/2006/relationships/theme" Target="../theme/theme4.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56.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4"/>
          <a:src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sp>
        <p:nvSpPr>
          <p:cNvPr id="7" name="Slide Number Placeholder 5">
            <a:extLst>
              <a:ext uri="{FF2B5EF4-FFF2-40B4-BE49-F238E27FC236}">
                <a16:creationId xmlns:a16="http://schemas.microsoft.com/office/drawing/2014/main" id="{A06C2B99-DBEC-924A-A3BF-A5249DB4720C}"/>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9" name="TextBox 8">
            <a:extLst>
              <a:ext uri="{FF2B5EF4-FFF2-40B4-BE49-F238E27FC236}">
                <a16:creationId xmlns:a16="http://schemas.microsoft.com/office/drawing/2014/main" id="{655CD44E-752D-CE41-BBF5-6751B8417341}"/>
              </a:ext>
            </a:extLst>
          </p:cNvPr>
          <p:cNvSpPr txBox="1"/>
          <p:nvPr userDrawn="1"/>
        </p:nvSpPr>
        <p:spPr>
          <a:xfrm>
            <a:off x="599440" y="6385023"/>
            <a:ext cx="6687882"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pic>
        <p:nvPicPr>
          <p:cNvPr id="10" name="Picture 9">
            <a:extLst>
              <a:ext uri="{FF2B5EF4-FFF2-40B4-BE49-F238E27FC236}">
                <a16:creationId xmlns:a16="http://schemas.microsoft.com/office/drawing/2014/main" id="{52B48420-8923-EC46-884A-BC9A53D058F0}"/>
              </a:ext>
              <a:ext uri="{C183D7F6-B498-43B3-948B-1728B52AA6E4}">
                <adec:decorative xmlns:adec="http://schemas.microsoft.com/office/drawing/2017/decorative" val="1"/>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Tree>
    <p:extLst>
      <p:ext uri="{BB962C8B-B14F-4D97-AF65-F5344CB8AC3E}">
        <p14:creationId xmlns:p14="http://schemas.microsoft.com/office/powerpoint/2010/main" val="357471743"/>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28" r:id="rId12"/>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39" y="6385023"/>
            <a:ext cx="6581945"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pic>
        <p:nvPicPr>
          <p:cNvPr id="12" name="Picture 11">
            <a:extLst>
              <a:ext uri="{FF2B5EF4-FFF2-40B4-BE49-F238E27FC236}">
                <a16:creationId xmlns:a16="http://schemas.microsoft.com/office/drawing/2014/main" id="{6FEC428B-C437-5248-8EED-65D8D0927B5B}"/>
              </a:ext>
              <a:ext uri="{C183D7F6-B498-43B3-948B-1728B52AA6E4}">
                <adec:decorative xmlns:adec="http://schemas.microsoft.com/office/drawing/2017/decorative" val="1"/>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Tree>
    <p:extLst>
      <p:ext uri="{BB962C8B-B14F-4D97-AF65-F5344CB8AC3E}">
        <p14:creationId xmlns:p14="http://schemas.microsoft.com/office/powerpoint/2010/main" val="1150849858"/>
      </p:ext>
    </p:extLst>
  </p:cSld>
  <p:clrMap bg1="lt1" tx1="dk1" bg2="lt2" tx2="dk2" accent1="accent1" accent2="accent2" accent3="accent3" accent4="accent4" accent5="accent5" accent6="accent6" hlink="hlink" folHlink="folHlink"/>
  <p:sldLayoutIdLst>
    <p:sldLayoutId id="2147483673" r:id="rId1"/>
    <p:sldLayoutId id="2147483721" r:id="rId2"/>
    <p:sldLayoutId id="2147483725" r:id="rId3"/>
    <p:sldLayoutId id="2147483722"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39" y="6385023"/>
            <a:ext cx="6581945"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sp>
        <p:nvSpPr>
          <p:cNvPr id="12" name="Freeform 11">
            <a:extLst>
              <a:ext uri="{FF2B5EF4-FFF2-40B4-BE49-F238E27FC236}">
                <a16:creationId xmlns:a16="http://schemas.microsoft.com/office/drawing/2014/main" id="{29F5963E-BEDF-0D4E-9762-BEF37C3BCEF7}"/>
              </a:ext>
              <a:ext uri="{C183D7F6-B498-43B3-948B-1728B52AA6E4}">
                <adec:decorative xmlns:adec="http://schemas.microsoft.com/office/drawing/2017/decorative" val="1"/>
              </a:ext>
            </a:extLst>
          </p:cNvPr>
          <p:cNvSpPr/>
          <p:nvPr userDrawn="1"/>
        </p:nvSpPr>
        <p:spPr>
          <a:xfrm>
            <a:off x="4854924" y="509787"/>
            <a:ext cx="6703767" cy="5543710"/>
          </a:xfrm>
          <a:custGeom>
            <a:avLst/>
            <a:gdLst>
              <a:gd name="connsiteX0" fmla="*/ 8037871 w 8037871"/>
              <a:gd name="connsiteY0" fmla="*/ 4483510 h 6681019"/>
              <a:gd name="connsiteX1" fmla="*/ 8037871 w 8037871"/>
              <a:gd name="connsiteY1" fmla="*/ 0 h 6681019"/>
              <a:gd name="connsiteX2" fmla="*/ 6039464 w 8037871"/>
              <a:gd name="connsiteY2" fmla="*/ 0 h 6681019"/>
              <a:gd name="connsiteX3" fmla="*/ 0 w 8037871"/>
              <a:gd name="connsiteY3" fmla="*/ 6681019 h 6681019"/>
              <a:gd name="connsiteX4" fmla="*/ 929148 w 8037871"/>
              <a:gd name="connsiteY4" fmla="*/ 6681019 h 6681019"/>
              <a:gd name="connsiteX5" fmla="*/ 8037871 w 8037871"/>
              <a:gd name="connsiteY5" fmla="*/ 4483510 h 6681019"/>
              <a:gd name="connsiteX0" fmla="*/ 8114308 w 8114308"/>
              <a:gd name="connsiteY0" fmla="*/ 4458089 h 6681019"/>
              <a:gd name="connsiteX1" fmla="*/ 8037871 w 8114308"/>
              <a:gd name="connsiteY1" fmla="*/ 0 h 6681019"/>
              <a:gd name="connsiteX2" fmla="*/ 6039464 w 8114308"/>
              <a:gd name="connsiteY2" fmla="*/ 0 h 6681019"/>
              <a:gd name="connsiteX3" fmla="*/ 0 w 8114308"/>
              <a:gd name="connsiteY3" fmla="*/ 6681019 h 6681019"/>
              <a:gd name="connsiteX4" fmla="*/ 929148 w 8114308"/>
              <a:gd name="connsiteY4" fmla="*/ 6681019 h 6681019"/>
              <a:gd name="connsiteX5" fmla="*/ 8114308 w 8114308"/>
              <a:gd name="connsiteY5" fmla="*/ 4458089 h 6681019"/>
              <a:gd name="connsiteX0" fmla="*/ 8114308 w 8114308"/>
              <a:gd name="connsiteY0" fmla="*/ 4496219 h 6719149"/>
              <a:gd name="connsiteX1" fmla="*/ 8037871 w 8114308"/>
              <a:gd name="connsiteY1" fmla="*/ 0 h 6719149"/>
              <a:gd name="connsiteX2" fmla="*/ 6039464 w 8114308"/>
              <a:gd name="connsiteY2" fmla="*/ 38130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496219 h 6719149"/>
              <a:gd name="connsiteX1" fmla="*/ 8037871 w 8114308"/>
              <a:gd name="connsiteY1" fmla="*/ 0 h 6719149"/>
              <a:gd name="connsiteX2" fmla="*/ 6166860 w 8114308"/>
              <a:gd name="connsiteY2" fmla="*/ 296574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517405 h 6740335"/>
              <a:gd name="connsiteX1" fmla="*/ 8037871 w 8114308"/>
              <a:gd name="connsiteY1" fmla="*/ 21186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3625 w 8114308"/>
              <a:gd name="connsiteY1" fmla="*/ 33897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7978419 w 8114308"/>
              <a:gd name="connsiteY1" fmla="*/ 114395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7871 w 8114308"/>
              <a:gd name="connsiteY1" fmla="*/ 25422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063350 w 8063350"/>
              <a:gd name="connsiteY0" fmla="*/ 4517405 h 6740335"/>
              <a:gd name="connsiteX1" fmla="*/ 7986913 w 8063350"/>
              <a:gd name="connsiteY1" fmla="*/ 25422 h 6740335"/>
              <a:gd name="connsiteX2" fmla="*/ 6026727 w 8063350"/>
              <a:gd name="connsiteY2" fmla="*/ 0 h 6740335"/>
              <a:gd name="connsiteX3" fmla="*/ 0 w 8063350"/>
              <a:gd name="connsiteY3" fmla="*/ 6659837 h 6740335"/>
              <a:gd name="connsiteX4" fmla="*/ 878190 w 8063350"/>
              <a:gd name="connsiteY4" fmla="*/ 6740335 h 6740335"/>
              <a:gd name="connsiteX5" fmla="*/ 8063350 w 8063350"/>
              <a:gd name="connsiteY5" fmla="*/ 4517405 h 6740335"/>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171200 w 8063350"/>
              <a:gd name="connsiteY4" fmla="*/ 6651362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22573 w 8063350"/>
              <a:gd name="connsiteY4" fmla="*/ 6621705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73531 w 8063350"/>
              <a:gd name="connsiteY4" fmla="*/ 6642889 h 6659837"/>
              <a:gd name="connsiteX5" fmla="*/ 8063350 w 8063350"/>
              <a:gd name="connsiteY5" fmla="*/ 4517405 h 665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3350" h="6659837">
                <a:moveTo>
                  <a:pt x="8063350" y="4517405"/>
                </a:moveTo>
                <a:lnTo>
                  <a:pt x="7986913" y="25422"/>
                </a:lnTo>
                <a:lnTo>
                  <a:pt x="6026727" y="0"/>
                </a:lnTo>
                <a:lnTo>
                  <a:pt x="0" y="6659837"/>
                </a:lnTo>
                <a:lnTo>
                  <a:pt x="1073531" y="6642889"/>
                </a:lnTo>
                <a:lnTo>
                  <a:pt x="8063350" y="45174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3" name="Picture 12">
            <a:extLst>
              <a:ext uri="{FF2B5EF4-FFF2-40B4-BE49-F238E27FC236}">
                <a16:creationId xmlns:a16="http://schemas.microsoft.com/office/drawing/2014/main" id="{9F189579-E8C3-E64C-A75F-6306436F2C20}"/>
              </a:ext>
              <a:ext uri="{C183D7F6-B498-43B3-948B-1728B52AA6E4}">
                <adec:decorative xmlns:adec="http://schemas.microsoft.com/office/drawing/2017/decorative" val="1"/>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Tree>
    <p:extLst>
      <p:ext uri="{BB962C8B-B14F-4D97-AF65-F5344CB8AC3E}">
        <p14:creationId xmlns:p14="http://schemas.microsoft.com/office/powerpoint/2010/main" val="1081832097"/>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002C2223-6388-064E-83FA-9CD3E2220699}"/>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Slide Number Placeholder 5">
            <a:extLst>
              <a:ext uri="{FF2B5EF4-FFF2-40B4-BE49-F238E27FC236}">
                <a16:creationId xmlns:a16="http://schemas.microsoft.com/office/drawing/2014/main" id="{3E2527B9-3F7C-7145-8BE6-42AD63345E88}"/>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13" name="TextBox 12">
            <a:extLst>
              <a:ext uri="{FF2B5EF4-FFF2-40B4-BE49-F238E27FC236}">
                <a16:creationId xmlns:a16="http://schemas.microsoft.com/office/drawing/2014/main" id="{DD7315CC-174D-F446-A67D-FDF3F33733C7}"/>
              </a:ext>
            </a:extLst>
          </p:cNvPr>
          <p:cNvSpPr txBox="1"/>
          <p:nvPr userDrawn="1"/>
        </p:nvSpPr>
        <p:spPr>
          <a:xfrm>
            <a:off x="599440" y="6385023"/>
            <a:ext cx="6660004"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sp>
        <p:nvSpPr>
          <p:cNvPr id="8" name="Freeform 7">
            <a:extLst>
              <a:ext uri="{FF2B5EF4-FFF2-40B4-BE49-F238E27FC236}">
                <a16:creationId xmlns:a16="http://schemas.microsoft.com/office/drawing/2014/main" id="{52A9F151-927D-3B4B-A426-3D38E4579BB3}"/>
              </a:ext>
              <a:ext uri="{C183D7F6-B498-43B3-948B-1728B52AA6E4}">
                <adec:decorative xmlns:adec="http://schemas.microsoft.com/office/drawing/2017/decorative" val="1"/>
              </a:ext>
            </a:extLst>
          </p:cNvPr>
          <p:cNvSpPr/>
          <p:nvPr userDrawn="1"/>
        </p:nvSpPr>
        <p:spPr>
          <a:xfrm>
            <a:off x="4854924" y="509787"/>
            <a:ext cx="6703767" cy="5543710"/>
          </a:xfrm>
          <a:custGeom>
            <a:avLst/>
            <a:gdLst>
              <a:gd name="connsiteX0" fmla="*/ 8037871 w 8037871"/>
              <a:gd name="connsiteY0" fmla="*/ 4483510 h 6681019"/>
              <a:gd name="connsiteX1" fmla="*/ 8037871 w 8037871"/>
              <a:gd name="connsiteY1" fmla="*/ 0 h 6681019"/>
              <a:gd name="connsiteX2" fmla="*/ 6039464 w 8037871"/>
              <a:gd name="connsiteY2" fmla="*/ 0 h 6681019"/>
              <a:gd name="connsiteX3" fmla="*/ 0 w 8037871"/>
              <a:gd name="connsiteY3" fmla="*/ 6681019 h 6681019"/>
              <a:gd name="connsiteX4" fmla="*/ 929148 w 8037871"/>
              <a:gd name="connsiteY4" fmla="*/ 6681019 h 6681019"/>
              <a:gd name="connsiteX5" fmla="*/ 8037871 w 8037871"/>
              <a:gd name="connsiteY5" fmla="*/ 4483510 h 6681019"/>
              <a:gd name="connsiteX0" fmla="*/ 8114308 w 8114308"/>
              <a:gd name="connsiteY0" fmla="*/ 4458089 h 6681019"/>
              <a:gd name="connsiteX1" fmla="*/ 8037871 w 8114308"/>
              <a:gd name="connsiteY1" fmla="*/ 0 h 6681019"/>
              <a:gd name="connsiteX2" fmla="*/ 6039464 w 8114308"/>
              <a:gd name="connsiteY2" fmla="*/ 0 h 6681019"/>
              <a:gd name="connsiteX3" fmla="*/ 0 w 8114308"/>
              <a:gd name="connsiteY3" fmla="*/ 6681019 h 6681019"/>
              <a:gd name="connsiteX4" fmla="*/ 929148 w 8114308"/>
              <a:gd name="connsiteY4" fmla="*/ 6681019 h 6681019"/>
              <a:gd name="connsiteX5" fmla="*/ 8114308 w 8114308"/>
              <a:gd name="connsiteY5" fmla="*/ 4458089 h 6681019"/>
              <a:gd name="connsiteX0" fmla="*/ 8114308 w 8114308"/>
              <a:gd name="connsiteY0" fmla="*/ 4496219 h 6719149"/>
              <a:gd name="connsiteX1" fmla="*/ 8037871 w 8114308"/>
              <a:gd name="connsiteY1" fmla="*/ 0 h 6719149"/>
              <a:gd name="connsiteX2" fmla="*/ 6039464 w 8114308"/>
              <a:gd name="connsiteY2" fmla="*/ 38130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496219 h 6719149"/>
              <a:gd name="connsiteX1" fmla="*/ 8037871 w 8114308"/>
              <a:gd name="connsiteY1" fmla="*/ 0 h 6719149"/>
              <a:gd name="connsiteX2" fmla="*/ 6166860 w 8114308"/>
              <a:gd name="connsiteY2" fmla="*/ 296574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517405 h 6740335"/>
              <a:gd name="connsiteX1" fmla="*/ 8037871 w 8114308"/>
              <a:gd name="connsiteY1" fmla="*/ 21186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3625 w 8114308"/>
              <a:gd name="connsiteY1" fmla="*/ 33897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7978419 w 8114308"/>
              <a:gd name="connsiteY1" fmla="*/ 114395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7871 w 8114308"/>
              <a:gd name="connsiteY1" fmla="*/ 25422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063350 w 8063350"/>
              <a:gd name="connsiteY0" fmla="*/ 4517405 h 6740335"/>
              <a:gd name="connsiteX1" fmla="*/ 7986913 w 8063350"/>
              <a:gd name="connsiteY1" fmla="*/ 25422 h 6740335"/>
              <a:gd name="connsiteX2" fmla="*/ 6026727 w 8063350"/>
              <a:gd name="connsiteY2" fmla="*/ 0 h 6740335"/>
              <a:gd name="connsiteX3" fmla="*/ 0 w 8063350"/>
              <a:gd name="connsiteY3" fmla="*/ 6659837 h 6740335"/>
              <a:gd name="connsiteX4" fmla="*/ 878190 w 8063350"/>
              <a:gd name="connsiteY4" fmla="*/ 6740335 h 6740335"/>
              <a:gd name="connsiteX5" fmla="*/ 8063350 w 8063350"/>
              <a:gd name="connsiteY5" fmla="*/ 4517405 h 6740335"/>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171200 w 8063350"/>
              <a:gd name="connsiteY4" fmla="*/ 6651362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22573 w 8063350"/>
              <a:gd name="connsiteY4" fmla="*/ 6621705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73531 w 8063350"/>
              <a:gd name="connsiteY4" fmla="*/ 6642889 h 6659837"/>
              <a:gd name="connsiteX5" fmla="*/ 8063350 w 8063350"/>
              <a:gd name="connsiteY5" fmla="*/ 4517405 h 665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3350" h="6659837">
                <a:moveTo>
                  <a:pt x="8063350" y="4517405"/>
                </a:moveTo>
                <a:lnTo>
                  <a:pt x="7986913" y="25422"/>
                </a:lnTo>
                <a:lnTo>
                  <a:pt x="6026727" y="0"/>
                </a:lnTo>
                <a:lnTo>
                  <a:pt x="0" y="6659837"/>
                </a:lnTo>
                <a:lnTo>
                  <a:pt x="1073531" y="6642889"/>
                </a:lnTo>
                <a:lnTo>
                  <a:pt x="8063350" y="4517405"/>
                </a:lnTo>
                <a:close/>
              </a:path>
            </a:pathLst>
          </a:custGeom>
          <a:solidFill>
            <a:srgbClr val="FEE4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0" name="Picture 9">
            <a:extLst>
              <a:ext uri="{FF2B5EF4-FFF2-40B4-BE49-F238E27FC236}">
                <a16:creationId xmlns:a16="http://schemas.microsoft.com/office/drawing/2014/main" id="{4DC02BC6-C581-2A4A-B5E3-4C4880FA1857}"/>
              </a:ext>
              <a:ext uri="{C183D7F6-B498-43B3-948B-1728B52AA6E4}">
                <adec:decorative xmlns:adec="http://schemas.microsoft.com/office/drawing/2017/decorative" val="1"/>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Tree>
    <p:extLst>
      <p:ext uri="{BB962C8B-B14F-4D97-AF65-F5344CB8AC3E}">
        <p14:creationId xmlns:p14="http://schemas.microsoft.com/office/powerpoint/2010/main" val="434351075"/>
      </p:ext>
    </p:extLst>
  </p:cSld>
  <p:clrMap bg1="lt1" tx1="dk1" bg2="lt2" tx2="dk2" accent1="accent1" accent2="accent2" accent3="accent3" accent4="accent4" accent5="accent5" accent6="accent6" hlink="hlink" folHlink="folHlink"/>
  <p:sldLayoutIdLst>
    <p:sldLayoutId id="2147483685" r:id="rId1"/>
    <p:sldLayoutId id="2147483726" r:id="rId2"/>
    <p:sldLayoutId id="2147483723" r:id="rId3"/>
    <p:sldLayoutId id="2147483686" r:id="rId4"/>
    <p:sldLayoutId id="2147483724" r:id="rId5"/>
    <p:sldLayoutId id="2147483720"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EE406"/>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BEC8CDC-35A8-9943-8683-270088D35E8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000" y="-3375"/>
            <a:ext cx="12204000" cy="6864750"/>
          </a:xfrm>
          <a:prstGeom prst="rect">
            <a:avLst/>
          </a:prstGeom>
        </p:spPr>
      </p:pic>
      <p:sp>
        <p:nvSpPr>
          <p:cNvPr id="14" name="Rectangle 13">
            <a:extLst>
              <a:ext uri="{FF2B5EF4-FFF2-40B4-BE49-F238E27FC236}">
                <a16:creationId xmlns:a16="http://schemas.microsoft.com/office/drawing/2014/main" id="{F876332F-DF9B-DE4E-BEF7-608973553045}"/>
              </a:ext>
            </a:extLst>
          </p:cNvPr>
          <p:cNvSpPr/>
          <p:nvPr userDrawn="1"/>
        </p:nvSpPr>
        <p:spPr>
          <a:xfrm>
            <a:off x="9438198" y="2003729"/>
            <a:ext cx="2242268" cy="25762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sport, air, arm&#10;&#10;Description automatically generated">
            <a:extLst>
              <a:ext uri="{FF2B5EF4-FFF2-40B4-BE49-F238E27FC236}">
                <a16:creationId xmlns:a16="http://schemas.microsoft.com/office/drawing/2014/main" id="{08BA7795-F808-FA4A-AF22-3BAD5444FA5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300146" y="-19056"/>
            <a:ext cx="6793181" cy="6877056"/>
          </a:xfrm>
          <a:prstGeom prst="rect">
            <a:avLst/>
          </a:prstGeom>
        </p:spPr>
      </p:pic>
      <p:pic>
        <p:nvPicPr>
          <p:cNvPr id="21" name="Picture 20">
            <a:extLst>
              <a:ext uri="{FF2B5EF4-FFF2-40B4-BE49-F238E27FC236}">
                <a16:creationId xmlns:a16="http://schemas.microsoft.com/office/drawing/2014/main" id="{FA8E9FED-8145-EC41-BDD8-23F3EA42617F}"/>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3999717">
            <a:off x="9509768" y="2595672"/>
            <a:ext cx="1930400" cy="2209800"/>
          </a:xfrm>
          <a:prstGeom prst="rect">
            <a:avLst/>
          </a:prstGeom>
        </p:spPr>
      </p:pic>
      <p:pic>
        <p:nvPicPr>
          <p:cNvPr id="8" name="Picture 7">
            <a:extLst>
              <a:ext uri="{FF2B5EF4-FFF2-40B4-BE49-F238E27FC236}">
                <a16:creationId xmlns:a16="http://schemas.microsoft.com/office/drawing/2014/main" id="{8CB1146A-B20C-1549-B9E9-98042FE5289E}"/>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Tree>
    <p:extLst>
      <p:ext uri="{BB962C8B-B14F-4D97-AF65-F5344CB8AC3E}">
        <p14:creationId xmlns:p14="http://schemas.microsoft.com/office/powerpoint/2010/main" val="2651556818"/>
      </p:ext>
    </p:extLst>
  </p:cSld>
  <p:clrMap bg1="lt1" tx1="dk1" bg2="lt2" tx2="dk2" accent1="accent1" accent2="accent2" accent3="accent3" accent4="accent4" accent5="accent5" accent6="accent6" hlink="hlink" folHlink="folHlink"/>
  <p:sldLayoutIdLst>
    <p:sldLayoutId id="2147483697" r:id="rId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8.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8.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4.xml"/><Relationship Id="rId5" Type="http://schemas.openxmlformats.org/officeDocument/2006/relationships/image" Target="../media/image7.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50.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4.xml"/><Relationship Id="rId5" Type="http://schemas.openxmlformats.org/officeDocument/2006/relationships/image" Target="../media/image34.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3BB9D-86D0-8A4E-AB70-7F2A827679BE}"/>
              </a:ext>
            </a:extLst>
          </p:cNvPr>
          <p:cNvSpPr>
            <a:spLocks noGrp="1"/>
          </p:cNvSpPr>
          <p:nvPr>
            <p:ph type="title" idx="4294967295"/>
          </p:nvPr>
        </p:nvSpPr>
        <p:spPr>
          <a:xfrm>
            <a:off x="983046" y="5235069"/>
            <a:ext cx="2625396" cy="867930"/>
          </a:xfrm>
          <a:prstGeom prst="rect">
            <a:avLst/>
          </a:prstGeom>
        </p:spPr>
        <p:txBody>
          <a:bodyPr wrap="square">
            <a:spAutoFit/>
          </a:bodyPr>
          <a:lstStyle/>
          <a:p>
            <a:pPr lvl="0"/>
            <a:r>
              <a:rPr lang="en-GB" sz="2800" b="1" dirty="0">
                <a:latin typeface="Arial" charset="0"/>
                <a:ea typeface="Arial" charset="0"/>
                <a:cs typeface="Arial" charset="0"/>
              </a:rPr>
              <a:t>ONE WORLD, ONE PLANET</a:t>
            </a:r>
            <a:endParaRPr lang="en-US" sz="2800" b="1" dirty="0">
              <a:latin typeface="Arial" charset="0"/>
              <a:ea typeface="Arial" charset="0"/>
              <a:cs typeface="Arial" charset="0"/>
            </a:endParaRPr>
          </a:p>
        </p:txBody>
      </p:sp>
      <p:pic>
        <p:nvPicPr>
          <p:cNvPr id="5" name="Picture 4">
            <a:extLst>
              <a:ext uri="{FF2B5EF4-FFF2-40B4-BE49-F238E27FC236}">
                <a16:creationId xmlns:a16="http://schemas.microsoft.com/office/drawing/2014/main" id="{0D752289-047B-1845-BBFB-C5DC84750C0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8644" y="0"/>
            <a:ext cx="4001794" cy="5024945"/>
          </a:xfrm>
          <a:prstGeom prst="rect">
            <a:avLst/>
          </a:prstGeom>
        </p:spPr>
      </p:pic>
    </p:spTree>
    <p:extLst>
      <p:ext uri="{BB962C8B-B14F-4D97-AF65-F5344CB8AC3E}">
        <p14:creationId xmlns:p14="http://schemas.microsoft.com/office/powerpoint/2010/main" val="2221366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838200" y="677041"/>
            <a:ext cx="10515600" cy="701731"/>
          </a:xfrm>
        </p:spPr>
        <p:txBody>
          <a:bodyPr>
            <a:spAutoFit/>
          </a:bodyPr>
          <a:lstStyle/>
          <a:p>
            <a:r>
              <a:rPr lang="en-US" b="1"/>
              <a:t>ONE WORLD, ONE PLANET</a:t>
            </a:r>
            <a:endParaRPr lang="en-US" b="1" dirty="0"/>
          </a:p>
        </p:txBody>
      </p:sp>
      <p:sp>
        <p:nvSpPr>
          <p:cNvPr id="7" name="Content Placeholder 16">
            <a:extLst>
              <a:ext uri="{FF2B5EF4-FFF2-40B4-BE49-F238E27FC236}">
                <a16:creationId xmlns:a16="http://schemas.microsoft.com/office/drawing/2014/main" id="{D2AD1E37-129F-804F-B31E-FDCAA93D3CFD}"/>
              </a:ext>
            </a:extLst>
          </p:cNvPr>
          <p:cNvSpPr>
            <a:spLocks noGrp="1"/>
          </p:cNvSpPr>
          <p:nvPr>
            <p:ph sz="half" idx="1"/>
          </p:nvPr>
        </p:nvSpPr>
        <p:spPr>
          <a:xfrm>
            <a:off x="1026001" y="1770298"/>
            <a:ext cx="4947096" cy="3601884"/>
          </a:xfrm>
        </p:spPr>
        <p:txBody>
          <a:bodyPr>
            <a:noAutofit/>
          </a:bodyPr>
          <a:lstStyle/>
          <a:p>
            <a:pPr marL="0" indent="0">
              <a:spcBef>
                <a:spcPts val="0"/>
              </a:spcBef>
              <a:spcAft>
                <a:spcPts val="600"/>
              </a:spcAft>
              <a:buNone/>
            </a:pPr>
            <a:r>
              <a:rPr lang="en-GB" sz="1800" b="1" dirty="0"/>
              <a:t>Overview</a:t>
            </a:r>
            <a:r>
              <a:rPr lang="en-GB" sz="1800" dirty="0"/>
              <a:t>: Pupils learn about the aim of the Birmingham 2022 Commonwealth Games to be sustainable and environmentally friendly. They explore the impact of climate change on the natural world across the Commonwealth and make their own pledges to help protect </a:t>
            </a:r>
            <a:br>
              <a:rPr lang="en-GB" sz="1800" dirty="0"/>
            </a:br>
            <a:r>
              <a:rPr lang="en-GB" sz="1800" dirty="0"/>
              <a:t>the planet. </a:t>
            </a:r>
          </a:p>
          <a:p>
            <a:pPr marL="0" lvl="0" indent="0">
              <a:spcBef>
                <a:spcPts val="0"/>
              </a:spcBef>
              <a:spcAft>
                <a:spcPts val="600"/>
              </a:spcAft>
              <a:buNone/>
            </a:pPr>
            <a:endParaRPr lang="en-GB" sz="1800" b="1" dirty="0">
              <a:solidFill>
                <a:prstClr val="black"/>
              </a:solidFill>
            </a:endParaRPr>
          </a:p>
          <a:p>
            <a:pPr marL="0" lvl="0" indent="0">
              <a:spcAft>
                <a:spcPts val="600"/>
              </a:spcAft>
              <a:buNone/>
            </a:pPr>
            <a:r>
              <a:rPr lang="en-GB" sz="1800" b="1" dirty="0">
                <a:solidFill>
                  <a:prstClr val="black"/>
                </a:solidFill>
              </a:rPr>
              <a:t>Learning objective</a:t>
            </a:r>
            <a:endParaRPr lang="en-GB" sz="1800" dirty="0">
              <a:solidFill>
                <a:prstClr val="black"/>
              </a:solidFill>
            </a:endParaRPr>
          </a:p>
          <a:p>
            <a:pPr marL="12700" lvl="0" indent="0">
              <a:spcAft>
                <a:spcPts val="600"/>
              </a:spcAft>
              <a:buClr>
                <a:prstClr val="black"/>
              </a:buClr>
              <a:buSzPts val="1800"/>
              <a:buNone/>
            </a:pPr>
            <a:r>
              <a:rPr lang="en-GB" sz="1800" dirty="0">
                <a:solidFill>
                  <a:prstClr val="black"/>
                </a:solidFill>
              </a:rPr>
              <a:t>Pupils will:</a:t>
            </a:r>
          </a:p>
          <a:p>
            <a:pPr marL="285750" indent="-273050">
              <a:spcAft>
                <a:spcPts val="600"/>
              </a:spcAft>
              <a:buClr>
                <a:prstClr val="black"/>
              </a:buClr>
              <a:buSzPts val="1800"/>
            </a:pPr>
            <a:r>
              <a:rPr lang="en-GB" sz="1800" dirty="0">
                <a:solidFill>
                  <a:prstClr val="black"/>
                </a:solidFill>
              </a:rPr>
              <a:t>learn about the impact of climate change and human behaviour on the natural world</a:t>
            </a:r>
          </a:p>
        </p:txBody>
      </p:sp>
      <p:sp>
        <p:nvSpPr>
          <p:cNvPr id="8" name="Content Placeholder 17">
            <a:extLst>
              <a:ext uri="{FF2B5EF4-FFF2-40B4-BE49-F238E27FC236}">
                <a16:creationId xmlns:a16="http://schemas.microsoft.com/office/drawing/2014/main" id="{C31BDDD4-916D-014A-8747-B18E81D52275}"/>
              </a:ext>
            </a:extLst>
          </p:cNvPr>
          <p:cNvSpPr>
            <a:spLocks noGrp="1"/>
          </p:cNvSpPr>
          <p:nvPr>
            <p:ph sz="half" idx="2"/>
          </p:nvPr>
        </p:nvSpPr>
        <p:spPr>
          <a:xfrm>
            <a:off x="6004719" y="1770298"/>
            <a:ext cx="5161280" cy="4236009"/>
          </a:xfrm>
        </p:spPr>
        <p:txBody>
          <a:bodyPr>
            <a:noAutofit/>
          </a:bodyPr>
          <a:lstStyle/>
          <a:p>
            <a:pPr marL="0" lvl="0" indent="0">
              <a:spcBef>
                <a:spcPts val="0"/>
              </a:spcBef>
              <a:spcAft>
                <a:spcPts val="600"/>
              </a:spcAft>
              <a:buNone/>
            </a:pPr>
            <a:r>
              <a:rPr lang="en-GB" sz="1800" b="1" dirty="0">
                <a:solidFill>
                  <a:prstClr val="black"/>
                </a:solidFill>
              </a:rPr>
              <a:t>Learning outcomes</a:t>
            </a:r>
            <a:endParaRPr lang="en-GB" sz="1800" dirty="0">
              <a:solidFill>
                <a:prstClr val="black"/>
              </a:solidFill>
            </a:endParaRPr>
          </a:p>
          <a:p>
            <a:pPr marL="12700" lvl="0" indent="0">
              <a:spcAft>
                <a:spcPts val="600"/>
              </a:spcAft>
              <a:buClr>
                <a:prstClr val="black"/>
              </a:buClr>
              <a:buSzPts val="1800"/>
              <a:buNone/>
            </a:pPr>
            <a:r>
              <a:rPr lang="en-GB" sz="1800" dirty="0">
                <a:solidFill>
                  <a:prstClr val="black"/>
                </a:solidFill>
              </a:rPr>
              <a:t>I can:</a:t>
            </a:r>
          </a:p>
          <a:p>
            <a:pPr marL="285750" lvl="0" indent="-273050">
              <a:spcAft>
                <a:spcPts val="600"/>
              </a:spcAft>
              <a:buClr>
                <a:prstClr val="black"/>
              </a:buClr>
              <a:buSzPts val="1800"/>
            </a:pPr>
            <a:r>
              <a:rPr lang="en-GB" sz="1800" dirty="0">
                <a:solidFill>
                  <a:prstClr val="black"/>
                </a:solidFill>
              </a:rPr>
              <a:t>explain how human behaviour impacts </a:t>
            </a:r>
            <a:br>
              <a:rPr lang="en-GB" sz="1800" dirty="0">
                <a:solidFill>
                  <a:prstClr val="black"/>
                </a:solidFill>
              </a:rPr>
            </a:br>
            <a:r>
              <a:rPr lang="en-GB" sz="1800" dirty="0">
                <a:solidFill>
                  <a:prstClr val="black"/>
                </a:solidFill>
              </a:rPr>
              <a:t>our environment</a:t>
            </a:r>
          </a:p>
          <a:p>
            <a:pPr marL="285750" lvl="0" indent="-273050">
              <a:spcAft>
                <a:spcPts val="600"/>
              </a:spcAft>
              <a:buClr>
                <a:prstClr val="black"/>
              </a:buClr>
              <a:buSzPts val="1800"/>
            </a:pPr>
            <a:r>
              <a:rPr lang="en-GB" sz="1800" dirty="0">
                <a:solidFill>
                  <a:prstClr val="black"/>
                </a:solidFill>
              </a:rPr>
              <a:t>identify potential risks to the natural world from climate change and human behaviour</a:t>
            </a:r>
          </a:p>
          <a:p>
            <a:pPr marL="285750" indent="-273050">
              <a:spcAft>
                <a:spcPts val="600"/>
              </a:spcAft>
              <a:buClr>
                <a:prstClr val="black"/>
              </a:buClr>
              <a:buSzPts val="1800"/>
            </a:pPr>
            <a:r>
              <a:rPr lang="en-GB" sz="1800" dirty="0">
                <a:solidFill>
                  <a:prstClr val="black"/>
                </a:solidFill>
              </a:rPr>
              <a:t>explain how we can all help to protect </a:t>
            </a:r>
            <a:br>
              <a:rPr lang="en-GB" sz="1800" dirty="0">
                <a:solidFill>
                  <a:prstClr val="black"/>
                </a:solidFill>
              </a:rPr>
            </a:br>
            <a:r>
              <a:rPr lang="en-GB" sz="1800" dirty="0">
                <a:solidFill>
                  <a:prstClr val="black"/>
                </a:solidFill>
              </a:rPr>
              <a:t>our planet</a:t>
            </a:r>
          </a:p>
          <a:p>
            <a:pPr marL="0" indent="0">
              <a:spcBef>
                <a:spcPts val="0"/>
              </a:spcBef>
              <a:spcAft>
                <a:spcPts val="1800"/>
              </a:spcAft>
              <a:buNone/>
            </a:pPr>
            <a:endParaRPr lang="en-GB" sz="1800" dirty="0">
              <a:solidFill>
                <a:prstClr val="black"/>
              </a:solidFill>
            </a:endParaRPr>
          </a:p>
        </p:txBody>
      </p:sp>
    </p:spTree>
    <p:extLst>
      <p:ext uri="{BB962C8B-B14F-4D97-AF65-F5344CB8AC3E}">
        <p14:creationId xmlns:p14="http://schemas.microsoft.com/office/powerpoint/2010/main" val="1679804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838200" y="677041"/>
            <a:ext cx="10515600" cy="701731"/>
          </a:xfrm>
        </p:spPr>
        <p:txBody>
          <a:bodyPr>
            <a:spAutoFit/>
          </a:bodyPr>
          <a:lstStyle/>
          <a:p>
            <a:r>
              <a:rPr lang="en-US" b="1"/>
              <a:t>ONE WORLD, ONE PLANET</a:t>
            </a:r>
            <a:endParaRPr lang="en-US" b="1" dirty="0"/>
          </a:p>
        </p:txBody>
      </p:sp>
      <p:sp>
        <p:nvSpPr>
          <p:cNvPr id="7" name="Content Placeholder 16">
            <a:extLst>
              <a:ext uri="{FF2B5EF4-FFF2-40B4-BE49-F238E27FC236}">
                <a16:creationId xmlns:a16="http://schemas.microsoft.com/office/drawing/2014/main" id="{D2AD1E37-129F-804F-B31E-FDCAA93D3CFD}"/>
              </a:ext>
            </a:extLst>
          </p:cNvPr>
          <p:cNvSpPr>
            <a:spLocks noGrp="1"/>
          </p:cNvSpPr>
          <p:nvPr>
            <p:ph sz="half" idx="1"/>
          </p:nvPr>
        </p:nvSpPr>
        <p:spPr>
          <a:xfrm>
            <a:off x="1026001" y="1516298"/>
            <a:ext cx="4578386" cy="3601884"/>
          </a:xfrm>
        </p:spPr>
        <p:txBody>
          <a:bodyPr>
            <a:noAutofit/>
          </a:bodyPr>
          <a:lstStyle/>
          <a:p>
            <a:pPr marL="12700" indent="0">
              <a:spcBef>
                <a:spcPts val="0"/>
              </a:spcBef>
              <a:spcAft>
                <a:spcPts val="1800"/>
              </a:spcAft>
              <a:buClr>
                <a:prstClr val="black"/>
              </a:buClr>
              <a:buSzPts val="1800"/>
              <a:buNone/>
            </a:pPr>
            <a:r>
              <a:rPr lang="en-GB" sz="1800" b="1" dirty="0">
                <a:solidFill>
                  <a:prstClr val="black"/>
                </a:solidFill>
              </a:rPr>
              <a:t>Key words </a:t>
            </a:r>
            <a:br>
              <a:rPr lang="en-GB" sz="1800" b="1" dirty="0">
                <a:solidFill>
                  <a:prstClr val="black"/>
                </a:solidFill>
              </a:rPr>
            </a:br>
            <a:r>
              <a:rPr lang="en-GB" sz="1800" dirty="0">
                <a:solidFill>
                  <a:prstClr val="black"/>
                </a:solidFill>
              </a:rPr>
              <a:t>Environment; climate change; recycle; reuse; sustainable</a:t>
            </a:r>
          </a:p>
          <a:p>
            <a:pPr marL="0" indent="0">
              <a:spcBef>
                <a:spcPts val="0"/>
              </a:spcBef>
              <a:spcAft>
                <a:spcPts val="1800"/>
              </a:spcAft>
              <a:buNone/>
            </a:pPr>
            <a:r>
              <a:rPr lang="en-GB" sz="1800" b="1" dirty="0">
                <a:solidFill>
                  <a:prstClr val="black"/>
                </a:solidFill>
              </a:rPr>
              <a:t>Time required</a:t>
            </a:r>
            <a:br>
              <a:rPr lang="en-GB" sz="1800" b="1" dirty="0">
                <a:solidFill>
                  <a:prstClr val="black"/>
                </a:solidFill>
              </a:rPr>
            </a:br>
            <a:r>
              <a:rPr lang="en-GB" sz="1800" dirty="0">
                <a:solidFill>
                  <a:prstClr val="black"/>
                </a:solidFill>
              </a:rPr>
              <a:t>45 minutes–1 hour</a:t>
            </a:r>
            <a:endParaRPr lang="en-GB" sz="1800" b="1" dirty="0">
              <a:solidFill>
                <a:prstClr val="black"/>
              </a:solidFill>
            </a:endParaRPr>
          </a:p>
          <a:p>
            <a:pPr marL="0" lvl="0" indent="0">
              <a:spcBef>
                <a:spcPts val="0"/>
              </a:spcBef>
              <a:spcAft>
                <a:spcPts val="600"/>
              </a:spcAft>
              <a:buNone/>
            </a:pPr>
            <a:r>
              <a:rPr lang="en-GB" sz="1800" b="1" dirty="0">
                <a:solidFill>
                  <a:prstClr val="black"/>
                </a:solidFill>
              </a:rPr>
              <a:t>Resources </a:t>
            </a:r>
          </a:p>
          <a:p>
            <a:pPr marL="0" indent="0">
              <a:spcBef>
                <a:spcPts val="0"/>
              </a:spcBef>
              <a:spcAft>
                <a:spcPts val="1800"/>
              </a:spcAft>
              <a:buNone/>
            </a:pPr>
            <a:r>
              <a:rPr lang="en-GB" sz="1800" dirty="0">
                <a:solidFill>
                  <a:prstClr val="black"/>
                </a:solidFill>
              </a:rPr>
              <a:t>Junk modelling materials (pre-prepared); </a:t>
            </a:r>
            <a:br>
              <a:rPr lang="en-GB" sz="1800" dirty="0">
                <a:solidFill>
                  <a:prstClr val="black"/>
                </a:solidFill>
              </a:rPr>
            </a:br>
            <a:r>
              <a:rPr lang="en-GB" sz="1800" b="1" dirty="0">
                <a:solidFill>
                  <a:prstClr val="black"/>
                </a:solidFill>
              </a:rPr>
              <a:t>Birmingham 2022 pledge worksheet</a:t>
            </a:r>
          </a:p>
          <a:p>
            <a:pPr marL="12700" indent="0">
              <a:spcBef>
                <a:spcPts val="0"/>
              </a:spcBef>
              <a:spcAft>
                <a:spcPts val="1800"/>
              </a:spcAft>
              <a:buClr>
                <a:prstClr val="black"/>
              </a:buClr>
              <a:buSzPts val="1800"/>
              <a:buNone/>
            </a:pPr>
            <a:r>
              <a:rPr lang="en-GB" sz="1800" dirty="0">
                <a:solidFill>
                  <a:prstClr val="black"/>
                </a:solidFill>
              </a:rPr>
              <a:t>Please make sure you use this </a:t>
            </a:r>
            <a:br>
              <a:rPr lang="en-GB" sz="1800" dirty="0">
                <a:solidFill>
                  <a:prstClr val="black"/>
                </a:solidFill>
              </a:rPr>
            </a:br>
            <a:r>
              <a:rPr lang="en-GB" sz="1800" dirty="0">
                <a:solidFill>
                  <a:prstClr val="black"/>
                </a:solidFill>
              </a:rPr>
              <a:t>PowerPoint in presentation mode </a:t>
            </a:r>
            <a:br>
              <a:rPr lang="en-GB" sz="1800" dirty="0">
                <a:solidFill>
                  <a:prstClr val="black"/>
                </a:solidFill>
              </a:rPr>
            </a:br>
            <a:r>
              <a:rPr lang="en-GB" sz="1800" dirty="0">
                <a:solidFill>
                  <a:prstClr val="black"/>
                </a:solidFill>
              </a:rPr>
              <a:t>to use the animation features on </a:t>
            </a:r>
            <a:br>
              <a:rPr lang="en-GB" sz="1800" dirty="0">
                <a:solidFill>
                  <a:prstClr val="black"/>
                </a:solidFill>
              </a:rPr>
            </a:br>
            <a:r>
              <a:rPr lang="en-GB" sz="1800" dirty="0">
                <a:solidFill>
                  <a:prstClr val="black"/>
                </a:solidFill>
              </a:rPr>
              <a:t>select slides.</a:t>
            </a:r>
          </a:p>
          <a:p>
            <a:pPr marL="12700" indent="0">
              <a:spcBef>
                <a:spcPts val="0"/>
              </a:spcBef>
              <a:spcAft>
                <a:spcPts val="1800"/>
              </a:spcAft>
              <a:buClr>
                <a:prstClr val="black"/>
              </a:buClr>
              <a:buSzPts val="1800"/>
              <a:buNone/>
            </a:pPr>
            <a:endParaRPr lang="en-GB" sz="1800" b="1" dirty="0">
              <a:solidFill>
                <a:prstClr val="black"/>
              </a:solidFill>
            </a:endParaRPr>
          </a:p>
        </p:txBody>
      </p:sp>
      <p:sp>
        <p:nvSpPr>
          <p:cNvPr id="8" name="Content Placeholder 17">
            <a:extLst>
              <a:ext uri="{FF2B5EF4-FFF2-40B4-BE49-F238E27FC236}">
                <a16:creationId xmlns:a16="http://schemas.microsoft.com/office/drawing/2014/main" id="{C31BDDD4-916D-014A-8747-B18E81D52275}"/>
              </a:ext>
            </a:extLst>
          </p:cNvPr>
          <p:cNvSpPr>
            <a:spLocks noGrp="1"/>
          </p:cNvSpPr>
          <p:nvPr>
            <p:ph sz="half" idx="2"/>
          </p:nvPr>
        </p:nvSpPr>
        <p:spPr>
          <a:xfrm>
            <a:off x="5473700" y="1452798"/>
            <a:ext cx="5880100" cy="4236009"/>
          </a:xfrm>
        </p:spPr>
        <p:txBody>
          <a:bodyPr>
            <a:noAutofit/>
          </a:bodyPr>
          <a:lstStyle/>
          <a:p>
            <a:pPr marL="0" lvl="0" indent="0">
              <a:spcBef>
                <a:spcPts val="0"/>
              </a:spcBef>
              <a:spcAft>
                <a:spcPts val="600"/>
              </a:spcAft>
              <a:buNone/>
            </a:pPr>
            <a:r>
              <a:rPr lang="en-GB" sz="1800" b="1" dirty="0">
                <a:solidFill>
                  <a:prstClr val="black"/>
                </a:solidFill>
              </a:rPr>
              <a:t>Curriculum links </a:t>
            </a:r>
          </a:p>
          <a:p>
            <a:pPr marL="0" lvl="0" indent="0">
              <a:spcBef>
                <a:spcPts val="0"/>
              </a:spcBef>
              <a:buNone/>
            </a:pPr>
            <a:r>
              <a:rPr lang="en-US" sz="1800" dirty="0"/>
              <a:t>PSHE - Core theme 3: </a:t>
            </a:r>
            <a:br>
              <a:rPr lang="en-US" sz="1800" dirty="0"/>
            </a:br>
            <a:r>
              <a:rPr lang="en-US" sz="1800" dirty="0"/>
              <a:t>Living in the Wider World/Shared Responsibilities</a:t>
            </a:r>
          </a:p>
          <a:p>
            <a:pPr marL="0" lvl="0" indent="0">
              <a:spcBef>
                <a:spcPts val="0"/>
              </a:spcBef>
              <a:buNone/>
            </a:pPr>
            <a:r>
              <a:rPr lang="en-GB" sz="1800" dirty="0"/>
              <a:t>That there are different kinds of responsibilities, rights and duties at home, at school, in the community and towards the environment</a:t>
            </a:r>
          </a:p>
          <a:p>
            <a:pPr marL="0" lvl="0" indent="0">
              <a:spcBef>
                <a:spcPts val="0"/>
              </a:spcBef>
              <a:buNone/>
            </a:pPr>
            <a:endParaRPr lang="en-US" sz="1800" dirty="0"/>
          </a:p>
          <a:p>
            <a:pPr marL="0" lvl="0" indent="0">
              <a:spcBef>
                <a:spcPts val="0"/>
              </a:spcBef>
              <a:buNone/>
            </a:pPr>
            <a:r>
              <a:rPr lang="en-US" sz="1800" dirty="0"/>
              <a:t>Geography</a:t>
            </a:r>
          </a:p>
          <a:p>
            <a:pPr marL="0" lvl="0" indent="0">
              <a:spcBef>
                <a:spcPts val="0"/>
              </a:spcBef>
              <a:buNone/>
            </a:pPr>
            <a:r>
              <a:rPr lang="en-US" sz="1800" dirty="0"/>
              <a:t>Describe and understand key concepts of:</a:t>
            </a:r>
          </a:p>
          <a:p>
            <a:pPr marL="0" lvl="0" indent="0">
              <a:spcBef>
                <a:spcPts val="0"/>
              </a:spcBef>
              <a:buNone/>
            </a:pPr>
            <a:r>
              <a:rPr lang="en-US" sz="1800" dirty="0"/>
              <a:t>Human geography</a:t>
            </a:r>
          </a:p>
          <a:p>
            <a:pPr marL="0" lvl="0" indent="0">
              <a:spcBef>
                <a:spcPts val="0"/>
              </a:spcBef>
              <a:buNone/>
            </a:pPr>
            <a:r>
              <a:rPr lang="en-US" sz="1800" dirty="0"/>
              <a:t>Physical geography</a:t>
            </a:r>
          </a:p>
          <a:p>
            <a:pPr marL="0" lvl="0" indent="0">
              <a:spcBef>
                <a:spcPts val="0"/>
              </a:spcBef>
              <a:buNone/>
            </a:pPr>
            <a:endParaRPr lang="en-US" sz="1800" dirty="0"/>
          </a:p>
          <a:p>
            <a:pPr marL="0" lvl="0" indent="0">
              <a:spcBef>
                <a:spcPts val="0"/>
              </a:spcBef>
              <a:buNone/>
            </a:pPr>
            <a:r>
              <a:rPr lang="en-US" sz="1800" dirty="0"/>
              <a:t>Science</a:t>
            </a:r>
          </a:p>
          <a:p>
            <a:pPr marL="0" lvl="0" indent="0">
              <a:spcBef>
                <a:spcPts val="0"/>
              </a:spcBef>
              <a:buNone/>
            </a:pPr>
            <a:r>
              <a:rPr lang="en-US" sz="1800" dirty="0"/>
              <a:t>Living things and their habitats (non-statutory guidance): </a:t>
            </a:r>
          </a:p>
          <a:p>
            <a:pPr marL="0" lvl="0" indent="0">
              <a:spcBef>
                <a:spcPts val="0"/>
              </a:spcBef>
              <a:buNone/>
            </a:pPr>
            <a:r>
              <a:rPr lang="en-US" sz="1800" dirty="0"/>
              <a:t>human impact (positive and negative) </a:t>
            </a:r>
            <a:br>
              <a:rPr lang="en-US" sz="1800" dirty="0"/>
            </a:br>
            <a:r>
              <a:rPr lang="en-US" sz="1800" dirty="0"/>
              <a:t>on the environment (Y4)</a:t>
            </a:r>
          </a:p>
        </p:txBody>
      </p:sp>
    </p:spTree>
    <p:extLst>
      <p:ext uri="{BB962C8B-B14F-4D97-AF65-F5344CB8AC3E}">
        <p14:creationId xmlns:p14="http://schemas.microsoft.com/office/powerpoint/2010/main" val="2672241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Q1 Answers">
            <a:extLst>
              <a:ext uri="{FF2B5EF4-FFF2-40B4-BE49-F238E27FC236}">
                <a16:creationId xmlns:a16="http://schemas.microsoft.com/office/drawing/2014/main" id="{D441A555-FB66-AC4E-A1D2-87FE20C5B767}"/>
              </a:ext>
              <a:ext uri="{C183D7F6-B498-43B3-948B-1728B52AA6E4}">
                <adec:decorative xmlns:adec="http://schemas.microsoft.com/office/drawing/2017/decorative" val="1"/>
              </a:ext>
            </a:extLst>
          </p:cNvPr>
          <p:cNvGrpSpPr/>
          <p:nvPr/>
        </p:nvGrpSpPr>
        <p:grpSpPr>
          <a:xfrm>
            <a:off x="1480841" y="2540899"/>
            <a:ext cx="5186995" cy="987229"/>
            <a:chOff x="1480841" y="2540899"/>
            <a:chExt cx="5186995" cy="987229"/>
          </a:xfrm>
        </p:grpSpPr>
        <p:sp>
          <p:nvSpPr>
            <p:cNvPr id="4" name="Rectangle 3">
              <a:extLst>
                <a:ext uri="{FF2B5EF4-FFF2-40B4-BE49-F238E27FC236}">
                  <a16:creationId xmlns:a16="http://schemas.microsoft.com/office/drawing/2014/main" id="{F37E84FF-E32C-0441-8805-485EC1777080}"/>
                </a:ext>
              </a:extLst>
            </p:cNvPr>
            <p:cNvSpPr/>
            <p:nvPr/>
          </p:nvSpPr>
          <p:spPr>
            <a:xfrm>
              <a:off x="1480842" y="2540899"/>
              <a:ext cx="3714245" cy="3317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EEA907-67B3-A144-849A-C4D73455B533}"/>
                </a:ext>
              </a:extLst>
            </p:cNvPr>
            <p:cNvSpPr/>
            <p:nvPr/>
          </p:nvSpPr>
          <p:spPr>
            <a:xfrm>
              <a:off x="1480841" y="3196354"/>
              <a:ext cx="5186995" cy="3317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Q2 Answers">
            <a:extLst>
              <a:ext uri="{FF2B5EF4-FFF2-40B4-BE49-F238E27FC236}">
                <a16:creationId xmlns:a16="http://schemas.microsoft.com/office/drawing/2014/main" id="{04044D7E-10ED-A74D-BD38-8496509B60C1}"/>
              </a:ext>
              <a:ext uri="{C183D7F6-B498-43B3-948B-1728B52AA6E4}">
                <adec:decorative xmlns:adec="http://schemas.microsoft.com/office/drawing/2017/decorative" val="1"/>
              </a:ext>
            </a:extLst>
          </p:cNvPr>
          <p:cNvGrpSpPr/>
          <p:nvPr/>
        </p:nvGrpSpPr>
        <p:grpSpPr>
          <a:xfrm>
            <a:off x="1480842" y="4847129"/>
            <a:ext cx="3633324" cy="987229"/>
            <a:chOff x="1480842" y="4830945"/>
            <a:chExt cx="3633324" cy="987229"/>
          </a:xfrm>
        </p:grpSpPr>
        <p:sp>
          <p:nvSpPr>
            <p:cNvPr id="25" name="Rectangle 24">
              <a:extLst>
                <a:ext uri="{FF2B5EF4-FFF2-40B4-BE49-F238E27FC236}">
                  <a16:creationId xmlns:a16="http://schemas.microsoft.com/office/drawing/2014/main" id="{319C1612-E257-3644-8128-9335D6A67F36}"/>
                </a:ext>
              </a:extLst>
            </p:cNvPr>
            <p:cNvSpPr/>
            <p:nvPr/>
          </p:nvSpPr>
          <p:spPr>
            <a:xfrm>
              <a:off x="1480842" y="4830945"/>
              <a:ext cx="3633324" cy="3317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9940C48-1E6C-784C-BC1E-5F4A29899240}"/>
                </a:ext>
              </a:extLst>
            </p:cNvPr>
            <p:cNvSpPr/>
            <p:nvPr/>
          </p:nvSpPr>
          <p:spPr>
            <a:xfrm>
              <a:off x="1480842" y="5486400"/>
              <a:ext cx="2055378" cy="3317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itle 4">
            <a:extLst>
              <a:ext uri="{FF2B5EF4-FFF2-40B4-BE49-F238E27FC236}">
                <a16:creationId xmlns:a16="http://schemas.microsoft.com/office/drawing/2014/main" id="{10FFDA47-06C6-234C-9AE9-1504AA904C17}"/>
              </a:ext>
            </a:extLst>
          </p:cNvPr>
          <p:cNvSpPr>
            <a:spLocks noGrp="1"/>
          </p:cNvSpPr>
          <p:nvPr>
            <p:ph type="title"/>
          </p:nvPr>
        </p:nvSpPr>
        <p:spPr>
          <a:xfrm>
            <a:off x="932180" y="968400"/>
            <a:ext cx="10327640" cy="532262"/>
          </a:xfrm>
        </p:spPr>
        <p:txBody>
          <a:bodyPr>
            <a:spAutoFit/>
          </a:bodyPr>
          <a:lstStyle/>
          <a:p>
            <a:pPr lvl="0">
              <a:spcBef>
                <a:spcPts val="0"/>
              </a:spcBef>
            </a:pPr>
            <a:r>
              <a:rPr lang="en-GB" b="1" dirty="0">
                <a:solidFill>
                  <a:schemeClr val="dk1"/>
                </a:solidFill>
                <a:latin typeface="Arial" charset="0"/>
                <a:ea typeface="Arial" charset="0"/>
                <a:cs typeface="Arial" charset="0"/>
                <a:sym typeface="Aharoni"/>
              </a:rPr>
              <a:t>HUMANS AND OUR PLANET</a:t>
            </a:r>
          </a:p>
        </p:txBody>
      </p:sp>
      <p:sp>
        <p:nvSpPr>
          <p:cNvPr id="17" name="Content Placeholder 16">
            <a:extLst>
              <a:ext uri="{FF2B5EF4-FFF2-40B4-BE49-F238E27FC236}">
                <a16:creationId xmlns:a16="http://schemas.microsoft.com/office/drawing/2014/main" id="{D93BF876-D4B8-0541-B142-8E706733A97E}"/>
              </a:ext>
            </a:extLst>
          </p:cNvPr>
          <p:cNvSpPr>
            <a:spLocks noGrp="1"/>
          </p:cNvSpPr>
          <p:nvPr>
            <p:ph idx="1"/>
          </p:nvPr>
        </p:nvSpPr>
        <p:spPr>
          <a:xfrm>
            <a:off x="1010954" y="2102383"/>
            <a:ext cx="7675846" cy="3773341"/>
          </a:xfrm>
        </p:spPr>
        <p:txBody>
          <a:bodyPr wrap="square">
            <a:spAutoFit/>
          </a:bodyPr>
          <a:lstStyle/>
          <a:p>
            <a:pPr lvl="0">
              <a:spcBef>
                <a:spcPts val="0"/>
              </a:spcBef>
              <a:spcAft>
                <a:spcPts val="1200"/>
              </a:spcAft>
            </a:pPr>
            <a:r>
              <a:rPr lang="en-GB" sz="2200" dirty="0">
                <a:solidFill>
                  <a:schemeClr val="dk1"/>
                </a:solidFill>
                <a:latin typeface="Arial" charset="0"/>
                <a:ea typeface="Arial" charset="0"/>
                <a:cs typeface="Arial" charset="0"/>
              </a:rPr>
              <a:t>1. Which of these things can </a:t>
            </a:r>
            <a:r>
              <a:rPr lang="en-GB" sz="2200" b="1" dirty="0">
                <a:solidFill>
                  <a:schemeClr val="dk1"/>
                </a:solidFill>
                <a:latin typeface="Arial" charset="0"/>
                <a:ea typeface="Arial" charset="0"/>
                <a:cs typeface="Arial" charset="0"/>
              </a:rPr>
              <a:t>harm</a:t>
            </a:r>
            <a:r>
              <a:rPr lang="en-GB" sz="2200" dirty="0">
                <a:solidFill>
                  <a:schemeClr val="dk1"/>
                </a:solidFill>
                <a:latin typeface="Arial" charset="0"/>
                <a:ea typeface="Arial" charset="0"/>
                <a:cs typeface="Arial" charset="0"/>
              </a:rPr>
              <a:t> the planet?</a:t>
            </a:r>
          </a:p>
          <a:p>
            <a:pPr marL="800100" lvl="1" indent="-342900">
              <a:spcBef>
                <a:spcPts val="0"/>
              </a:spcBef>
              <a:spcAft>
                <a:spcPts val="600"/>
              </a:spcAft>
              <a:buFont typeface="+mj-lt"/>
              <a:buAutoNum type="alphaLcParenR"/>
            </a:pPr>
            <a:r>
              <a:rPr lang="en-GB" sz="1800" dirty="0">
                <a:solidFill>
                  <a:schemeClr val="dk1"/>
                </a:solidFill>
                <a:latin typeface="Arial" charset="0"/>
                <a:ea typeface="Arial" charset="0"/>
                <a:cs typeface="Arial" charset="0"/>
              </a:rPr>
              <a:t>Using plastic water bottles once</a:t>
            </a:r>
          </a:p>
          <a:p>
            <a:pPr marL="800100" lvl="1" indent="-342900">
              <a:spcBef>
                <a:spcPts val="0"/>
              </a:spcBef>
              <a:spcAft>
                <a:spcPts val="600"/>
              </a:spcAft>
              <a:buFont typeface="+mj-lt"/>
              <a:buAutoNum type="alphaLcParenR"/>
            </a:pPr>
            <a:r>
              <a:rPr lang="en-GB" sz="1800" dirty="0">
                <a:solidFill>
                  <a:schemeClr val="dk1"/>
                </a:solidFill>
                <a:latin typeface="Arial" charset="0"/>
                <a:ea typeface="Arial" charset="0"/>
                <a:cs typeface="Arial" charset="0"/>
              </a:rPr>
              <a:t>Jumping up and down lots of times</a:t>
            </a:r>
          </a:p>
          <a:p>
            <a:pPr marL="800100" lvl="1" indent="-342900">
              <a:spcBef>
                <a:spcPts val="0"/>
              </a:spcBef>
              <a:spcAft>
                <a:spcPts val="600"/>
              </a:spcAft>
              <a:buFont typeface="+mj-lt"/>
              <a:buAutoNum type="alphaLcParenR"/>
            </a:pPr>
            <a:r>
              <a:rPr lang="en-GB" sz="1800" dirty="0">
                <a:solidFill>
                  <a:schemeClr val="dk1"/>
                </a:solidFill>
                <a:latin typeface="Arial" charset="0"/>
                <a:ea typeface="Arial" charset="0"/>
                <a:cs typeface="Arial" charset="0"/>
              </a:rPr>
              <a:t>Leaving a car engine running when it’s parked</a:t>
            </a:r>
          </a:p>
          <a:p>
            <a:pPr marL="800100" lvl="1" indent="-342900">
              <a:spcBef>
                <a:spcPts val="0"/>
              </a:spcBef>
              <a:spcAft>
                <a:spcPts val="2400"/>
              </a:spcAft>
              <a:buFont typeface="+mj-lt"/>
              <a:buAutoNum type="alphaLcParenR"/>
            </a:pPr>
            <a:r>
              <a:rPr lang="en-GB" sz="1800" dirty="0">
                <a:solidFill>
                  <a:schemeClr val="dk1"/>
                </a:solidFill>
                <a:latin typeface="Arial" charset="0"/>
                <a:ea typeface="Arial" charset="0"/>
                <a:cs typeface="Arial" charset="0"/>
              </a:rPr>
              <a:t>Cycling and walking to school</a:t>
            </a:r>
          </a:p>
          <a:p>
            <a:pPr lvl="0">
              <a:spcBef>
                <a:spcPts val="0"/>
              </a:spcBef>
              <a:spcAft>
                <a:spcPts val="1200"/>
              </a:spcAft>
            </a:pPr>
            <a:r>
              <a:rPr lang="en-GB" sz="2200" dirty="0">
                <a:solidFill>
                  <a:schemeClr val="dk1"/>
                </a:solidFill>
                <a:latin typeface="Arial" charset="0"/>
                <a:ea typeface="Arial" charset="0"/>
                <a:cs typeface="Arial" charset="0"/>
              </a:rPr>
              <a:t>2. Which of these things can </a:t>
            </a:r>
            <a:r>
              <a:rPr lang="en-GB" sz="2200" b="1" dirty="0">
                <a:solidFill>
                  <a:schemeClr val="dk1"/>
                </a:solidFill>
                <a:latin typeface="Arial" charset="0"/>
                <a:ea typeface="Arial" charset="0"/>
                <a:cs typeface="Arial" charset="0"/>
              </a:rPr>
              <a:t>help</a:t>
            </a:r>
            <a:r>
              <a:rPr lang="en-GB" sz="2200" dirty="0">
                <a:solidFill>
                  <a:schemeClr val="dk1"/>
                </a:solidFill>
                <a:latin typeface="Arial" charset="0"/>
                <a:ea typeface="Arial" charset="0"/>
                <a:cs typeface="Arial" charset="0"/>
              </a:rPr>
              <a:t> the planet?</a:t>
            </a:r>
          </a:p>
          <a:p>
            <a:pPr marL="914400" lvl="1" indent="-457200">
              <a:spcBef>
                <a:spcPts val="0"/>
              </a:spcBef>
              <a:spcAft>
                <a:spcPts val="600"/>
              </a:spcAft>
              <a:buFont typeface="+mj-lt"/>
              <a:buAutoNum type="alphaLcParenR"/>
            </a:pPr>
            <a:r>
              <a:rPr lang="en-GB" sz="1800" dirty="0">
                <a:solidFill>
                  <a:schemeClr val="dk1"/>
                </a:solidFill>
                <a:latin typeface="Arial" charset="0"/>
                <a:ea typeface="Arial" charset="0"/>
                <a:cs typeface="Arial" charset="0"/>
              </a:rPr>
              <a:t>Leaving all the lights on at night</a:t>
            </a:r>
          </a:p>
          <a:p>
            <a:pPr marL="914400" lvl="1" indent="-457200">
              <a:spcBef>
                <a:spcPts val="0"/>
              </a:spcBef>
              <a:spcAft>
                <a:spcPts val="600"/>
              </a:spcAft>
              <a:buFont typeface="+mj-lt"/>
              <a:buAutoNum type="alphaLcParenR"/>
            </a:pPr>
            <a:r>
              <a:rPr lang="en-GB" sz="1800" dirty="0">
                <a:solidFill>
                  <a:schemeClr val="dk1"/>
                </a:solidFill>
                <a:latin typeface="Arial" charset="0"/>
                <a:ea typeface="Arial" charset="0"/>
                <a:cs typeface="Arial" charset="0"/>
              </a:rPr>
              <a:t>Cycling and walking to school</a:t>
            </a:r>
          </a:p>
          <a:p>
            <a:pPr marL="914400" lvl="1" indent="-457200">
              <a:spcBef>
                <a:spcPts val="0"/>
              </a:spcBef>
              <a:spcAft>
                <a:spcPts val="600"/>
              </a:spcAft>
              <a:buFont typeface="+mj-lt"/>
              <a:buAutoNum type="alphaLcParenR"/>
            </a:pPr>
            <a:r>
              <a:rPr lang="en-GB" sz="1800" dirty="0">
                <a:solidFill>
                  <a:schemeClr val="dk1"/>
                </a:solidFill>
                <a:latin typeface="Arial" charset="0"/>
                <a:ea typeface="Arial" charset="0"/>
                <a:cs typeface="Arial" charset="0"/>
              </a:rPr>
              <a:t>Chopping down trees and building roads</a:t>
            </a:r>
          </a:p>
          <a:p>
            <a:pPr marL="914400" lvl="1" indent="-457200">
              <a:spcBef>
                <a:spcPts val="0"/>
              </a:spcBef>
              <a:spcAft>
                <a:spcPts val="600"/>
              </a:spcAft>
              <a:buFont typeface="+mj-lt"/>
              <a:buAutoNum type="alphaLcParenR"/>
            </a:pPr>
            <a:r>
              <a:rPr lang="en-GB" sz="1800" dirty="0">
                <a:solidFill>
                  <a:schemeClr val="dk1"/>
                </a:solidFill>
                <a:latin typeface="Arial" charset="0"/>
                <a:ea typeface="Arial" charset="0"/>
                <a:cs typeface="Arial" charset="0"/>
              </a:rPr>
              <a:t>Planting trees</a:t>
            </a:r>
          </a:p>
        </p:txBody>
      </p:sp>
      <p:pic>
        <p:nvPicPr>
          <p:cNvPr id="19" name="Picture 18">
            <a:extLst>
              <a:ext uri="{FF2B5EF4-FFF2-40B4-BE49-F238E27FC236}">
                <a16:creationId xmlns:a16="http://schemas.microsoft.com/office/drawing/2014/main" id="{D647AEF7-D393-034C-84F5-04C77FF66DC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602336"/>
            <a:ext cx="3650341" cy="219419"/>
          </a:xfrm>
          <a:prstGeom prst="rect">
            <a:avLst/>
          </a:prstGeom>
        </p:spPr>
      </p:pic>
      <p:pic>
        <p:nvPicPr>
          <p:cNvPr id="11" name="Picture 10">
            <a:extLst>
              <a:ext uri="{FF2B5EF4-FFF2-40B4-BE49-F238E27FC236}">
                <a16:creationId xmlns:a16="http://schemas.microsoft.com/office/drawing/2014/main" id="{01F39BDC-4B84-0B47-9177-E7DFBEAA9585}"/>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21272387">
            <a:off x="7007489" y="1097725"/>
            <a:ext cx="3473745" cy="4998301"/>
          </a:xfrm>
          <a:prstGeom prst="rect">
            <a:avLst/>
          </a:prstGeom>
        </p:spPr>
      </p:pic>
      <p:pic>
        <p:nvPicPr>
          <p:cNvPr id="27" name="Picture 26">
            <a:extLst>
              <a:ext uri="{FF2B5EF4-FFF2-40B4-BE49-F238E27FC236}">
                <a16:creationId xmlns:a16="http://schemas.microsoft.com/office/drawing/2014/main" id="{4C376231-91E4-4E45-A560-A40AC303B239}"/>
              </a:ext>
              <a:ext uri="{C183D7F6-B498-43B3-948B-1728B52AA6E4}">
                <adec:decorative xmlns:adec="http://schemas.microsoft.com/office/drawing/2017/decorative" val="1"/>
              </a:ext>
            </a:extLst>
          </p:cNvPr>
          <p:cNvPicPr>
            <a:picLocks noChangeAspect="1"/>
          </p:cNvPicPr>
          <p:nvPr/>
        </p:nvPicPr>
        <p:blipFill>
          <a:blip r:embed="rId5"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rot="1705719">
            <a:off x="10090895" y="2360706"/>
            <a:ext cx="1459982" cy="1671295"/>
          </a:xfrm>
          <a:prstGeom prst="rect">
            <a:avLst/>
          </a:prstGeom>
        </p:spPr>
      </p:pic>
    </p:spTree>
    <p:extLst>
      <p:ext uri="{BB962C8B-B14F-4D97-AF65-F5344CB8AC3E}">
        <p14:creationId xmlns:p14="http://schemas.microsoft.com/office/powerpoint/2010/main" val="159772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7">
                                            <p:txEl>
                                              <p:pRg st="7" end="7"/>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7">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7">
                                            <p:txEl>
                                              <p:pRg st="9" end="9"/>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4">
            <a:extLst>
              <a:ext uri="{FF2B5EF4-FFF2-40B4-BE49-F238E27FC236}">
                <a16:creationId xmlns:a16="http://schemas.microsoft.com/office/drawing/2014/main" id="{10FFDA47-06C6-234C-9AE9-1504AA904C17}"/>
              </a:ext>
            </a:extLst>
          </p:cNvPr>
          <p:cNvSpPr>
            <a:spLocks noGrp="1"/>
          </p:cNvSpPr>
          <p:nvPr>
            <p:ph type="title"/>
          </p:nvPr>
        </p:nvSpPr>
        <p:spPr>
          <a:xfrm>
            <a:off x="932180" y="968400"/>
            <a:ext cx="10327640" cy="532262"/>
          </a:xfrm>
        </p:spPr>
        <p:txBody>
          <a:bodyPr>
            <a:spAutoFit/>
          </a:bodyPr>
          <a:lstStyle/>
          <a:p>
            <a:pPr lvl="0">
              <a:spcBef>
                <a:spcPts val="0"/>
              </a:spcBef>
            </a:pPr>
            <a:r>
              <a:rPr lang="en-GB" b="1" dirty="0">
                <a:solidFill>
                  <a:schemeClr val="dk1"/>
                </a:solidFill>
                <a:latin typeface="Arial" charset="0"/>
                <a:ea typeface="Arial" charset="0"/>
                <a:cs typeface="Arial" charset="0"/>
                <a:sym typeface="Aharoni"/>
              </a:rPr>
              <a:t>HUMANS AND OUR PLANET</a:t>
            </a:r>
          </a:p>
        </p:txBody>
      </p:sp>
      <p:sp>
        <p:nvSpPr>
          <p:cNvPr id="17" name="Content Placeholder 16">
            <a:extLst>
              <a:ext uri="{FF2B5EF4-FFF2-40B4-BE49-F238E27FC236}">
                <a16:creationId xmlns:a16="http://schemas.microsoft.com/office/drawing/2014/main" id="{D93BF876-D4B8-0541-B142-8E706733A97E}"/>
              </a:ext>
            </a:extLst>
          </p:cNvPr>
          <p:cNvSpPr>
            <a:spLocks noGrp="1"/>
          </p:cNvSpPr>
          <p:nvPr>
            <p:ph idx="1"/>
          </p:nvPr>
        </p:nvSpPr>
        <p:spPr>
          <a:xfrm>
            <a:off x="1010954" y="2102383"/>
            <a:ext cx="5632607" cy="2139047"/>
          </a:xfrm>
        </p:spPr>
        <p:txBody>
          <a:bodyPr wrap="square">
            <a:spAutoFit/>
          </a:bodyPr>
          <a:lstStyle/>
          <a:p>
            <a:pPr lvl="0">
              <a:spcBef>
                <a:spcPts val="0"/>
              </a:spcBef>
              <a:spcAft>
                <a:spcPts val="3000"/>
              </a:spcAft>
            </a:pPr>
            <a:r>
              <a:rPr lang="en-GB" sz="3000" dirty="0">
                <a:solidFill>
                  <a:schemeClr val="dk1"/>
                </a:solidFill>
                <a:latin typeface="Arial" charset="0"/>
                <a:ea typeface="Arial" charset="0"/>
                <a:cs typeface="Arial" charset="0"/>
              </a:rPr>
              <a:t>What are some of the ways that humans </a:t>
            </a:r>
            <a:r>
              <a:rPr lang="en-GB" sz="3000" b="1" dirty="0">
                <a:solidFill>
                  <a:schemeClr val="dk1"/>
                </a:solidFill>
                <a:latin typeface="Arial" charset="0"/>
                <a:ea typeface="Arial" charset="0"/>
                <a:cs typeface="Arial" charset="0"/>
              </a:rPr>
              <a:t>hurt</a:t>
            </a:r>
            <a:r>
              <a:rPr lang="en-GB" sz="3000" dirty="0">
                <a:solidFill>
                  <a:schemeClr val="dk1"/>
                </a:solidFill>
                <a:latin typeface="Arial" charset="0"/>
                <a:ea typeface="Arial" charset="0"/>
                <a:cs typeface="Arial" charset="0"/>
              </a:rPr>
              <a:t> the planet?</a:t>
            </a:r>
          </a:p>
          <a:p>
            <a:pPr lvl="0">
              <a:spcBef>
                <a:spcPts val="0"/>
              </a:spcBef>
              <a:spcAft>
                <a:spcPts val="3000"/>
              </a:spcAft>
            </a:pPr>
            <a:r>
              <a:rPr lang="en-GB" sz="3000" dirty="0">
                <a:solidFill>
                  <a:schemeClr val="dk1"/>
                </a:solidFill>
                <a:latin typeface="Arial" charset="0"/>
                <a:ea typeface="Arial" charset="0"/>
                <a:cs typeface="Arial" charset="0"/>
              </a:rPr>
              <a:t>What are some of the ways that humans can </a:t>
            </a:r>
            <a:r>
              <a:rPr lang="en-GB" sz="3000" b="1" dirty="0">
                <a:solidFill>
                  <a:schemeClr val="dk1"/>
                </a:solidFill>
                <a:latin typeface="Arial" charset="0"/>
                <a:ea typeface="Arial" charset="0"/>
                <a:cs typeface="Arial" charset="0"/>
              </a:rPr>
              <a:t>help</a:t>
            </a:r>
            <a:r>
              <a:rPr lang="en-GB" sz="3000" dirty="0">
                <a:solidFill>
                  <a:schemeClr val="dk1"/>
                </a:solidFill>
                <a:latin typeface="Arial" charset="0"/>
                <a:ea typeface="Arial" charset="0"/>
                <a:cs typeface="Arial" charset="0"/>
              </a:rPr>
              <a:t> the planet?</a:t>
            </a:r>
          </a:p>
        </p:txBody>
      </p:sp>
      <p:pic>
        <p:nvPicPr>
          <p:cNvPr id="19" name="Picture 18">
            <a:extLst>
              <a:ext uri="{FF2B5EF4-FFF2-40B4-BE49-F238E27FC236}">
                <a16:creationId xmlns:a16="http://schemas.microsoft.com/office/drawing/2014/main" id="{D647AEF7-D393-034C-84F5-04C77FF66DC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602336"/>
            <a:ext cx="3650341" cy="219419"/>
          </a:xfrm>
          <a:prstGeom prst="rect">
            <a:avLst/>
          </a:prstGeom>
        </p:spPr>
      </p:pic>
      <p:pic>
        <p:nvPicPr>
          <p:cNvPr id="11" name="Picture 10">
            <a:extLst>
              <a:ext uri="{FF2B5EF4-FFF2-40B4-BE49-F238E27FC236}">
                <a16:creationId xmlns:a16="http://schemas.microsoft.com/office/drawing/2014/main" id="{880388BB-B105-6E4D-97FC-5E6D84DCDF17}"/>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21272387">
            <a:off x="7007489" y="1097725"/>
            <a:ext cx="3473745" cy="4998301"/>
          </a:xfrm>
          <a:prstGeom prst="rect">
            <a:avLst/>
          </a:prstGeom>
        </p:spPr>
      </p:pic>
      <p:pic>
        <p:nvPicPr>
          <p:cNvPr id="12" name="Picture 11">
            <a:extLst>
              <a:ext uri="{FF2B5EF4-FFF2-40B4-BE49-F238E27FC236}">
                <a16:creationId xmlns:a16="http://schemas.microsoft.com/office/drawing/2014/main" id="{9AEF104E-4E3E-CC45-8AD3-0D8D351D177E}"/>
              </a:ext>
              <a:ext uri="{C183D7F6-B498-43B3-948B-1728B52AA6E4}">
                <adec:decorative xmlns:adec="http://schemas.microsoft.com/office/drawing/2017/decorative" val="1"/>
              </a:ext>
            </a:extLst>
          </p:cNvPr>
          <p:cNvPicPr>
            <a:picLocks noChangeAspect="1"/>
          </p:cNvPicPr>
          <p:nvPr/>
        </p:nvPicPr>
        <p:blipFill>
          <a:blip r:embed="rId5"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rot="1705719">
            <a:off x="10090895" y="2360706"/>
            <a:ext cx="1459982" cy="1671295"/>
          </a:xfrm>
          <a:prstGeom prst="rect">
            <a:avLst/>
          </a:prstGeom>
        </p:spPr>
      </p:pic>
    </p:spTree>
    <p:extLst>
      <p:ext uri="{BB962C8B-B14F-4D97-AF65-F5344CB8AC3E}">
        <p14:creationId xmlns:p14="http://schemas.microsoft.com/office/powerpoint/2010/main" val="2464257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a:extLst>
              <a:ext uri="{FF2B5EF4-FFF2-40B4-BE49-F238E27FC236}">
                <a16:creationId xmlns:a16="http://schemas.microsoft.com/office/drawing/2014/main" id="{E5BAC118-6758-4244-A1D1-EC76662E1308}"/>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1" y="699035"/>
            <a:ext cx="6096000" cy="4757559"/>
          </a:xfrm>
          <a:prstGeom prst="rect">
            <a:avLst/>
          </a:prstGeom>
        </p:spPr>
      </p:pic>
      <p:sp>
        <p:nvSpPr>
          <p:cNvPr id="15" name="Title 5">
            <a:extLst>
              <a:ext uri="{FF2B5EF4-FFF2-40B4-BE49-F238E27FC236}">
                <a16:creationId xmlns:a16="http://schemas.microsoft.com/office/drawing/2014/main" id="{83DE531F-3657-3D47-A445-FD68345F39F3}"/>
              </a:ext>
            </a:extLst>
          </p:cNvPr>
          <p:cNvSpPr>
            <a:spLocks noGrp="1"/>
          </p:cNvSpPr>
          <p:nvPr>
            <p:ph type="title"/>
          </p:nvPr>
        </p:nvSpPr>
        <p:spPr>
          <a:xfrm>
            <a:off x="932180" y="968400"/>
            <a:ext cx="10327640" cy="532262"/>
          </a:xfrm>
        </p:spPr>
        <p:txBody>
          <a:bodyPr anchor="t">
            <a:spAutoFit/>
          </a:bodyPr>
          <a:lstStyle/>
          <a:p>
            <a:r>
              <a:rPr lang="en-GB" b="1" dirty="0"/>
              <a:t>CLIMATE CHANGE</a:t>
            </a:r>
          </a:p>
        </p:txBody>
      </p:sp>
      <p:pic>
        <p:nvPicPr>
          <p:cNvPr id="10" name="Picture 9">
            <a:extLst>
              <a:ext uri="{FF2B5EF4-FFF2-40B4-BE49-F238E27FC236}">
                <a16:creationId xmlns:a16="http://schemas.microsoft.com/office/drawing/2014/main" id="{82C21726-7311-514A-9946-342D94CD03E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93704" y="1603771"/>
            <a:ext cx="3431847" cy="206285"/>
          </a:xfrm>
          <a:prstGeom prst="rect">
            <a:avLst/>
          </a:prstGeom>
        </p:spPr>
      </p:pic>
      <p:pic>
        <p:nvPicPr>
          <p:cNvPr id="45" name="Picture 44">
            <a:extLst>
              <a:ext uri="{FF2B5EF4-FFF2-40B4-BE49-F238E27FC236}">
                <a16:creationId xmlns:a16="http://schemas.microsoft.com/office/drawing/2014/main" id="{C4171F65-7CB6-1C41-BC21-45EEDBE71402}"/>
              </a:ext>
              <a:ext uri="{C183D7F6-B498-43B3-948B-1728B52AA6E4}">
                <adec:decorative xmlns:adec="http://schemas.microsoft.com/office/drawing/2017/decorative" val="1"/>
              </a:ext>
            </a:extLst>
          </p:cNvPr>
          <p:cNvPicPr>
            <a:picLocks noChangeAspect="1"/>
          </p:cNvPicPr>
          <p:nvPr/>
        </p:nvPicPr>
        <p:blipFill>
          <a:blip r:embed="rId5"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rot="12312264">
            <a:off x="7830441" y="3258201"/>
            <a:ext cx="1930400" cy="2209800"/>
          </a:xfrm>
          <a:prstGeom prst="rect">
            <a:avLst/>
          </a:prstGeom>
        </p:spPr>
      </p:pic>
      <p:sp>
        <p:nvSpPr>
          <p:cNvPr id="12" name="Content Placeholder 12">
            <a:extLst>
              <a:ext uri="{FF2B5EF4-FFF2-40B4-BE49-F238E27FC236}">
                <a16:creationId xmlns:a16="http://schemas.microsoft.com/office/drawing/2014/main" id="{1C44D638-622F-264A-A3C8-6DAA3E8EE9FF}"/>
              </a:ext>
            </a:extLst>
          </p:cNvPr>
          <p:cNvSpPr>
            <a:spLocks noGrp="1"/>
          </p:cNvSpPr>
          <p:nvPr>
            <p:ph idx="1"/>
          </p:nvPr>
        </p:nvSpPr>
        <p:spPr>
          <a:xfrm>
            <a:off x="1026159" y="2304000"/>
            <a:ext cx="8021609" cy="2108269"/>
          </a:xfrm>
        </p:spPr>
        <p:txBody>
          <a:bodyPr wrap="square">
            <a:spAutoFit/>
          </a:bodyPr>
          <a:lstStyle/>
          <a:p>
            <a:pPr marL="457200" lvl="0" indent="-457200">
              <a:spcBef>
                <a:spcPts val="0"/>
              </a:spcBef>
              <a:spcAft>
                <a:spcPts val="3000"/>
              </a:spcAft>
              <a:buFont typeface="Arial" panose="020B0604020202020204" pitchFamily="34" charset="0"/>
              <a:buChar char="•"/>
            </a:pPr>
            <a:r>
              <a:rPr lang="en-GB" sz="3000" dirty="0">
                <a:solidFill>
                  <a:schemeClr val="dk1"/>
                </a:solidFill>
                <a:latin typeface="Arial" charset="0"/>
                <a:ea typeface="Arial" charset="0"/>
                <a:cs typeface="Arial" charset="0"/>
                <a:sym typeface="Aharoni"/>
              </a:rPr>
              <a:t>What is climate change (global warming)?</a:t>
            </a:r>
          </a:p>
          <a:p>
            <a:pPr marL="457200" lvl="0" indent="-457200">
              <a:spcBef>
                <a:spcPts val="0"/>
              </a:spcBef>
              <a:spcAft>
                <a:spcPts val="3000"/>
              </a:spcAft>
              <a:buFont typeface="Arial" panose="020B0604020202020204" pitchFamily="34" charset="0"/>
              <a:buChar char="•"/>
            </a:pPr>
            <a:r>
              <a:rPr lang="en-GB" sz="3000" dirty="0">
                <a:solidFill>
                  <a:schemeClr val="dk1"/>
                </a:solidFill>
                <a:latin typeface="Arial" charset="0"/>
                <a:ea typeface="Arial" charset="0"/>
                <a:cs typeface="Arial" charset="0"/>
                <a:sym typeface="Aharoni"/>
              </a:rPr>
              <a:t>Why is it a problem?</a:t>
            </a:r>
          </a:p>
          <a:p>
            <a:pPr marL="457200" lvl="0" indent="-457200">
              <a:spcBef>
                <a:spcPts val="0"/>
              </a:spcBef>
              <a:spcAft>
                <a:spcPts val="3000"/>
              </a:spcAft>
              <a:buFont typeface="Arial" panose="020B0604020202020204" pitchFamily="34" charset="0"/>
              <a:buChar char="•"/>
            </a:pPr>
            <a:r>
              <a:rPr lang="en-GB" sz="3000" dirty="0">
                <a:solidFill>
                  <a:schemeClr val="dk1"/>
                </a:solidFill>
                <a:latin typeface="Arial" charset="0"/>
                <a:ea typeface="Arial" charset="0"/>
                <a:cs typeface="Arial" charset="0"/>
                <a:sym typeface="Aharoni"/>
              </a:rPr>
              <a:t>What can we do?</a:t>
            </a:r>
          </a:p>
        </p:txBody>
      </p:sp>
    </p:spTree>
    <p:extLst>
      <p:ext uri="{BB962C8B-B14F-4D97-AF65-F5344CB8AC3E}">
        <p14:creationId xmlns:p14="http://schemas.microsoft.com/office/powerpoint/2010/main" val="1831099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2C25B9D9-04E6-D54F-A7BA-3FE7DFE6FEF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516287"/>
            <a:ext cx="3650341" cy="219419"/>
          </a:xfrm>
          <a:prstGeom prst="rect">
            <a:avLst/>
          </a:prstGeom>
        </p:spPr>
      </p:pic>
      <p:sp>
        <p:nvSpPr>
          <p:cNvPr id="11" name="Title 9">
            <a:extLst>
              <a:ext uri="{FF2B5EF4-FFF2-40B4-BE49-F238E27FC236}">
                <a16:creationId xmlns:a16="http://schemas.microsoft.com/office/drawing/2014/main" id="{EA318CA3-842B-9642-8F4F-69E933AECEBF}"/>
              </a:ext>
            </a:extLst>
          </p:cNvPr>
          <p:cNvSpPr>
            <a:spLocks noGrp="1"/>
          </p:cNvSpPr>
          <p:nvPr>
            <p:ph type="title"/>
          </p:nvPr>
        </p:nvSpPr>
        <p:spPr>
          <a:xfrm>
            <a:off x="932180" y="968400"/>
            <a:ext cx="10327640" cy="532262"/>
          </a:xfrm>
        </p:spPr>
        <p:txBody>
          <a:bodyPr>
            <a:spAutoFit/>
          </a:bodyPr>
          <a:lstStyle/>
          <a:p>
            <a:r>
              <a:rPr lang="en-GB" b="1" dirty="0"/>
              <a:t>ANIMALS IN DANGER OF EXTINCTION</a:t>
            </a:r>
            <a:endParaRPr lang="en-US" b="1" dirty="0"/>
          </a:p>
        </p:txBody>
      </p:sp>
      <p:grpSp>
        <p:nvGrpSpPr>
          <p:cNvPr id="10" name="elephant image" descr="Image of an African Elephant">
            <a:extLst>
              <a:ext uri="{FF2B5EF4-FFF2-40B4-BE49-F238E27FC236}">
                <a16:creationId xmlns:a16="http://schemas.microsoft.com/office/drawing/2014/main" id="{B53C653E-5F3E-F548-B800-1BD585E509F6}"/>
              </a:ext>
            </a:extLst>
          </p:cNvPr>
          <p:cNvGrpSpPr/>
          <p:nvPr/>
        </p:nvGrpSpPr>
        <p:grpSpPr>
          <a:xfrm>
            <a:off x="3285772" y="1829293"/>
            <a:ext cx="2623673" cy="1898695"/>
            <a:chOff x="3285772" y="1829293"/>
            <a:chExt cx="2623673" cy="1898695"/>
          </a:xfrm>
        </p:grpSpPr>
        <p:sp>
          <p:nvSpPr>
            <p:cNvPr id="42" name="Rectangle 41">
              <a:extLst>
                <a:ext uri="{FF2B5EF4-FFF2-40B4-BE49-F238E27FC236}">
                  <a16:creationId xmlns:a16="http://schemas.microsoft.com/office/drawing/2014/main" id="{98333BE4-D730-404E-8B9A-BD508D2EBE30}"/>
                </a:ext>
              </a:extLst>
            </p:cNvPr>
            <p:cNvSpPr/>
            <p:nvPr/>
          </p:nvSpPr>
          <p:spPr>
            <a:xfrm rot="21480000">
              <a:off x="3285772" y="1927988"/>
              <a:ext cx="2520000" cy="180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3" name="elephant" descr="An elephant and its calf in a grassland&#10;&#10;Description automatically generated with medium confidence">
              <a:extLst>
                <a:ext uri="{FF2B5EF4-FFF2-40B4-BE49-F238E27FC236}">
                  <a16:creationId xmlns:a16="http://schemas.microsoft.com/office/drawing/2014/main" id="{B2662DFF-A6AC-7F47-8200-00D77AFA307A}"/>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3389445" y="1829293"/>
              <a:ext cx="2520000" cy="1800000"/>
            </a:xfrm>
            <a:prstGeom prst="rect">
              <a:avLst/>
            </a:prstGeom>
          </p:spPr>
        </p:pic>
      </p:grpSp>
      <p:grpSp>
        <p:nvGrpSpPr>
          <p:cNvPr id="52" name="elephant">
            <a:extLst>
              <a:ext uri="{FF2B5EF4-FFF2-40B4-BE49-F238E27FC236}">
                <a16:creationId xmlns:a16="http://schemas.microsoft.com/office/drawing/2014/main" id="{C90E6025-2DB1-6048-B427-C5790690AF9B}"/>
              </a:ext>
              <a:ext uri="{C183D7F6-B498-43B3-948B-1728B52AA6E4}">
                <adec:decorative xmlns:adec="http://schemas.microsoft.com/office/drawing/2017/decorative" val="1"/>
              </a:ext>
            </a:extLst>
          </p:cNvPr>
          <p:cNvGrpSpPr/>
          <p:nvPr/>
        </p:nvGrpSpPr>
        <p:grpSpPr>
          <a:xfrm>
            <a:off x="1232168" y="2487251"/>
            <a:ext cx="2349615" cy="804612"/>
            <a:chOff x="1232168" y="2487251"/>
            <a:chExt cx="2349615" cy="804612"/>
          </a:xfrm>
        </p:grpSpPr>
        <p:sp>
          <p:nvSpPr>
            <p:cNvPr id="13" name="Rectangle 12">
              <a:extLst>
                <a:ext uri="{FF2B5EF4-FFF2-40B4-BE49-F238E27FC236}">
                  <a16:creationId xmlns:a16="http://schemas.microsoft.com/office/drawing/2014/main" id="{D2AD4180-6154-744D-B0E0-6B4011456AF7}"/>
                </a:ext>
              </a:extLst>
            </p:cNvPr>
            <p:cNvSpPr/>
            <p:nvPr/>
          </p:nvSpPr>
          <p:spPr>
            <a:xfrm rot="21480000">
              <a:off x="1232168" y="2535863"/>
              <a:ext cx="2268000" cy="75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D4815BEA-A41C-9145-A1E8-D2943B7211E1}"/>
                </a:ext>
              </a:extLst>
            </p:cNvPr>
            <p:cNvSpPr/>
            <p:nvPr/>
          </p:nvSpPr>
          <p:spPr>
            <a:xfrm>
              <a:off x="1313783" y="2487251"/>
              <a:ext cx="2268000" cy="720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8" name="Content Placeholder 6">
            <a:extLst>
              <a:ext uri="{FF2B5EF4-FFF2-40B4-BE49-F238E27FC236}">
                <a16:creationId xmlns:a16="http://schemas.microsoft.com/office/drawing/2014/main" id="{78495391-1633-1544-A4A3-954F770DD37C}"/>
              </a:ext>
            </a:extLst>
          </p:cNvPr>
          <p:cNvSpPr txBox="1">
            <a:spLocks/>
          </p:cNvSpPr>
          <p:nvPr/>
        </p:nvSpPr>
        <p:spPr>
          <a:xfrm>
            <a:off x="1456331" y="2551786"/>
            <a:ext cx="1982905" cy="590931"/>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b="1" dirty="0">
                <a:solidFill>
                  <a:schemeClr val="dk1"/>
                </a:solidFill>
                <a:latin typeface="Arial" charset="0"/>
                <a:ea typeface="Arial" charset="0"/>
                <a:cs typeface="Arial" charset="0"/>
                <a:sym typeface="Aharon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African elephant found in Ghana</a:t>
            </a:r>
          </a:p>
        </p:txBody>
      </p:sp>
      <p:grpSp>
        <p:nvGrpSpPr>
          <p:cNvPr id="12" name="rhino image" descr="Image of Black Rhino">
            <a:extLst>
              <a:ext uri="{FF2B5EF4-FFF2-40B4-BE49-F238E27FC236}">
                <a16:creationId xmlns:a16="http://schemas.microsoft.com/office/drawing/2014/main" id="{02647C73-C180-EF45-8E83-7B3DC011A851}"/>
              </a:ext>
            </a:extLst>
          </p:cNvPr>
          <p:cNvGrpSpPr/>
          <p:nvPr/>
        </p:nvGrpSpPr>
        <p:grpSpPr>
          <a:xfrm>
            <a:off x="6282555" y="1829293"/>
            <a:ext cx="2623673" cy="1898695"/>
            <a:chOff x="6282555" y="1829293"/>
            <a:chExt cx="2623673" cy="1898695"/>
          </a:xfrm>
        </p:grpSpPr>
        <p:sp>
          <p:nvSpPr>
            <p:cNvPr id="43" name="Rectangle 42">
              <a:extLst>
                <a:ext uri="{FF2B5EF4-FFF2-40B4-BE49-F238E27FC236}">
                  <a16:creationId xmlns:a16="http://schemas.microsoft.com/office/drawing/2014/main" id="{7BE5AD2F-E57A-924A-A9F3-97B0D8267537}"/>
                </a:ext>
              </a:extLst>
            </p:cNvPr>
            <p:cNvSpPr/>
            <p:nvPr/>
          </p:nvSpPr>
          <p:spPr>
            <a:xfrm rot="21480000">
              <a:off x="6282555" y="1927988"/>
              <a:ext cx="2520000" cy="180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7" name="rhino" descr="A rhinoceros and a rhinoceros in a field&#10;&#10;Description automatically generated with low confidence">
              <a:extLst>
                <a:ext uri="{FF2B5EF4-FFF2-40B4-BE49-F238E27FC236}">
                  <a16:creationId xmlns:a16="http://schemas.microsoft.com/office/drawing/2014/main" id="{2FCC92F8-5297-4B49-A095-5D3812EBB766}"/>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6386228" y="1829293"/>
              <a:ext cx="2520000" cy="1800000"/>
            </a:xfrm>
            <a:prstGeom prst="rect">
              <a:avLst/>
            </a:prstGeom>
          </p:spPr>
        </p:pic>
      </p:grpSp>
      <p:grpSp>
        <p:nvGrpSpPr>
          <p:cNvPr id="49" name="rhino">
            <a:extLst>
              <a:ext uri="{FF2B5EF4-FFF2-40B4-BE49-F238E27FC236}">
                <a16:creationId xmlns:a16="http://schemas.microsoft.com/office/drawing/2014/main" id="{991CD669-FE17-9648-AFCB-FAE210EF1995}"/>
              </a:ext>
              <a:ext uri="{C183D7F6-B498-43B3-948B-1728B52AA6E4}">
                <adec:decorative xmlns:adec="http://schemas.microsoft.com/office/drawing/2017/decorative" val="1"/>
              </a:ext>
            </a:extLst>
          </p:cNvPr>
          <p:cNvGrpSpPr/>
          <p:nvPr/>
        </p:nvGrpSpPr>
        <p:grpSpPr>
          <a:xfrm>
            <a:off x="8610217" y="1979914"/>
            <a:ext cx="2349615" cy="804612"/>
            <a:chOff x="8610217" y="1979914"/>
            <a:chExt cx="2349615" cy="804612"/>
          </a:xfrm>
        </p:grpSpPr>
        <p:sp>
          <p:nvSpPr>
            <p:cNvPr id="19" name="Rectangle 18">
              <a:extLst>
                <a:ext uri="{FF2B5EF4-FFF2-40B4-BE49-F238E27FC236}">
                  <a16:creationId xmlns:a16="http://schemas.microsoft.com/office/drawing/2014/main" id="{C6067BE4-5ED4-2545-A88B-7806B864234E}"/>
                </a:ext>
              </a:extLst>
            </p:cNvPr>
            <p:cNvSpPr/>
            <p:nvPr/>
          </p:nvSpPr>
          <p:spPr>
            <a:xfrm rot="21480000">
              <a:off x="8610217" y="2028526"/>
              <a:ext cx="2268000" cy="75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0" name="Rectangle 19">
              <a:extLst>
                <a:ext uri="{FF2B5EF4-FFF2-40B4-BE49-F238E27FC236}">
                  <a16:creationId xmlns:a16="http://schemas.microsoft.com/office/drawing/2014/main" id="{B567B32A-023E-3D4C-854D-301158EF6C59}"/>
                </a:ext>
              </a:extLst>
            </p:cNvPr>
            <p:cNvSpPr/>
            <p:nvPr/>
          </p:nvSpPr>
          <p:spPr>
            <a:xfrm>
              <a:off x="8691832" y="1979914"/>
              <a:ext cx="2268000" cy="720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1" name="Content Placeholder 6">
            <a:extLst>
              <a:ext uri="{FF2B5EF4-FFF2-40B4-BE49-F238E27FC236}">
                <a16:creationId xmlns:a16="http://schemas.microsoft.com/office/drawing/2014/main" id="{38ABD3B6-7CE6-4C4F-94AD-530627B2D561}"/>
              </a:ext>
            </a:extLst>
          </p:cNvPr>
          <p:cNvSpPr txBox="1">
            <a:spLocks/>
          </p:cNvSpPr>
          <p:nvPr/>
        </p:nvSpPr>
        <p:spPr>
          <a:xfrm>
            <a:off x="8804177" y="2044449"/>
            <a:ext cx="2043310" cy="590931"/>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b="1" dirty="0">
                <a:solidFill>
                  <a:schemeClr val="dk1"/>
                </a:solidFill>
                <a:latin typeface="Arial" charset="0"/>
                <a:ea typeface="Arial" charset="0"/>
                <a:cs typeface="Arial" charset="0"/>
                <a:sym typeface="Aharon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Black rhino found in Namibia</a:t>
            </a:r>
          </a:p>
        </p:txBody>
      </p:sp>
      <p:grpSp>
        <p:nvGrpSpPr>
          <p:cNvPr id="14" name="turtle image" descr="Image of Green Turtle">
            <a:extLst>
              <a:ext uri="{FF2B5EF4-FFF2-40B4-BE49-F238E27FC236}">
                <a16:creationId xmlns:a16="http://schemas.microsoft.com/office/drawing/2014/main" id="{05D9E68C-4B62-A049-952C-B48ED80D4922}"/>
              </a:ext>
            </a:extLst>
          </p:cNvPr>
          <p:cNvGrpSpPr/>
          <p:nvPr/>
        </p:nvGrpSpPr>
        <p:grpSpPr>
          <a:xfrm>
            <a:off x="3285772" y="4013122"/>
            <a:ext cx="2623673" cy="1898695"/>
            <a:chOff x="3285772" y="4013122"/>
            <a:chExt cx="2623673" cy="1898695"/>
          </a:xfrm>
        </p:grpSpPr>
        <p:sp>
          <p:nvSpPr>
            <p:cNvPr id="41" name="Rectangle 40">
              <a:extLst>
                <a:ext uri="{FF2B5EF4-FFF2-40B4-BE49-F238E27FC236}">
                  <a16:creationId xmlns:a16="http://schemas.microsoft.com/office/drawing/2014/main" id="{BD51635E-A172-0341-85FA-D8D51EB1A9DC}"/>
                </a:ext>
              </a:extLst>
            </p:cNvPr>
            <p:cNvSpPr/>
            <p:nvPr/>
          </p:nvSpPr>
          <p:spPr>
            <a:xfrm rot="21480000">
              <a:off x="3285772" y="4111817"/>
              <a:ext cx="2520000" cy="180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5" name="turtle" descr="A turtle swimming in water&#10;&#10;Description automatically generated with medium confidence">
              <a:extLst>
                <a:ext uri="{FF2B5EF4-FFF2-40B4-BE49-F238E27FC236}">
                  <a16:creationId xmlns:a16="http://schemas.microsoft.com/office/drawing/2014/main" id="{3A209416-2A06-014F-BB3C-FA53F1DB8598}"/>
                </a:ext>
              </a:extLst>
            </p:cNvPr>
            <p:cNvPicPr>
              <a:picLocks/>
            </p:cNvPicPr>
            <p:nvPr/>
          </p:nvPicPr>
          <p:blipFill rotWithShape="1">
            <a:blip r:embed="rId6" cstate="screen">
              <a:extLst>
                <a:ext uri="{28A0092B-C50C-407E-A947-70E740481C1C}">
                  <a14:useLocalDpi xmlns:a14="http://schemas.microsoft.com/office/drawing/2010/main"/>
                </a:ext>
              </a:extLst>
            </a:blip>
            <a:srcRect/>
            <a:stretch/>
          </p:blipFill>
          <p:spPr>
            <a:xfrm>
              <a:off x="3389445" y="4013122"/>
              <a:ext cx="2520000" cy="1800000"/>
            </a:xfrm>
            <a:prstGeom prst="rect">
              <a:avLst/>
            </a:prstGeom>
          </p:spPr>
        </p:pic>
      </p:grpSp>
      <p:grpSp>
        <p:nvGrpSpPr>
          <p:cNvPr id="51" name="turtle">
            <a:extLst>
              <a:ext uri="{FF2B5EF4-FFF2-40B4-BE49-F238E27FC236}">
                <a16:creationId xmlns:a16="http://schemas.microsoft.com/office/drawing/2014/main" id="{75FB39BD-B970-B140-9A2A-EE4A4D2FA24A}"/>
              </a:ext>
              <a:ext uri="{C183D7F6-B498-43B3-948B-1728B52AA6E4}">
                <adec:decorative xmlns:adec="http://schemas.microsoft.com/office/drawing/2017/decorative" val="1"/>
              </a:ext>
            </a:extLst>
          </p:cNvPr>
          <p:cNvGrpSpPr/>
          <p:nvPr/>
        </p:nvGrpSpPr>
        <p:grpSpPr>
          <a:xfrm>
            <a:off x="597680" y="4302173"/>
            <a:ext cx="3023772" cy="1412475"/>
            <a:chOff x="597680" y="4302173"/>
            <a:chExt cx="3023772" cy="1412475"/>
          </a:xfrm>
        </p:grpSpPr>
        <p:sp>
          <p:nvSpPr>
            <p:cNvPr id="26" name="Rectangle 25">
              <a:extLst>
                <a:ext uri="{FF2B5EF4-FFF2-40B4-BE49-F238E27FC236}">
                  <a16:creationId xmlns:a16="http://schemas.microsoft.com/office/drawing/2014/main" id="{429B848C-50B2-5246-A293-1CC9AB05D1E1}"/>
                </a:ext>
              </a:extLst>
            </p:cNvPr>
            <p:cNvSpPr/>
            <p:nvPr/>
          </p:nvSpPr>
          <p:spPr>
            <a:xfrm rot="21480000">
              <a:off x="597680" y="4382648"/>
              <a:ext cx="2951999" cy="13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7" name="Rectangle 26">
              <a:extLst>
                <a:ext uri="{FF2B5EF4-FFF2-40B4-BE49-F238E27FC236}">
                  <a16:creationId xmlns:a16="http://schemas.microsoft.com/office/drawing/2014/main" id="{7C21A1D2-A1B9-5E45-9AAD-AD4D101C7742}"/>
                </a:ext>
              </a:extLst>
            </p:cNvPr>
            <p:cNvSpPr/>
            <p:nvPr/>
          </p:nvSpPr>
          <p:spPr>
            <a:xfrm>
              <a:off x="669452" y="4302173"/>
              <a:ext cx="2952000" cy="1332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8" name="Content Placeholder 6">
            <a:extLst>
              <a:ext uri="{FF2B5EF4-FFF2-40B4-BE49-F238E27FC236}">
                <a16:creationId xmlns:a16="http://schemas.microsoft.com/office/drawing/2014/main" id="{01793299-A730-8F42-9A2D-6EB4D33B543E}"/>
              </a:ext>
            </a:extLst>
          </p:cNvPr>
          <p:cNvSpPr txBox="1">
            <a:spLocks/>
          </p:cNvSpPr>
          <p:nvPr/>
        </p:nvSpPr>
        <p:spPr>
          <a:xfrm>
            <a:off x="759417" y="4423409"/>
            <a:ext cx="2772070" cy="1089529"/>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b="1" dirty="0">
                <a:solidFill>
                  <a:schemeClr val="dk1"/>
                </a:solidFill>
                <a:latin typeface="Arial" charset="0"/>
                <a:ea typeface="Arial" charset="0"/>
                <a:cs typeface="Arial" charset="0"/>
                <a:sym typeface="Aharon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Green turtle found </a:t>
            </a:r>
            <a:br>
              <a:rPr lang="en-GB" b="1" dirty="0">
                <a:solidFill>
                  <a:schemeClr val="dk1"/>
                </a:solidFill>
                <a:latin typeface="Arial" charset="0"/>
                <a:ea typeface="Arial" charset="0"/>
                <a:cs typeface="Arial" charset="0"/>
                <a:sym typeface="Aharon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br>
            <a:r>
              <a:rPr lang="en-GB" b="1" dirty="0">
                <a:solidFill>
                  <a:schemeClr val="dk1"/>
                </a:solidFill>
                <a:latin typeface="Arial" charset="0"/>
                <a:ea typeface="Arial" charset="0"/>
                <a:cs typeface="Arial" charset="0"/>
                <a:sym typeface="Aharon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in the Pacific Ocean, Indian Ocean and Caribbean Sea</a:t>
            </a:r>
          </a:p>
        </p:txBody>
      </p:sp>
      <p:grpSp>
        <p:nvGrpSpPr>
          <p:cNvPr id="16" name="dolphin image" descr="Image of Hector’s Dolphin">
            <a:extLst>
              <a:ext uri="{FF2B5EF4-FFF2-40B4-BE49-F238E27FC236}">
                <a16:creationId xmlns:a16="http://schemas.microsoft.com/office/drawing/2014/main" id="{2F39954C-8A2B-7C43-B079-1849798829CC}"/>
              </a:ext>
            </a:extLst>
          </p:cNvPr>
          <p:cNvGrpSpPr/>
          <p:nvPr/>
        </p:nvGrpSpPr>
        <p:grpSpPr>
          <a:xfrm>
            <a:off x="6282555" y="4013122"/>
            <a:ext cx="2623673" cy="1898695"/>
            <a:chOff x="6282555" y="4013122"/>
            <a:chExt cx="2623673" cy="1898695"/>
          </a:xfrm>
        </p:grpSpPr>
        <p:sp>
          <p:nvSpPr>
            <p:cNvPr id="40" name="Rectangle 39">
              <a:extLst>
                <a:ext uri="{FF2B5EF4-FFF2-40B4-BE49-F238E27FC236}">
                  <a16:creationId xmlns:a16="http://schemas.microsoft.com/office/drawing/2014/main" id="{30E585FA-3384-884A-B729-B179BDB74576}"/>
                </a:ext>
              </a:extLst>
            </p:cNvPr>
            <p:cNvSpPr/>
            <p:nvPr/>
          </p:nvSpPr>
          <p:spPr>
            <a:xfrm rot="21480000">
              <a:off x="6282555" y="4111817"/>
              <a:ext cx="2520000" cy="180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9" name="dolphin" descr="Two dolphins swimming in the water&#10;&#10;Description automatically generated with medium confidence">
              <a:extLst>
                <a:ext uri="{FF2B5EF4-FFF2-40B4-BE49-F238E27FC236}">
                  <a16:creationId xmlns:a16="http://schemas.microsoft.com/office/drawing/2014/main" id="{3E70636C-6E32-8243-8255-D7ECFCF4D134}"/>
                </a:ext>
              </a:extLst>
            </p:cNvPr>
            <p:cNvPicPr>
              <a:picLocks/>
            </p:cNvPicPr>
            <p:nvPr/>
          </p:nvPicPr>
          <p:blipFill rotWithShape="1">
            <a:blip r:embed="rId7" cstate="screen">
              <a:extLst>
                <a:ext uri="{28A0092B-C50C-407E-A947-70E740481C1C}">
                  <a14:useLocalDpi xmlns:a14="http://schemas.microsoft.com/office/drawing/2010/main"/>
                </a:ext>
              </a:extLst>
            </a:blip>
            <a:srcRect/>
            <a:stretch/>
          </p:blipFill>
          <p:spPr>
            <a:xfrm>
              <a:off x="6386228" y="4013122"/>
              <a:ext cx="2520000" cy="1800000"/>
            </a:xfrm>
            <a:prstGeom prst="rect">
              <a:avLst/>
            </a:prstGeom>
          </p:spPr>
        </p:pic>
      </p:grpSp>
      <p:grpSp>
        <p:nvGrpSpPr>
          <p:cNvPr id="50" name="dolphin">
            <a:extLst>
              <a:ext uri="{FF2B5EF4-FFF2-40B4-BE49-F238E27FC236}">
                <a16:creationId xmlns:a16="http://schemas.microsoft.com/office/drawing/2014/main" id="{33519AF4-3479-574B-9BD9-B05922CA098B}"/>
              </a:ext>
              <a:ext uri="{C183D7F6-B498-43B3-948B-1728B52AA6E4}">
                <adec:decorative xmlns:adec="http://schemas.microsoft.com/office/drawing/2017/decorative" val="1"/>
              </a:ext>
            </a:extLst>
          </p:cNvPr>
          <p:cNvGrpSpPr/>
          <p:nvPr/>
        </p:nvGrpSpPr>
        <p:grpSpPr>
          <a:xfrm>
            <a:off x="8436009" y="3866766"/>
            <a:ext cx="2853769" cy="813407"/>
            <a:chOff x="8436009" y="3866766"/>
            <a:chExt cx="2853769" cy="813407"/>
          </a:xfrm>
        </p:grpSpPr>
        <p:sp>
          <p:nvSpPr>
            <p:cNvPr id="22" name="Rectangle 21">
              <a:extLst>
                <a:ext uri="{FF2B5EF4-FFF2-40B4-BE49-F238E27FC236}">
                  <a16:creationId xmlns:a16="http://schemas.microsoft.com/office/drawing/2014/main" id="{623EA889-1A50-3148-B433-AD71AAA48AC1}"/>
                </a:ext>
              </a:extLst>
            </p:cNvPr>
            <p:cNvSpPr/>
            <p:nvPr/>
          </p:nvSpPr>
          <p:spPr>
            <a:xfrm rot="21480000">
              <a:off x="8436009" y="3924173"/>
              <a:ext cx="2772000" cy="75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3" name="Rectangle 22">
              <a:extLst>
                <a:ext uri="{FF2B5EF4-FFF2-40B4-BE49-F238E27FC236}">
                  <a16:creationId xmlns:a16="http://schemas.microsoft.com/office/drawing/2014/main" id="{E09B0EFB-E1CE-2745-A8C7-E894401AD390}"/>
                </a:ext>
              </a:extLst>
            </p:cNvPr>
            <p:cNvSpPr/>
            <p:nvPr/>
          </p:nvSpPr>
          <p:spPr>
            <a:xfrm>
              <a:off x="8517778" y="3866766"/>
              <a:ext cx="2772000" cy="720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4" name="Content Placeholder 6">
            <a:extLst>
              <a:ext uri="{FF2B5EF4-FFF2-40B4-BE49-F238E27FC236}">
                <a16:creationId xmlns:a16="http://schemas.microsoft.com/office/drawing/2014/main" id="{A6E4D28F-1BA4-6847-86C2-E33F19126EA4}"/>
              </a:ext>
            </a:extLst>
          </p:cNvPr>
          <p:cNvSpPr txBox="1">
            <a:spLocks/>
          </p:cNvSpPr>
          <p:nvPr/>
        </p:nvSpPr>
        <p:spPr>
          <a:xfrm>
            <a:off x="8620139" y="3931301"/>
            <a:ext cx="2567279" cy="590931"/>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b="1" dirty="0">
                <a:solidFill>
                  <a:schemeClr val="dk1"/>
                </a:solidFill>
                <a:latin typeface="Arial" charset="0"/>
                <a:ea typeface="Arial" charset="0"/>
                <a:cs typeface="Arial" charset="0"/>
                <a:sym typeface="Aharon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Hector’s dolphin </a:t>
            </a:r>
            <a:br>
              <a:rPr lang="en-GB" b="1" dirty="0">
                <a:solidFill>
                  <a:schemeClr val="dk1"/>
                </a:solidFill>
                <a:latin typeface="Arial" charset="0"/>
                <a:ea typeface="Arial" charset="0"/>
                <a:cs typeface="Arial" charset="0"/>
                <a:sym typeface="Aharon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br>
            <a:r>
              <a:rPr lang="en-GB" b="1" dirty="0">
                <a:solidFill>
                  <a:schemeClr val="dk1"/>
                </a:solidFill>
                <a:latin typeface="Arial" charset="0"/>
                <a:ea typeface="Arial" charset="0"/>
                <a:cs typeface="Arial" charset="0"/>
                <a:sym typeface="Aharon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found in New Zealand</a:t>
            </a:r>
          </a:p>
        </p:txBody>
      </p:sp>
    </p:spTree>
    <p:extLst>
      <p:ext uri="{BB962C8B-B14F-4D97-AF65-F5344CB8AC3E}">
        <p14:creationId xmlns:p14="http://schemas.microsoft.com/office/powerpoint/2010/main" val="358590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8"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55">
            <a:extLst>
              <a:ext uri="{FF2B5EF4-FFF2-40B4-BE49-F238E27FC236}">
                <a16:creationId xmlns:a16="http://schemas.microsoft.com/office/drawing/2014/main" id="{64C24863-7945-3E44-9543-F1B4B679CBDE}"/>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516287"/>
            <a:ext cx="3650341" cy="219419"/>
          </a:xfrm>
          <a:prstGeom prst="rect">
            <a:avLst/>
          </a:prstGeom>
        </p:spPr>
      </p:pic>
      <p:sp>
        <p:nvSpPr>
          <p:cNvPr id="11" name="Title 9">
            <a:extLst>
              <a:ext uri="{FF2B5EF4-FFF2-40B4-BE49-F238E27FC236}">
                <a16:creationId xmlns:a16="http://schemas.microsoft.com/office/drawing/2014/main" id="{EA318CA3-842B-9642-8F4F-69E933AECEBF}"/>
              </a:ext>
            </a:extLst>
          </p:cNvPr>
          <p:cNvSpPr>
            <a:spLocks noGrp="1"/>
          </p:cNvSpPr>
          <p:nvPr>
            <p:ph type="title"/>
          </p:nvPr>
        </p:nvSpPr>
        <p:spPr>
          <a:xfrm>
            <a:off x="932180" y="968400"/>
            <a:ext cx="10327640" cy="532262"/>
          </a:xfrm>
        </p:spPr>
        <p:txBody>
          <a:bodyPr>
            <a:spAutoFit/>
          </a:bodyPr>
          <a:lstStyle/>
          <a:p>
            <a:r>
              <a:rPr lang="en-GB" b="1" dirty="0"/>
              <a:t>ANIMALS IN DANGER OF EXTINCTION</a:t>
            </a:r>
            <a:endParaRPr lang="en-US" b="1" dirty="0"/>
          </a:p>
        </p:txBody>
      </p:sp>
      <p:grpSp>
        <p:nvGrpSpPr>
          <p:cNvPr id="30" name="butterfly image" descr="Image of Monarch Butterfly">
            <a:extLst>
              <a:ext uri="{FF2B5EF4-FFF2-40B4-BE49-F238E27FC236}">
                <a16:creationId xmlns:a16="http://schemas.microsoft.com/office/drawing/2014/main" id="{8A957908-8D9B-C84D-9534-C9716F800E84}"/>
              </a:ext>
            </a:extLst>
          </p:cNvPr>
          <p:cNvGrpSpPr/>
          <p:nvPr/>
        </p:nvGrpSpPr>
        <p:grpSpPr>
          <a:xfrm>
            <a:off x="3285772" y="1829293"/>
            <a:ext cx="2623673" cy="1898695"/>
            <a:chOff x="3285772" y="1829293"/>
            <a:chExt cx="2623673" cy="1898695"/>
          </a:xfrm>
        </p:grpSpPr>
        <p:sp>
          <p:nvSpPr>
            <p:cNvPr id="42" name="Rectangle 41">
              <a:extLst>
                <a:ext uri="{FF2B5EF4-FFF2-40B4-BE49-F238E27FC236}">
                  <a16:creationId xmlns:a16="http://schemas.microsoft.com/office/drawing/2014/main" id="{98333BE4-D730-404E-8B9A-BD508D2EBE30}"/>
                </a:ext>
              </a:extLst>
            </p:cNvPr>
            <p:cNvSpPr/>
            <p:nvPr/>
          </p:nvSpPr>
          <p:spPr>
            <a:xfrm rot="21480000">
              <a:off x="3285772" y="1927988"/>
              <a:ext cx="2520000" cy="180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3" name="butterfly" descr="A butterfly on a flower&#10;&#10;Description automatically generated">
              <a:extLst>
                <a:ext uri="{FF2B5EF4-FFF2-40B4-BE49-F238E27FC236}">
                  <a16:creationId xmlns:a16="http://schemas.microsoft.com/office/drawing/2014/main" id="{A3FE8CDC-A2D0-524D-95EB-3FCB49756D85}"/>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3389445" y="1829293"/>
              <a:ext cx="2520000" cy="1800000"/>
            </a:xfrm>
            <a:prstGeom prst="rect">
              <a:avLst/>
            </a:prstGeom>
          </p:spPr>
        </p:pic>
      </p:grpSp>
      <p:grpSp>
        <p:nvGrpSpPr>
          <p:cNvPr id="25" name="butterfly">
            <a:extLst>
              <a:ext uri="{FF2B5EF4-FFF2-40B4-BE49-F238E27FC236}">
                <a16:creationId xmlns:a16="http://schemas.microsoft.com/office/drawing/2014/main" id="{0E68C869-E48E-FC4C-9017-8C00A61324C3}"/>
              </a:ext>
              <a:ext uri="{C183D7F6-B498-43B3-948B-1728B52AA6E4}">
                <adec:decorative xmlns:adec="http://schemas.microsoft.com/office/drawing/2017/decorative" val="1"/>
              </a:ext>
            </a:extLst>
          </p:cNvPr>
          <p:cNvGrpSpPr/>
          <p:nvPr/>
        </p:nvGrpSpPr>
        <p:grpSpPr>
          <a:xfrm>
            <a:off x="1232168" y="2487251"/>
            <a:ext cx="2349615" cy="804612"/>
            <a:chOff x="1232168" y="2487251"/>
            <a:chExt cx="2349615" cy="804612"/>
          </a:xfrm>
        </p:grpSpPr>
        <p:sp>
          <p:nvSpPr>
            <p:cNvPr id="13" name="Rectangle 12">
              <a:extLst>
                <a:ext uri="{FF2B5EF4-FFF2-40B4-BE49-F238E27FC236}">
                  <a16:creationId xmlns:a16="http://schemas.microsoft.com/office/drawing/2014/main" id="{D2AD4180-6154-744D-B0E0-6B4011456AF7}"/>
                </a:ext>
              </a:extLst>
            </p:cNvPr>
            <p:cNvSpPr/>
            <p:nvPr/>
          </p:nvSpPr>
          <p:spPr>
            <a:xfrm rot="21480000">
              <a:off x="1232168" y="2535863"/>
              <a:ext cx="2268000" cy="75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D4815BEA-A41C-9145-A1E8-D2943B7211E1}"/>
                </a:ext>
              </a:extLst>
            </p:cNvPr>
            <p:cNvSpPr/>
            <p:nvPr/>
          </p:nvSpPr>
          <p:spPr>
            <a:xfrm>
              <a:off x="1313783" y="2487251"/>
              <a:ext cx="2268000" cy="720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8" name="Content Placeholder 6">
            <a:extLst>
              <a:ext uri="{FF2B5EF4-FFF2-40B4-BE49-F238E27FC236}">
                <a16:creationId xmlns:a16="http://schemas.microsoft.com/office/drawing/2014/main" id="{78495391-1633-1544-A4A3-954F770DD37C}"/>
              </a:ext>
            </a:extLst>
          </p:cNvPr>
          <p:cNvSpPr txBox="1">
            <a:spLocks/>
          </p:cNvSpPr>
          <p:nvPr/>
        </p:nvSpPr>
        <p:spPr>
          <a:xfrm>
            <a:off x="1301281" y="2551786"/>
            <a:ext cx="2270742" cy="590931"/>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b="1" dirty="0">
                <a:solidFill>
                  <a:schemeClr val="dk1"/>
                </a:solidFill>
                <a:latin typeface="Arial" charset="0"/>
                <a:ea typeface="Arial" charset="0"/>
                <a:cs typeface="Arial" charset="0"/>
                <a:sym typeface="Aharon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Monarch butterfly found in Canada</a:t>
            </a:r>
          </a:p>
        </p:txBody>
      </p:sp>
      <p:grpSp>
        <p:nvGrpSpPr>
          <p:cNvPr id="32" name="kangaroo image" descr="Image of Tree Kangaroo">
            <a:extLst>
              <a:ext uri="{FF2B5EF4-FFF2-40B4-BE49-F238E27FC236}">
                <a16:creationId xmlns:a16="http://schemas.microsoft.com/office/drawing/2014/main" id="{5D9D0B8C-4D74-ED40-8D51-C9F3DEC5E842}"/>
              </a:ext>
            </a:extLst>
          </p:cNvPr>
          <p:cNvGrpSpPr/>
          <p:nvPr/>
        </p:nvGrpSpPr>
        <p:grpSpPr>
          <a:xfrm>
            <a:off x="6282555" y="1829293"/>
            <a:ext cx="2623673" cy="1898695"/>
            <a:chOff x="6282555" y="1829293"/>
            <a:chExt cx="2623673" cy="1898695"/>
          </a:xfrm>
        </p:grpSpPr>
        <p:sp>
          <p:nvSpPr>
            <p:cNvPr id="43" name="Rectangle 42">
              <a:extLst>
                <a:ext uri="{FF2B5EF4-FFF2-40B4-BE49-F238E27FC236}">
                  <a16:creationId xmlns:a16="http://schemas.microsoft.com/office/drawing/2014/main" id="{7BE5AD2F-E57A-924A-A9F3-97B0D8267537}"/>
                </a:ext>
              </a:extLst>
            </p:cNvPr>
            <p:cNvSpPr/>
            <p:nvPr/>
          </p:nvSpPr>
          <p:spPr>
            <a:xfrm rot="21480000">
              <a:off x="6282555" y="1927988"/>
              <a:ext cx="2520000" cy="180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29" name="kangaroo" descr="A picture containing outdoor, mammal, kangaroo&#10;&#10;Description automatically generated">
              <a:extLst>
                <a:ext uri="{FF2B5EF4-FFF2-40B4-BE49-F238E27FC236}">
                  <a16:creationId xmlns:a16="http://schemas.microsoft.com/office/drawing/2014/main" id="{A73B5881-5BC3-514E-9E74-3349E64E1488}"/>
                </a:ext>
              </a:extLst>
            </p:cNvPr>
            <p:cNvPicPr>
              <a:picLocks/>
            </p:cNvPicPr>
            <p:nvPr/>
          </p:nvPicPr>
          <p:blipFill rotWithShape="1">
            <a:blip r:embed="rId5" cstate="screen">
              <a:extLst>
                <a:ext uri="{28A0092B-C50C-407E-A947-70E740481C1C}">
                  <a14:useLocalDpi xmlns:a14="http://schemas.microsoft.com/office/drawing/2010/main"/>
                </a:ext>
              </a:extLst>
            </a:blip>
            <a:srcRect l="-28"/>
            <a:stretch/>
          </p:blipFill>
          <p:spPr>
            <a:xfrm>
              <a:off x="6386228" y="1829293"/>
              <a:ext cx="2520000" cy="1800000"/>
            </a:xfrm>
            <a:prstGeom prst="rect">
              <a:avLst/>
            </a:prstGeom>
          </p:spPr>
        </p:pic>
      </p:grpSp>
      <p:grpSp>
        <p:nvGrpSpPr>
          <p:cNvPr id="8" name="kangaroo">
            <a:extLst>
              <a:ext uri="{FF2B5EF4-FFF2-40B4-BE49-F238E27FC236}">
                <a16:creationId xmlns:a16="http://schemas.microsoft.com/office/drawing/2014/main" id="{3A485335-E270-F642-B2C7-A34497AE2704}"/>
              </a:ext>
              <a:ext uri="{C183D7F6-B498-43B3-948B-1728B52AA6E4}">
                <adec:decorative xmlns:adec="http://schemas.microsoft.com/office/drawing/2017/decorative" val="1"/>
              </a:ext>
            </a:extLst>
          </p:cNvPr>
          <p:cNvGrpSpPr/>
          <p:nvPr/>
        </p:nvGrpSpPr>
        <p:grpSpPr>
          <a:xfrm>
            <a:off x="8610217" y="1979914"/>
            <a:ext cx="2853769" cy="813407"/>
            <a:chOff x="8610217" y="1979914"/>
            <a:chExt cx="2853769" cy="813407"/>
          </a:xfrm>
        </p:grpSpPr>
        <p:sp>
          <p:nvSpPr>
            <p:cNvPr id="49" name="Rectangle 48">
              <a:extLst>
                <a:ext uri="{FF2B5EF4-FFF2-40B4-BE49-F238E27FC236}">
                  <a16:creationId xmlns:a16="http://schemas.microsoft.com/office/drawing/2014/main" id="{6EC6E4BF-4053-E548-996A-F8E949B4235D}"/>
                </a:ext>
              </a:extLst>
            </p:cNvPr>
            <p:cNvSpPr/>
            <p:nvPr/>
          </p:nvSpPr>
          <p:spPr>
            <a:xfrm rot="21480000">
              <a:off x="8610217" y="2037321"/>
              <a:ext cx="2772000" cy="75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0" name="Rectangle 49">
              <a:extLst>
                <a:ext uri="{FF2B5EF4-FFF2-40B4-BE49-F238E27FC236}">
                  <a16:creationId xmlns:a16="http://schemas.microsoft.com/office/drawing/2014/main" id="{228D7FF1-1AC6-AE41-9201-7A811E8BB1A0}"/>
                </a:ext>
              </a:extLst>
            </p:cNvPr>
            <p:cNvSpPr/>
            <p:nvPr/>
          </p:nvSpPr>
          <p:spPr>
            <a:xfrm>
              <a:off x="8691986" y="1979914"/>
              <a:ext cx="2772000" cy="720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51" name="Content Placeholder 6">
            <a:extLst>
              <a:ext uri="{FF2B5EF4-FFF2-40B4-BE49-F238E27FC236}">
                <a16:creationId xmlns:a16="http://schemas.microsoft.com/office/drawing/2014/main" id="{5F188968-5EE0-3845-9930-F5C116DD6509}"/>
              </a:ext>
            </a:extLst>
          </p:cNvPr>
          <p:cNvSpPr txBox="1">
            <a:spLocks/>
          </p:cNvSpPr>
          <p:nvPr/>
        </p:nvSpPr>
        <p:spPr>
          <a:xfrm>
            <a:off x="8794347" y="2044449"/>
            <a:ext cx="2567279" cy="590931"/>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b="1" dirty="0">
                <a:solidFill>
                  <a:schemeClr val="dk1"/>
                </a:solidFill>
                <a:latin typeface="Arial" charset="0"/>
                <a:ea typeface="Arial" charset="0"/>
                <a:cs typeface="Arial" charset="0"/>
                <a:sym typeface="Aharon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Tree kangaroo found in Papua New Guinea</a:t>
            </a:r>
          </a:p>
        </p:txBody>
      </p:sp>
      <p:grpSp>
        <p:nvGrpSpPr>
          <p:cNvPr id="34" name="tiger image" descr="Image of Continental Tiger">
            <a:extLst>
              <a:ext uri="{FF2B5EF4-FFF2-40B4-BE49-F238E27FC236}">
                <a16:creationId xmlns:a16="http://schemas.microsoft.com/office/drawing/2014/main" id="{370F88AA-8B96-5840-8A5B-5493122225D0}"/>
              </a:ext>
            </a:extLst>
          </p:cNvPr>
          <p:cNvGrpSpPr/>
          <p:nvPr/>
        </p:nvGrpSpPr>
        <p:grpSpPr>
          <a:xfrm>
            <a:off x="3285772" y="4013122"/>
            <a:ext cx="2623673" cy="1898695"/>
            <a:chOff x="3285772" y="4013122"/>
            <a:chExt cx="2623673" cy="1898695"/>
          </a:xfrm>
        </p:grpSpPr>
        <p:sp>
          <p:nvSpPr>
            <p:cNvPr id="41" name="Rectangle 40">
              <a:extLst>
                <a:ext uri="{FF2B5EF4-FFF2-40B4-BE49-F238E27FC236}">
                  <a16:creationId xmlns:a16="http://schemas.microsoft.com/office/drawing/2014/main" id="{BD51635E-A172-0341-85FA-D8D51EB1A9DC}"/>
                </a:ext>
              </a:extLst>
            </p:cNvPr>
            <p:cNvSpPr/>
            <p:nvPr/>
          </p:nvSpPr>
          <p:spPr>
            <a:xfrm rot="21480000">
              <a:off x="3285772" y="4111817"/>
              <a:ext cx="2520000" cy="180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0" name="tiger" descr="A tiger lying on grass&#10;&#10;Description automatically generated with medium confidence">
              <a:extLst>
                <a:ext uri="{FF2B5EF4-FFF2-40B4-BE49-F238E27FC236}">
                  <a16:creationId xmlns:a16="http://schemas.microsoft.com/office/drawing/2014/main" id="{7181F356-6C4A-D04F-94E1-8A067214F2FB}"/>
                </a:ext>
              </a:extLst>
            </p:cNvPr>
            <p:cNvPicPr>
              <a:picLocks/>
            </p:cNvPicPr>
            <p:nvPr/>
          </p:nvPicPr>
          <p:blipFill rotWithShape="1">
            <a:blip r:embed="rId6" cstate="screen">
              <a:extLst>
                <a:ext uri="{28A0092B-C50C-407E-A947-70E740481C1C}">
                  <a14:useLocalDpi xmlns:a14="http://schemas.microsoft.com/office/drawing/2010/main"/>
                </a:ext>
              </a:extLst>
            </a:blip>
            <a:srcRect/>
            <a:stretch/>
          </p:blipFill>
          <p:spPr>
            <a:xfrm>
              <a:off x="3389445" y="4013122"/>
              <a:ext cx="2520000" cy="1800049"/>
            </a:xfrm>
            <a:prstGeom prst="rect">
              <a:avLst/>
            </a:prstGeom>
          </p:spPr>
        </p:pic>
      </p:grpSp>
      <p:grpSp>
        <p:nvGrpSpPr>
          <p:cNvPr id="16" name="tiger">
            <a:extLst>
              <a:ext uri="{FF2B5EF4-FFF2-40B4-BE49-F238E27FC236}">
                <a16:creationId xmlns:a16="http://schemas.microsoft.com/office/drawing/2014/main" id="{1A94BC16-BF5D-DD48-AA7B-8E8B2C129CB3}"/>
              </a:ext>
              <a:ext uri="{C183D7F6-B498-43B3-948B-1728B52AA6E4}">
                <adec:decorative xmlns:adec="http://schemas.microsoft.com/office/drawing/2017/decorative" val="1"/>
              </a:ext>
            </a:extLst>
          </p:cNvPr>
          <p:cNvGrpSpPr/>
          <p:nvPr/>
        </p:nvGrpSpPr>
        <p:grpSpPr>
          <a:xfrm>
            <a:off x="577521" y="4294789"/>
            <a:ext cx="3034451" cy="800661"/>
            <a:chOff x="577521" y="4294789"/>
            <a:chExt cx="3034451" cy="800661"/>
          </a:xfrm>
        </p:grpSpPr>
        <p:sp>
          <p:nvSpPr>
            <p:cNvPr id="26" name="Rectangle 25">
              <a:extLst>
                <a:ext uri="{FF2B5EF4-FFF2-40B4-BE49-F238E27FC236}">
                  <a16:creationId xmlns:a16="http://schemas.microsoft.com/office/drawing/2014/main" id="{429B848C-50B2-5246-A293-1CC9AB05D1E1}"/>
                </a:ext>
              </a:extLst>
            </p:cNvPr>
            <p:cNvSpPr/>
            <p:nvPr/>
          </p:nvSpPr>
          <p:spPr>
            <a:xfrm rot="21480000">
              <a:off x="577521" y="4375450"/>
              <a:ext cx="2951999" cy="7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7" name="Rectangle 26">
              <a:extLst>
                <a:ext uri="{FF2B5EF4-FFF2-40B4-BE49-F238E27FC236}">
                  <a16:creationId xmlns:a16="http://schemas.microsoft.com/office/drawing/2014/main" id="{7C21A1D2-A1B9-5E45-9AAD-AD4D101C7742}"/>
                </a:ext>
              </a:extLst>
            </p:cNvPr>
            <p:cNvSpPr/>
            <p:nvPr/>
          </p:nvSpPr>
          <p:spPr>
            <a:xfrm>
              <a:off x="659972" y="4294789"/>
              <a:ext cx="2952000" cy="720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8" name="Content Placeholder 6">
            <a:extLst>
              <a:ext uri="{FF2B5EF4-FFF2-40B4-BE49-F238E27FC236}">
                <a16:creationId xmlns:a16="http://schemas.microsoft.com/office/drawing/2014/main" id="{01793299-A730-8F42-9A2D-6EB4D33B543E}"/>
              </a:ext>
            </a:extLst>
          </p:cNvPr>
          <p:cNvSpPr txBox="1">
            <a:spLocks/>
          </p:cNvSpPr>
          <p:nvPr/>
        </p:nvSpPr>
        <p:spPr>
          <a:xfrm>
            <a:off x="749937" y="4359324"/>
            <a:ext cx="2772070" cy="590931"/>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b="1" dirty="0">
                <a:solidFill>
                  <a:schemeClr val="dk1"/>
                </a:solidFill>
                <a:latin typeface="Arial" charset="0"/>
                <a:ea typeface="Arial" charset="0"/>
                <a:cs typeface="Arial" charset="0"/>
                <a:sym typeface="Aharon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Continental tiger found in India and Malaysia</a:t>
            </a:r>
          </a:p>
        </p:txBody>
      </p:sp>
      <p:grpSp>
        <p:nvGrpSpPr>
          <p:cNvPr id="35" name="bear image" descr="Image of Brown Bear">
            <a:extLst>
              <a:ext uri="{FF2B5EF4-FFF2-40B4-BE49-F238E27FC236}">
                <a16:creationId xmlns:a16="http://schemas.microsoft.com/office/drawing/2014/main" id="{D53F3F20-B4AB-9543-9BA2-9C37A038C021}"/>
              </a:ext>
            </a:extLst>
          </p:cNvPr>
          <p:cNvGrpSpPr/>
          <p:nvPr/>
        </p:nvGrpSpPr>
        <p:grpSpPr>
          <a:xfrm>
            <a:off x="6282555" y="4013122"/>
            <a:ext cx="2623673" cy="1898695"/>
            <a:chOff x="6282555" y="4013122"/>
            <a:chExt cx="2623673" cy="1898695"/>
          </a:xfrm>
        </p:grpSpPr>
        <p:sp>
          <p:nvSpPr>
            <p:cNvPr id="40" name="Rectangle 39">
              <a:extLst>
                <a:ext uri="{FF2B5EF4-FFF2-40B4-BE49-F238E27FC236}">
                  <a16:creationId xmlns:a16="http://schemas.microsoft.com/office/drawing/2014/main" id="{30E585FA-3384-884A-B729-B179BDB74576}"/>
                </a:ext>
              </a:extLst>
            </p:cNvPr>
            <p:cNvSpPr/>
            <p:nvPr/>
          </p:nvSpPr>
          <p:spPr>
            <a:xfrm rot="21480000">
              <a:off x="6282555" y="4111817"/>
              <a:ext cx="2520000" cy="180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23" name="bear" descr="A picture containing bear, outdoor, grass, brown&#10;&#10;Description automatically generated">
              <a:extLst>
                <a:ext uri="{FF2B5EF4-FFF2-40B4-BE49-F238E27FC236}">
                  <a16:creationId xmlns:a16="http://schemas.microsoft.com/office/drawing/2014/main" id="{53D151F1-70D1-CA4F-AB7D-3FA4CCD12405}"/>
                </a:ext>
              </a:extLst>
            </p:cNvPr>
            <p:cNvPicPr>
              <a:picLocks/>
            </p:cNvPicPr>
            <p:nvPr/>
          </p:nvPicPr>
          <p:blipFill rotWithShape="1">
            <a:blip r:embed="rId7" cstate="screen">
              <a:extLst>
                <a:ext uri="{28A0092B-C50C-407E-A947-70E740481C1C}">
                  <a14:useLocalDpi xmlns:a14="http://schemas.microsoft.com/office/drawing/2010/main"/>
                </a:ext>
              </a:extLst>
            </a:blip>
            <a:srcRect/>
            <a:stretch/>
          </p:blipFill>
          <p:spPr>
            <a:xfrm>
              <a:off x="6386228" y="4013122"/>
              <a:ext cx="2520000" cy="1800381"/>
            </a:xfrm>
            <a:prstGeom prst="rect">
              <a:avLst/>
            </a:prstGeom>
          </p:spPr>
        </p:pic>
      </p:grpSp>
      <p:grpSp>
        <p:nvGrpSpPr>
          <p:cNvPr id="12" name="bear">
            <a:extLst>
              <a:ext uri="{FF2B5EF4-FFF2-40B4-BE49-F238E27FC236}">
                <a16:creationId xmlns:a16="http://schemas.microsoft.com/office/drawing/2014/main" id="{380A2410-810B-844A-A7CE-ABCAE2029C3A}"/>
              </a:ext>
              <a:ext uri="{C183D7F6-B498-43B3-948B-1728B52AA6E4}">
                <adec:decorative xmlns:adec="http://schemas.microsoft.com/office/drawing/2017/decorative" val="1"/>
              </a:ext>
            </a:extLst>
          </p:cNvPr>
          <p:cNvGrpSpPr/>
          <p:nvPr/>
        </p:nvGrpSpPr>
        <p:grpSpPr>
          <a:xfrm>
            <a:off x="8208203" y="4170367"/>
            <a:ext cx="2349615" cy="804612"/>
            <a:chOff x="8208203" y="4170367"/>
            <a:chExt cx="2349615" cy="804612"/>
          </a:xfrm>
        </p:grpSpPr>
        <p:sp>
          <p:nvSpPr>
            <p:cNvPr id="19" name="Rectangle 18">
              <a:extLst>
                <a:ext uri="{FF2B5EF4-FFF2-40B4-BE49-F238E27FC236}">
                  <a16:creationId xmlns:a16="http://schemas.microsoft.com/office/drawing/2014/main" id="{C6067BE4-5ED4-2545-A88B-7806B864234E}"/>
                </a:ext>
              </a:extLst>
            </p:cNvPr>
            <p:cNvSpPr/>
            <p:nvPr/>
          </p:nvSpPr>
          <p:spPr>
            <a:xfrm rot="21480000">
              <a:off x="8208203" y="4218979"/>
              <a:ext cx="2268000" cy="75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0" name="Rectangle 19">
              <a:extLst>
                <a:ext uri="{FF2B5EF4-FFF2-40B4-BE49-F238E27FC236}">
                  <a16:creationId xmlns:a16="http://schemas.microsoft.com/office/drawing/2014/main" id="{B567B32A-023E-3D4C-854D-301158EF6C59}"/>
                </a:ext>
              </a:extLst>
            </p:cNvPr>
            <p:cNvSpPr/>
            <p:nvPr/>
          </p:nvSpPr>
          <p:spPr>
            <a:xfrm>
              <a:off x="8289818" y="4170367"/>
              <a:ext cx="2268000" cy="720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1" name="Content Placeholder 6">
            <a:extLst>
              <a:ext uri="{FF2B5EF4-FFF2-40B4-BE49-F238E27FC236}">
                <a16:creationId xmlns:a16="http://schemas.microsoft.com/office/drawing/2014/main" id="{38ABD3B6-7CE6-4C4F-94AD-530627B2D561}"/>
              </a:ext>
            </a:extLst>
          </p:cNvPr>
          <p:cNvSpPr txBox="1">
            <a:spLocks/>
          </p:cNvSpPr>
          <p:nvPr/>
        </p:nvSpPr>
        <p:spPr>
          <a:xfrm>
            <a:off x="8402163" y="4234902"/>
            <a:ext cx="2043310" cy="590931"/>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b="1" dirty="0">
                <a:solidFill>
                  <a:schemeClr val="dk1"/>
                </a:solidFill>
                <a:latin typeface="Arial" charset="0"/>
                <a:ea typeface="Arial" charset="0"/>
                <a:cs typeface="Arial" charset="0"/>
                <a:sym typeface="Aharon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Brown bear found in Canada</a:t>
            </a:r>
          </a:p>
        </p:txBody>
      </p:sp>
    </p:spTree>
    <p:extLst>
      <p:ext uri="{BB962C8B-B14F-4D97-AF65-F5344CB8AC3E}">
        <p14:creationId xmlns:p14="http://schemas.microsoft.com/office/powerpoint/2010/main" val="119976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1" grpId="0"/>
      <p:bldP spid="28"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D7BC6-6D6C-8F49-90CE-7F4BC85F87DC}"/>
              </a:ext>
            </a:extLst>
          </p:cNvPr>
          <p:cNvSpPr>
            <a:spLocks noGrp="1"/>
          </p:cNvSpPr>
          <p:nvPr>
            <p:ph type="title"/>
          </p:nvPr>
        </p:nvSpPr>
        <p:spPr>
          <a:xfrm>
            <a:off x="838200" y="616717"/>
            <a:ext cx="8262176" cy="1671227"/>
          </a:xfrm>
        </p:spPr>
        <p:txBody>
          <a:bodyPr wrap="square">
            <a:spAutoFit/>
          </a:bodyPr>
          <a:lstStyle/>
          <a:p>
            <a:r>
              <a:rPr lang="en-US" sz="3800" b="1" dirty="0"/>
              <a:t>“WE’RE ALL PLAYING FOR ONE PLANET, REGARDLESS OF WHAT TEAM OR LEAGUE WE’RE ON.”</a:t>
            </a:r>
          </a:p>
        </p:txBody>
      </p:sp>
      <p:grpSp>
        <p:nvGrpSpPr>
          <p:cNvPr id="7" name="Group 6" descr="Image of a commercial plane in the sky">
            <a:extLst>
              <a:ext uri="{FF2B5EF4-FFF2-40B4-BE49-F238E27FC236}">
                <a16:creationId xmlns:a16="http://schemas.microsoft.com/office/drawing/2014/main" id="{C816D515-893D-A549-803D-291F2A44091C}"/>
              </a:ext>
            </a:extLst>
          </p:cNvPr>
          <p:cNvGrpSpPr/>
          <p:nvPr/>
        </p:nvGrpSpPr>
        <p:grpSpPr>
          <a:xfrm>
            <a:off x="514625" y="2827292"/>
            <a:ext cx="2663369" cy="2535116"/>
            <a:chOff x="514625" y="2827292"/>
            <a:chExt cx="2663369" cy="2535116"/>
          </a:xfrm>
        </p:grpSpPr>
        <p:sp>
          <p:nvSpPr>
            <p:cNvPr id="9" name="Rectangle 8">
              <a:extLst>
                <a:ext uri="{FF2B5EF4-FFF2-40B4-BE49-F238E27FC236}">
                  <a16:creationId xmlns:a16="http://schemas.microsoft.com/office/drawing/2014/main" id="{F63BA70F-A622-DE40-9084-0D84C8B4029A}"/>
                </a:ext>
              </a:extLst>
            </p:cNvPr>
            <p:cNvSpPr/>
            <p:nvPr/>
          </p:nvSpPr>
          <p:spPr>
            <a:xfrm rot="21480000">
              <a:off x="514625" y="3022408"/>
              <a:ext cx="2520000" cy="23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large airplane flying in the sky&#10;&#10;Description automatically generated with low confidence">
              <a:extLst>
                <a:ext uri="{FF2B5EF4-FFF2-40B4-BE49-F238E27FC236}">
                  <a16:creationId xmlns:a16="http://schemas.microsoft.com/office/drawing/2014/main" id="{D8FC471E-6F9A-DF4C-88EB-A196049330B9}"/>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657994" y="2827292"/>
              <a:ext cx="2520000" cy="2339541"/>
            </a:xfrm>
            <a:prstGeom prst="rect">
              <a:avLst/>
            </a:prstGeom>
          </p:spPr>
        </p:pic>
      </p:grpSp>
      <p:grpSp>
        <p:nvGrpSpPr>
          <p:cNvPr id="8" name="Group 7" descr="Image of a pile of single use plastic bottles">
            <a:extLst>
              <a:ext uri="{FF2B5EF4-FFF2-40B4-BE49-F238E27FC236}">
                <a16:creationId xmlns:a16="http://schemas.microsoft.com/office/drawing/2014/main" id="{CE4EFB22-C6B1-A244-B038-E283648D9F18}"/>
              </a:ext>
            </a:extLst>
          </p:cNvPr>
          <p:cNvGrpSpPr/>
          <p:nvPr/>
        </p:nvGrpSpPr>
        <p:grpSpPr>
          <a:xfrm>
            <a:off x="3347751" y="2456726"/>
            <a:ext cx="2663369" cy="2491633"/>
            <a:chOff x="3347751" y="2456726"/>
            <a:chExt cx="2663369" cy="2491633"/>
          </a:xfrm>
        </p:grpSpPr>
        <p:sp>
          <p:nvSpPr>
            <p:cNvPr id="27" name="Rectangle 26">
              <a:extLst>
                <a:ext uri="{FF2B5EF4-FFF2-40B4-BE49-F238E27FC236}">
                  <a16:creationId xmlns:a16="http://schemas.microsoft.com/office/drawing/2014/main" id="{7AF642A9-2B79-F748-9883-D17A9340DFA4}"/>
                </a:ext>
              </a:extLst>
            </p:cNvPr>
            <p:cNvSpPr/>
            <p:nvPr/>
          </p:nvSpPr>
          <p:spPr>
            <a:xfrm rot="21480000">
              <a:off x="3347751" y="2608359"/>
              <a:ext cx="2520000" cy="23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person, indoor&#10;&#10;Description automatically generated">
              <a:extLst>
                <a:ext uri="{FF2B5EF4-FFF2-40B4-BE49-F238E27FC236}">
                  <a16:creationId xmlns:a16="http://schemas.microsoft.com/office/drawing/2014/main" id="{EAB93A67-6301-8F4F-957A-62AD6BDA536E}"/>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3491120" y="2456726"/>
              <a:ext cx="2520000" cy="2340000"/>
            </a:xfrm>
            <a:prstGeom prst="rect">
              <a:avLst/>
            </a:prstGeom>
          </p:spPr>
        </p:pic>
      </p:grpSp>
      <p:grpSp>
        <p:nvGrpSpPr>
          <p:cNvPr id="15" name="Group 14" descr="Image of single use food packaging">
            <a:extLst>
              <a:ext uri="{FF2B5EF4-FFF2-40B4-BE49-F238E27FC236}">
                <a16:creationId xmlns:a16="http://schemas.microsoft.com/office/drawing/2014/main" id="{94CB534C-AAEA-2941-B4D5-B4D3DD660697}"/>
              </a:ext>
            </a:extLst>
          </p:cNvPr>
          <p:cNvGrpSpPr/>
          <p:nvPr/>
        </p:nvGrpSpPr>
        <p:grpSpPr>
          <a:xfrm>
            <a:off x="6180879" y="2827292"/>
            <a:ext cx="2663369" cy="2491633"/>
            <a:chOff x="6180879" y="2827292"/>
            <a:chExt cx="2663369" cy="2491633"/>
          </a:xfrm>
        </p:grpSpPr>
        <p:sp>
          <p:nvSpPr>
            <p:cNvPr id="30" name="Rectangle 29">
              <a:extLst>
                <a:ext uri="{FF2B5EF4-FFF2-40B4-BE49-F238E27FC236}">
                  <a16:creationId xmlns:a16="http://schemas.microsoft.com/office/drawing/2014/main" id="{0877FD7F-F325-0E47-A327-D1E4CF67BAD6}"/>
                </a:ext>
              </a:extLst>
            </p:cNvPr>
            <p:cNvSpPr/>
            <p:nvPr/>
          </p:nvSpPr>
          <p:spPr>
            <a:xfrm rot="21480000">
              <a:off x="6180879" y="2978925"/>
              <a:ext cx="2520000" cy="23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67AD536D-E880-9645-A361-9D00A377F15F}"/>
                </a:ext>
              </a:extLst>
            </p:cNvPr>
            <p:cNvPicPr>
              <a:picLocks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324248" y="2827292"/>
              <a:ext cx="2520000" cy="2340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descr="Image of filled car park outside a stadium">
            <a:extLst>
              <a:ext uri="{FF2B5EF4-FFF2-40B4-BE49-F238E27FC236}">
                <a16:creationId xmlns:a16="http://schemas.microsoft.com/office/drawing/2014/main" id="{EE240394-94B4-3B46-8806-0B373CFB96A4}"/>
              </a:ext>
            </a:extLst>
          </p:cNvPr>
          <p:cNvGrpSpPr/>
          <p:nvPr/>
        </p:nvGrpSpPr>
        <p:grpSpPr>
          <a:xfrm>
            <a:off x="9014007" y="2456726"/>
            <a:ext cx="2663369" cy="2491633"/>
            <a:chOff x="9014007" y="2456726"/>
            <a:chExt cx="2663369" cy="2491633"/>
          </a:xfrm>
        </p:grpSpPr>
        <p:sp>
          <p:nvSpPr>
            <p:cNvPr id="33" name="Rectangle 32">
              <a:extLst>
                <a:ext uri="{FF2B5EF4-FFF2-40B4-BE49-F238E27FC236}">
                  <a16:creationId xmlns:a16="http://schemas.microsoft.com/office/drawing/2014/main" id="{9266ABC7-B137-1C48-8268-82A9C37AC096}"/>
                </a:ext>
              </a:extLst>
            </p:cNvPr>
            <p:cNvSpPr/>
            <p:nvPr/>
          </p:nvSpPr>
          <p:spPr>
            <a:xfrm rot="21480000">
              <a:off x="9014007" y="2608359"/>
              <a:ext cx="2520000" cy="23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7AF27FD2-1357-C84B-AA39-A6BB1555D111}"/>
                </a:ext>
              </a:extLst>
            </p:cNvPr>
            <p:cNvPicPr>
              <a:picLocks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9157376" y="2456726"/>
              <a:ext cx="2520000" cy="23400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07166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D7BC6-6D6C-8F49-90CE-7F4BC85F87DC}"/>
              </a:ext>
            </a:extLst>
          </p:cNvPr>
          <p:cNvSpPr>
            <a:spLocks noGrp="1"/>
          </p:cNvSpPr>
          <p:nvPr>
            <p:ph type="title"/>
          </p:nvPr>
        </p:nvSpPr>
        <p:spPr>
          <a:xfrm>
            <a:off x="838200" y="616717"/>
            <a:ext cx="8262176" cy="1671227"/>
          </a:xfrm>
        </p:spPr>
        <p:txBody>
          <a:bodyPr wrap="square">
            <a:spAutoFit/>
          </a:bodyPr>
          <a:lstStyle/>
          <a:p>
            <a:r>
              <a:rPr lang="en-US" sz="3800" b="1" dirty="0"/>
              <a:t>“WE’RE ALL PLAYING FOR ONE PLANET, REGARDLESS OF WHAT TEAM OR LEAGUE WE’RE ON.”</a:t>
            </a:r>
          </a:p>
        </p:txBody>
      </p:sp>
      <p:grpSp>
        <p:nvGrpSpPr>
          <p:cNvPr id="19" name="Group 18" descr="Image of a row of shuttle buses">
            <a:extLst>
              <a:ext uri="{FF2B5EF4-FFF2-40B4-BE49-F238E27FC236}">
                <a16:creationId xmlns:a16="http://schemas.microsoft.com/office/drawing/2014/main" id="{FC73A734-26E4-584C-AE06-2FA354FC5AA1}"/>
              </a:ext>
            </a:extLst>
          </p:cNvPr>
          <p:cNvGrpSpPr/>
          <p:nvPr/>
        </p:nvGrpSpPr>
        <p:grpSpPr>
          <a:xfrm>
            <a:off x="514625" y="2827292"/>
            <a:ext cx="2663369" cy="2535116"/>
            <a:chOff x="514625" y="2827292"/>
            <a:chExt cx="2663369" cy="2535116"/>
          </a:xfrm>
        </p:grpSpPr>
        <p:sp>
          <p:nvSpPr>
            <p:cNvPr id="9" name="Rectangle 8">
              <a:extLst>
                <a:ext uri="{FF2B5EF4-FFF2-40B4-BE49-F238E27FC236}">
                  <a16:creationId xmlns:a16="http://schemas.microsoft.com/office/drawing/2014/main" id="{F63BA70F-A622-DE40-9084-0D84C8B4029A}"/>
                </a:ext>
              </a:extLst>
            </p:cNvPr>
            <p:cNvSpPr/>
            <p:nvPr/>
          </p:nvSpPr>
          <p:spPr>
            <a:xfrm rot="21480000">
              <a:off x="514625" y="3022408"/>
              <a:ext cx="2520000" cy="23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group of buses parked in a parking lot&#10;&#10;Description automatically generated with medium confidence">
              <a:extLst>
                <a:ext uri="{FF2B5EF4-FFF2-40B4-BE49-F238E27FC236}">
                  <a16:creationId xmlns:a16="http://schemas.microsoft.com/office/drawing/2014/main" id="{11433DC7-B147-264C-B81A-3802ECBD3BB8}"/>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657994" y="2827292"/>
              <a:ext cx="2520000" cy="2340000"/>
            </a:xfrm>
            <a:prstGeom prst="rect">
              <a:avLst/>
            </a:prstGeom>
          </p:spPr>
        </p:pic>
      </p:grpSp>
      <p:grpSp>
        <p:nvGrpSpPr>
          <p:cNvPr id="18" name="Group 17" descr="Image of recycling bins being used">
            <a:extLst>
              <a:ext uri="{FF2B5EF4-FFF2-40B4-BE49-F238E27FC236}">
                <a16:creationId xmlns:a16="http://schemas.microsoft.com/office/drawing/2014/main" id="{950347BB-3719-6847-A839-CD5CFDEC9FAB}"/>
              </a:ext>
            </a:extLst>
          </p:cNvPr>
          <p:cNvGrpSpPr/>
          <p:nvPr/>
        </p:nvGrpSpPr>
        <p:grpSpPr>
          <a:xfrm>
            <a:off x="3347752" y="2456726"/>
            <a:ext cx="2663369" cy="2491633"/>
            <a:chOff x="3347752" y="2456726"/>
            <a:chExt cx="2663369" cy="2491633"/>
          </a:xfrm>
        </p:grpSpPr>
        <p:sp>
          <p:nvSpPr>
            <p:cNvPr id="27" name="Rectangle 26">
              <a:extLst>
                <a:ext uri="{FF2B5EF4-FFF2-40B4-BE49-F238E27FC236}">
                  <a16:creationId xmlns:a16="http://schemas.microsoft.com/office/drawing/2014/main" id="{7AF642A9-2B79-F748-9883-D17A9340DFA4}"/>
                </a:ext>
              </a:extLst>
            </p:cNvPr>
            <p:cNvSpPr/>
            <p:nvPr/>
          </p:nvSpPr>
          <p:spPr>
            <a:xfrm rot="21480000">
              <a:off x="3347752" y="2608359"/>
              <a:ext cx="2520000" cy="23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picture containing person, outdoor&#10;&#10;Description automatically generated">
              <a:extLst>
                <a:ext uri="{FF2B5EF4-FFF2-40B4-BE49-F238E27FC236}">
                  <a16:creationId xmlns:a16="http://schemas.microsoft.com/office/drawing/2014/main" id="{1B2E334B-6B7C-2D41-95E8-76067A095110}"/>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3491121" y="2456726"/>
              <a:ext cx="2520000" cy="2340000"/>
            </a:xfrm>
            <a:prstGeom prst="rect">
              <a:avLst/>
            </a:prstGeom>
          </p:spPr>
        </p:pic>
      </p:grpSp>
      <p:grpSp>
        <p:nvGrpSpPr>
          <p:cNvPr id="17" name="Group 16" descr="Image of reusable plastic bottles">
            <a:extLst>
              <a:ext uri="{FF2B5EF4-FFF2-40B4-BE49-F238E27FC236}">
                <a16:creationId xmlns:a16="http://schemas.microsoft.com/office/drawing/2014/main" id="{76D15F0A-FDCA-3141-8709-2371EA1BD858}"/>
              </a:ext>
            </a:extLst>
          </p:cNvPr>
          <p:cNvGrpSpPr/>
          <p:nvPr/>
        </p:nvGrpSpPr>
        <p:grpSpPr>
          <a:xfrm>
            <a:off x="6180879" y="2827292"/>
            <a:ext cx="2663369" cy="2491633"/>
            <a:chOff x="6180879" y="2827292"/>
            <a:chExt cx="2663369" cy="2491633"/>
          </a:xfrm>
        </p:grpSpPr>
        <p:sp>
          <p:nvSpPr>
            <p:cNvPr id="30" name="Rectangle 29">
              <a:extLst>
                <a:ext uri="{FF2B5EF4-FFF2-40B4-BE49-F238E27FC236}">
                  <a16:creationId xmlns:a16="http://schemas.microsoft.com/office/drawing/2014/main" id="{0877FD7F-F325-0E47-A327-D1E4CF67BAD6}"/>
                </a:ext>
              </a:extLst>
            </p:cNvPr>
            <p:cNvSpPr/>
            <p:nvPr/>
          </p:nvSpPr>
          <p:spPr>
            <a:xfrm rot="21480000">
              <a:off x="6180879" y="2978925"/>
              <a:ext cx="2520000" cy="23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hand holding a magnifying glass&#10;&#10;Description automatically generated with low confidence">
              <a:extLst>
                <a:ext uri="{FF2B5EF4-FFF2-40B4-BE49-F238E27FC236}">
                  <a16:creationId xmlns:a16="http://schemas.microsoft.com/office/drawing/2014/main" id="{68091B1B-C3A1-7C42-A185-51A8757FABD1}"/>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6324248" y="2827292"/>
              <a:ext cx="2520000" cy="2340000"/>
            </a:xfrm>
            <a:prstGeom prst="rect">
              <a:avLst/>
            </a:prstGeom>
          </p:spPr>
        </p:pic>
      </p:grpSp>
      <p:grpSp>
        <p:nvGrpSpPr>
          <p:cNvPr id="16" name="Group 15" descr="Image of a tree being planted">
            <a:extLst>
              <a:ext uri="{FF2B5EF4-FFF2-40B4-BE49-F238E27FC236}">
                <a16:creationId xmlns:a16="http://schemas.microsoft.com/office/drawing/2014/main" id="{6C1322D3-E67A-324A-B2FB-02B151E12F66}"/>
              </a:ext>
            </a:extLst>
          </p:cNvPr>
          <p:cNvGrpSpPr/>
          <p:nvPr/>
        </p:nvGrpSpPr>
        <p:grpSpPr>
          <a:xfrm>
            <a:off x="9014007" y="2456726"/>
            <a:ext cx="2663369" cy="2491633"/>
            <a:chOff x="9014007" y="2456726"/>
            <a:chExt cx="2663369" cy="2491633"/>
          </a:xfrm>
        </p:grpSpPr>
        <p:sp>
          <p:nvSpPr>
            <p:cNvPr id="33" name="Rectangle 32">
              <a:extLst>
                <a:ext uri="{FF2B5EF4-FFF2-40B4-BE49-F238E27FC236}">
                  <a16:creationId xmlns:a16="http://schemas.microsoft.com/office/drawing/2014/main" id="{9266ABC7-B137-1C48-8268-82A9C37AC096}"/>
                </a:ext>
              </a:extLst>
            </p:cNvPr>
            <p:cNvSpPr/>
            <p:nvPr/>
          </p:nvSpPr>
          <p:spPr>
            <a:xfrm rot="21480000">
              <a:off x="9014007" y="2608359"/>
              <a:ext cx="2520000" cy="23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grass, outdoor, person, tool&#10;&#10;Description automatically generated">
              <a:extLst>
                <a:ext uri="{FF2B5EF4-FFF2-40B4-BE49-F238E27FC236}">
                  <a16:creationId xmlns:a16="http://schemas.microsoft.com/office/drawing/2014/main" id="{4C31E88D-63DE-1D40-908D-CF2B084537F0}"/>
                </a:ext>
              </a:extLst>
            </p:cNvPr>
            <p:cNvPicPr>
              <a:picLocks/>
            </p:cNvPicPr>
            <p:nvPr/>
          </p:nvPicPr>
          <p:blipFill rotWithShape="1">
            <a:blip r:embed="rId6" cstate="screen">
              <a:extLst>
                <a:ext uri="{28A0092B-C50C-407E-A947-70E740481C1C}">
                  <a14:useLocalDpi xmlns:a14="http://schemas.microsoft.com/office/drawing/2010/main"/>
                </a:ext>
              </a:extLst>
            </a:blip>
            <a:srcRect/>
            <a:stretch/>
          </p:blipFill>
          <p:spPr>
            <a:xfrm>
              <a:off x="9157376" y="2456726"/>
              <a:ext cx="2520000" cy="2340000"/>
            </a:xfrm>
            <a:prstGeom prst="rect">
              <a:avLst/>
            </a:prstGeom>
          </p:spPr>
        </p:pic>
      </p:grpSp>
    </p:spTree>
    <p:extLst>
      <p:ext uri="{BB962C8B-B14F-4D97-AF65-F5344CB8AC3E}">
        <p14:creationId xmlns:p14="http://schemas.microsoft.com/office/powerpoint/2010/main" val="1465009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6C38CD45-60E7-D24E-93C4-3E53A0B77C2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696003"/>
            <a:ext cx="3431847" cy="206285"/>
          </a:xfrm>
          <a:prstGeom prst="rect">
            <a:avLst/>
          </a:prstGeom>
        </p:spPr>
      </p:pic>
      <p:sp>
        <p:nvSpPr>
          <p:cNvPr id="2" name="Title 1">
            <a:extLst>
              <a:ext uri="{FF2B5EF4-FFF2-40B4-BE49-F238E27FC236}">
                <a16:creationId xmlns:a16="http://schemas.microsoft.com/office/drawing/2014/main" id="{727D7BC6-6D6C-8F49-90CE-7F4BC85F87DC}"/>
              </a:ext>
            </a:extLst>
          </p:cNvPr>
          <p:cNvSpPr>
            <a:spLocks noGrp="1"/>
          </p:cNvSpPr>
          <p:nvPr>
            <p:ph type="title"/>
          </p:nvPr>
        </p:nvSpPr>
        <p:spPr>
          <a:xfrm>
            <a:off x="838200" y="968400"/>
            <a:ext cx="10515600" cy="701731"/>
          </a:xfrm>
        </p:spPr>
        <p:txBody>
          <a:bodyPr wrap="square">
            <a:spAutoFit/>
          </a:bodyPr>
          <a:lstStyle/>
          <a:p>
            <a:r>
              <a:rPr lang="en-US" b="1" dirty="0"/>
              <a:t>JUNK ANIMALS</a:t>
            </a:r>
          </a:p>
        </p:txBody>
      </p:sp>
      <p:grpSp>
        <p:nvGrpSpPr>
          <p:cNvPr id="14" name="Group 13" descr="Image of models of butterflies made out of recycled materials">
            <a:extLst>
              <a:ext uri="{FF2B5EF4-FFF2-40B4-BE49-F238E27FC236}">
                <a16:creationId xmlns:a16="http://schemas.microsoft.com/office/drawing/2014/main" id="{8657BAA6-B0B1-8E40-9A51-0F4A54930807}"/>
              </a:ext>
            </a:extLst>
          </p:cNvPr>
          <p:cNvGrpSpPr/>
          <p:nvPr/>
        </p:nvGrpSpPr>
        <p:grpSpPr>
          <a:xfrm>
            <a:off x="811666" y="2148887"/>
            <a:ext cx="3491621" cy="2477185"/>
            <a:chOff x="3347500" y="2183183"/>
            <a:chExt cx="3491621" cy="2477185"/>
          </a:xfrm>
        </p:grpSpPr>
        <p:sp>
          <p:nvSpPr>
            <p:cNvPr id="27" name="Rectangle 26">
              <a:extLst>
                <a:ext uri="{FF2B5EF4-FFF2-40B4-BE49-F238E27FC236}">
                  <a16:creationId xmlns:a16="http://schemas.microsoft.com/office/drawing/2014/main" id="{7AF642A9-2B79-F748-9883-D17A9340DFA4}"/>
                </a:ext>
              </a:extLst>
            </p:cNvPr>
            <p:cNvSpPr/>
            <p:nvPr/>
          </p:nvSpPr>
          <p:spPr>
            <a:xfrm rot="21480000">
              <a:off x="3347500" y="2320368"/>
              <a:ext cx="3348000" cy="23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485355F-F8AA-514F-918A-B2077C015558}"/>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3491121" y="2183183"/>
              <a:ext cx="3348000" cy="2340000"/>
            </a:xfrm>
            <a:prstGeom prst="rect">
              <a:avLst/>
            </a:prstGeom>
          </p:spPr>
        </p:pic>
      </p:grpSp>
      <p:grpSp>
        <p:nvGrpSpPr>
          <p:cNvPr id="15" name="Group 14" descr="Image of a model of a tiger made out out recycled materials">
            <a:extLst>
              <a:ext uri="{FF2B5EF4-FFF2-40B4-BE49-F238E27FC236}">
                <a16:creationId xmlns:a16="http://schemas.microsoft.com/office/drawing/2014/main" id="{66951BAF-85CE-ED49-88C3-8ABD799512A1}"/>
              </a:ext>
            </a:extLst>
          </p:cNvPr>
          <p:cNvGrpSpPr/>
          <p:nvPr/>
        </p:nvGrpSpPr>
        <p:grpSpPr>
          <a:xfrm>
            <a:off x="4396411" y="3132190"/>
            <a:ext cx="3491621" cy="2477185"/>
            <a:chOff x="6180627" y="3109680"/>
            <a:chExt cx="3491621" cy="2477185"/>
          </a:xfrm>
        </p:grpSpPr>
        <p:sp>
          <p:nvSpPr>
            <p:cNvPr id="30" name="Rectangle 29">
              <a:extLst>
                <a:ext uri="{FF2B5EF4-FFF2-40B4-BE49-F238E27FC236}">
                  <a16:creationId xmlns:a16="http://schemas.microsoft.com/office/drawing/2014/main" id="{0877FD7F-F325-0E47-A327-D1E4CF67BAD6}"/>
                </a:ext>
              </a:extLst>
            </p:cNvPr>
            <p:cNvSpPr/>
            <p:nvPr/>
          </p:nvSpPr>
          <p:spPr>
            <a:xfrm rot="21480000">
              <a:off x="6180627" y="3246865"/>
              <a:ext cx="3348000" cy="23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850EB75-BBB5-F04F-8D1F-A3B733A3027E}"/>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6324248" y="3109680"/>
              <a:ext cx="3348000" cy="2340000"/>
            </a:xfrm>
            <a:prstGeom prst="rect">
              <a:avLst/>
            </a:prstGeom>
          </p:spPr>
        </p:pic>
      </p:grpSp>
      <p:grpSp>
        <p:nvGrpSpPr>
          <p:cNvPr id="16" name="Group 15" descr="Image of models of turtles made out of recycled materials">
            <a:extLst>
              <a:ext uri="{FF2B5EF4-FFF2-40B4-BE49-F238E27FC236}">
                <a16:creationId xmlns:a16="http://schemas.microsoft.com/office/drawing/2014/main" id="{92FD6781-A560-8943-B0CD-2963D95CE15C}"/>
              </a:ext>
            </a:extLst>
          </p:cNvPr>
          <p:cNvGrpSpPr/>
          <p:nvPr/>
        </p:nvGrpSpPr>
        <p:grpSpPr>
          <a:xfrm>
            <a:off x="7981157" y="2148887"/>
            <a:ext cx="3491621" cy="2477185"/>
            <a:chOff x="9053819" y="2183183"/>
            <a:chExt cx="3491621" cy="2477185"/>
          </a:xfrm>
        </p:grpSpPr>
        <p:sp>
          <p:nvSpPr>
            <p:cNvPr id="33" name="Rectangle 32">
              <a:extLst>
                <a:ext uri="{FF2B5EF4-FFF2-40B4-BE49-F238E27FC236}">
                  <a16:creationId xmlns:a16="http://schemas.microsoft.com/office/drawing/2014/main" id="{9266ABC7-B137-1C48-8268-82A9C37AC096}"/>
                </a:ext>
              </a:extLst>
            </p:cNvPr>
            <p:cNvSpPr/>
            <p:nvPr/>
          </p:nvSpPr>
          <p:spPr>
            <a:xfrm rot="21480000">
              <a:off x="9053819" y="2320368"/>
              <a:ext cx="3348000" cy="23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12543D5-44E2-7A4D-9723-712CE48947D5}"/>
                </a:ext>
              </a:extLst>
            </p:cNvPr>
            <p:cNvPicPr>
              <a:picLocks/>
            </p:cNvPicPr>
            <p:nvPr/>
          </p:nvPicPr>
          <p:blipFill rotWithShape="1">
            <a:blip r:embed="rId6" cstate="screen">
              <a:extLst>
                <a:ext uri="{28A0092B-C50C-407E-A947-70E740481C1C}">
                  <a14:useLocalDpi xmlns:a14="http://schemas.microsoft.com/office/drawing/2010/main"/>
                </a:ext>
              </a:extLst>
            </a:blip>
            <a:srcRect/>
            <a:stretch/>
          </p:blipFill>
          <p:spPr>
            <a:xfrm>
              <a:off x="9197440" y="2183183"/>
              <a:ext cx="3348000" cy="2340000"/>
            </a:xfrm>
            <a:prstGeom prst="rect">
              <a:avLst/>
            </a:prstGeom>
          </p:spPr>
        </p:pic>
      </p:grpSp>
    </p:spTree>
    <p:extLst>
      <p:ext uri="{BB962C8B-B14F-4D97-AF65-F5344CB8AC3E}">
        <p14:creationId xmlns:p14="http://schemas.microsoft.com/office/powerpoint/2010/main" val="2919566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99815FDA-9717-8F4F-889A-6E0738CC4872}"/>
              </a:ext>
              <a:ext uri="{C183D7F6-B498-43B3-948B-1728B52AA6E4}">
                <adec:decorative xmlns:adec="http://schemas.microsoft.com/office/drawing/2017/decorative" val="1"/>
              </a:ext>
            </a:extLst>
          </p:cNvPr>
          <p:cNvGrpSpPr/>
          <p:nvPr/>
        </p:nvGrpSpPr>
        <p:grpSpPr>
          <a:xfrm>
            <a:off x="983548" y="2570710"/>
            <a:ext cx="6925038" cy="3203607"/>
            <a:chOff x="983548" y="2570710"/>
            <a:chExt cx="6925038" cy="3203607"/>
          </a:xfrm>
        </p:grpSpPr>
        <p:sp>
          <p:nvSpPr>
            <p:cNvPr id="21" name="Rectangle 20">
              <a:extLst>
                <a:ext uri="{FF2B5EF4-FFF2-40B4-BE49-F238E27FC236}">
                  <a16:creationId xmlns:a16="http://schemas.microsoft.com/office/drawing/2014/main" id="{5DDF5046-E4CE-1F43-A0E9-F684E029E054}"/>
                </a:ext>
              </a:extLst>
            </p:cNvPr>
            <p:cNvSpPr/>
            <p:nvPr/>
          </p:nvSpPr>
          <p:spPr>
            <a:xfrm rot="21480000">
              <a:off x="983548" y="2714317"/>
              <a:ext cx="6660000" cy="306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2" name="Rectangle 21">
              <a:extLst>
                <a:ext uri="{FF2B5EF4-FFF2-40B4-BE49-F238E27FC236}">
                  <a16:creationId xmlns:a16="http://schemas.microsoft.com/office/drawing/2014/main" id="{CCEFC416-61C5-8E46-8E56-83CA2B23867D}"/>
                </a:ext>
              </a:extLst>
            </p:cNvPr>
            <p:cNvSpPr/>
            <p:nvPr/>
          </p:nvSpPr>
          <p:spPr>
            <a:xfrm>
              <a:off x="1248739" y="2570710"/>
              <a:ext cx="6659847" cy="3060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1" name="Title 9">
            <a:extLst>
              <a:ext uri="{FF2B5EF4-FFF2-40B4-BE49-F238E27FC236}">
                <a16:creationId xmlns:a16="http://schemas.microsoft.com/office/drawing/2014/main" id="{EA318CA3-842B-9642-8F4F-69E933AECEBF}"/>
              </a:ext>
            </a:extLst>
          </p:cNvPr>
          <p:cNvSpPr>
            <a:spLocks noGrp="1"/>
          </p:cNvSpPr>
          <p:nvPr>
            <p:ph type="title"/>
          </p:nvPr>
        </p:nvSpPr>
        <p:spPr>
          <a:xfrm>
            <a:off x="932180" y="968400"/>
            <a:ext cx="6256560" cy="963149"/>
          </a:xfrm>
        </p:spPr>
        <p:txBody>
          <a:bodyPr wrap="square">
            <a:spAutoFit/>
          </a:bodyPr>
          <a:lstStyle/>
          <a:p>
            <a:r>
              <a:rPr lang="en-GB" b="1" dirty="0"/>
              <a:t>MY BIRMINGHAM 2022 CLIMATE PLEDGE</a:t>
            </a:r>
            <a:endParaRPr lang="en-US" b="1" dirty="0"/>
          </a:p>
        </p:txBody>
      </p:sp>
      <p:sp>
        <p:nvSpPr>
          <p:cNvPr id="12" name="Content Placeholder 6">
            <a:extLst>
              <a:ext uri="{FF2B5EF4-FFF2-40B4-BE49-F238E27FC236}">
                <a16:creationId xmlns:a16="http://schemas.microsoft.com/office/drawing/2014/main" id="{6428C8C8-406E-5045-B61C-3C907351DFB0}"/>
              </a:ext>
            </a:extLst>
          </p:cNvPr>
          <p:cNvSpPr>
            <a:spLocks noGrp="1"/>
          </p:cNvSpPr>
          <p:nvPr>
            <p:ph idx="4294967295"/>
          </p:nvPr>
        </p:nvSpPr>
        <p:spPr>
          <a:xfrm>
            <a:off x="1548158" y="2862044"/>
            <a:ext cx="5940000" cy="2492990"/>
          </a:xfrm>
          <a:prstGeom prst="rect">
            <a:avLst/>
          </a:prstGeom>
        </p:spPr>
        <p:txBody>
          <a:bodyPr wrap="square">
            <a:spAutoFit/>
          </a:bodyPr>
          <a:lstStyle/>
          <a:p>
            <a:pPr marL="0" indent="0">
              <a:spcBef>
                <a:spcPts val="0"/>
              </a:spcBef>
              <a:spcAft>
                <a:spcPts val="1800"/>
              </a:spcAft>
              <a:buNone/>
            </a:pPr>
            <a:r>
              <a:rPr lang="en-GB" dirty="0">
                <a:latin typeface="Arial" charset="0"/>
                <a:ea typeface="Arial" charset="0"/>
                <a:cs typeface="Arial" charset="0"/>
              </a:rPr>
              <a:t>A pledge means a promise.</a:t>
            </a:r>
          </a:p>
          <a:p>
            <a:pPr marL="0" indent="0">
              <a:spcBef>
                <a:spcPts val="0"/>
              </a:spcBef>
              <a:spcAft>
                <a:spcPts val="1800"/>
              </a:spcAft>
              <a:buNone/>
            </a:pPr>
            <a:r>
              <a:rPr lang="en-GB" dirty="0">
                <a:latin typeface="Arial" charset="0"/>
                <a:ea typeface="Arial" charset="0"/>
                <a:cs typeface="Arial" charset="0"/>
              </a:rPr>
              <a:t>What one thing will you promise to do to help our planet?</a:t>
            </a:r>
          </a:p>
          <a:p>
            <a:pPr marL="0" indent="0">
              <a:spcBef>
                <a:spcPts val="0"/>
              </a:spcBef>
              <a:spcAft>
                <a:spcPts val="1800"/>
              </a:spcAft>
              <a:buNone/>
            </a:pPr>
            <a:r>
              <a:rPr lang="en-GB" dirty="0">
                <a:latin typeface="Arial" charset="0"/>
                <a:ea typeface="Arial" charset="0"/>
                <a:cs typeface="Arial" charset="0"/>
              </a:rPr>
              <a:t>Write your Birmingham 2022 climate pledge so everyone can see it.</a:t>
            </a:r>
          </a:p>
        </p:txBody>
      </p:sp>
      <p:pic>
        <p:nvPicPr>
          <p:cNvPr id="25" name="Picture 24">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3" y="1959475"/>
            <a:ext cx="3960000" cy="238033"/>
          </a:xfrm>
          <a:prstGeom prst="rect">
            <a:avLst/>
          </a:prstGeom>
        </p:spPr>
      </p:pic>
      <p:pic>
        <p:nvPicPr>
          <p:cNvPr id="23" name="Picture 22">
            <a:extLst>
              <a:ext uri="{FF2B5EF4-FFF2-40B4-BE49-F238E27FC236}">
                <a16:creationId xmlns:a16="http://schemas.microsoft.com/office/drawing/2014/main" id="{0C97D7D3-6F5A-E241-93B2-0AFD83971ABB}"/>
              </a:ext>
              <a:ext uri="{C183D7F6-B498-43B3-948B-1728B52AA6E4}">
                <adec:decorative xmlns:adec="http://schemas.microsoft.com/office/drawing/2017/decorative" val="1"/>
              </a:ext>
            </a:extLst>
          </p:cNvPr>
          <p:cNvPicPr>
            <a:picLocks noChangeAspect="1"/>
          </p:cNvPicPr>
          <p:nvPr/>
        </p:nvPicPr>
        <p:blipFill>
          <a:blip r:embed="rId4"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rot="1487877">
            <a:off x="9330700" y="1757144"/>
            <a:ext cx="1930400" cy="2209800"/>
          </a:xfrm>
          <a:prstGeom prst="rect">
            <a:avLst/>
          </a:prstGeom>
        </p:spPr>
      </p:pic>
      <p:pic>
        <p:nvPicPr>
          <p:cNvPr id="9" name="Picture 8">
            <a:extLst>
              <a:ext uri="{FF2B5EF4-FFF2-40B4-BE49-F238E27FC236}">
                <a16:creationId xmlns:a16="http://schemas.microsoft.com/office/drawing/2014/main" id="{3C15D3B7-8FC3-F14C-BC54-467C11346028}"/>
              </a:ex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152186" y="30941"/>
            <a:ext cx="2384848" cy="6743362"/>
          </a:xfrm>
          <a:prstGeom prst="rect">
            <a:avLst/>
          </a:prstGeom>
        </p:spPr>
      </p:pic>
    </p:spTree>
    <p:extLst>
      <p:ext uri="{BB962C8B-B14F-4D97-AF65-F5344CB8AC3E}">
        <p14:creationId xmlns:p14="http://schemas.microsoft.com/office/powerpoint/2010/main" val="9294649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3501</TotalTime>
  <Words>1518</Words>
  <Application>Microsoft Macintosh PowerPoint</Application>
  <PresentationFormat>Widescreen</PresentationFormat>
  <Paragraphs>130</Paragraphs>
  <Slides>12</Slides>
  <Notes>12</Notes>
  <HiddenSlides>2</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12</vt:i4>
      </vt:variant>
    </vt:vector>
  </HeadingPairs>
  <TitlesOfParts>
    <vt:vector size="20" baseType="lpstr">
      <vt:lpstr>Calibri</vt:lpstr>
      <vt:lpstr>Arial</vt:lpstr>
      <vt:lpstr>Arial Nova</vt:lpstr>
      <vt:lpstr>Office Theme</vt:lpstr>
      <vt:lpstr>2_Office Theme</vt:lpstr>
      <vt:lpstr>5_Office Theme</vt:lpstr>
      <vt:lpstr>3_Office Theme</vt:lpstr>
      <vt:lpstr>4_Office Theme</vt:lpstr>
      <vt:lpstr>ONE WORLD, ONE PLANET</vt:lpstr>
      <vt:lpstr>ONE WORLD, ONE PLANET</vt:lpstr>
      <vt:lpstr>ONE WORLD, ONE PLANET</vt:lpstr>
      <vt:lpstr>HUMANS AND OUR PLANET</vt:lpstr>
      <vt:lpstr>HUMANS AND OUR PLANET</vt:lpstr>
      <vt:lpstr>CLIMATE CHANGE</vt:lpstr>
      <vt:lpstr>ANIMALS IN DANGER OF EXTINCTION</vt:lpstr>
      <vt:lpstr>ANIMALS IN DANGER OF EXTINCTION</vt:lpstr>
      <vt:lpstr>“WE’RE ALL PLAYING FOR ONE PLANET, REGARDLESS OF WHAT TEAM OR LEAGUE WE’RE ON.”</vt:lpstr>
      <vt:lpstr>“WE’RE ALL PLAYING FOR ONE PLANET, REGARDLESS OF WHAT TEAM OR LEAGUE WE’RE ON.”</vt:lpstr>
      <vt:lpstr>JUNK ANIMALS</vt:lpstr>
      <vt:lpstr>MY BIRMINGHAM 2022 CLIMATE PLEDGE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Can Change Our World - One World, One Planet</dc:title>
  <dc:subject>A Key Stage two presentation which explores the ways in which the Birmingham 2022 Commonwealth Games is combating carbon emissions. </dc:subject>
  <dc:creator>Birmingham 2022 Commonwealth Games Organising Committee </dc:creator>
  <cp:keywords>Birmingham 2022 Commonwealth Games, Bring the Power, key stage two, one world one planet, presentation</cp:keywords>
  <dc:description/>
  <cp:lastModifiedBy>Hannah McNeill</cp:lastModifiedBy>
  <cp:revision>127</cp:revision>
  <dcterms:created xsi:type="dcterms:W3CDTF">2022-03-05T15:08:07Z</dcterms:created>
  <dcterms:modified xsi:type="dcterms:W3CDTF">2022-06-20T13:41:34Z</dcterms:modified>
  <cp:category/>
</cp:coreProperties>
</file>