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 id="2147483672" r:id="rId2"/>
    <p:sldMasterId id="2147483729" r:id="rId3"/>
    <p:sldMasterId id="2147483684" r:id="rId4"/>
    <p:sldMasterId id="2147483696" r:id="rId5"/>
  </p:sldMasterIdLst>
  <p:notesMasterIdLst>
    <p:notesMasterId r:id="rId14"/>
  </p:notesMasterIdLst>
  <p:sldIdLst>
    <p:sldId id="288" r:id="rId6"/>
    <p:sldId id="315" r:id="rId7"/>
    <p:sldId id="316" r:id="rId8"/>
    <p:sldId id="267" r:id="rId9"/>
    <p:sldId id="256" r:id="rId10"/>
    <p:sldId id="290" r:id="rId11"/>
    <p:sldId id="310" r:id="rId12"/>
    <p:sldId id="304" r:id="rId13"/>
  </p:sldIdLst>
  <p:sldSz cx="12192000" cy="6858000"/>
  <p:notesSz cx="6858000" cy="9144000"/>
  <p:embeddedFontLst>
    <p:embeddedFont>
      <p:font typeface="Arial Nova" panose="020B050402020202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C10EFE-19B9-9EC2-5E81-B4434CB59A1A}" name="Hannah McNeill" initials="HM" userId="S::hmcneill@everfi.com::89ced9e9-7713-4929-82ae-14743da5a86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sa Findley" initials="LF" lastIdx="6" clrIdx="0">
    <p:extLst>
      <p:ext uri="{19B8F6BF-5375-455C-9EA6-DF929625EA0E}">
        <p15:presenceInfo xmlns:p15="http://schemas.microsoft.com/office/powerpoint/2012/main" userId="0baafbaf34be891d" providerId="Windows Live"/>
      </p:ext>
    </p:extLst>
  </p:cmAuthor>
  <p:cmAuthor id="2" name="Hannah McNeill" initials="HM" lastIdx="3" clrIdx="1">
    <p:extLst>
      <p:ext uri="{19B8F6BF-5375-455C-9EA6-DF929625EA0E}">
        <p15:presenceInfo xmlns:p15="http://schemas.microsoft.com/office/powerpoint/2012/main" userId="S::hmcneill@everfi.com::89ced9e9-7713-4929-82ae-14743da5a8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3E3"/>
    <a:srgbClr val="FEE406"/>
    <a:srgbClr val="F9E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4"/>
    <p:restoredTop sz="82424" autoAdjust="0"/>
  </p:normalViewPr>
  <p:slideViewPr>
    <p:cSldViewPr snapToGrid="0" snapToObjects="1">
      <p:cViewPr varScale="1">
        <p:scale>
          <a:sx n="87" d="100"/>
          <a:sy n="87" d="100"/>
        </p:scale>
        <p:origin x="1968" y="192"/>
      </p:cViewPr>
      <p:guideLst/>
    </p:cSldViewPr>
  </p:slideViewPr>
  <p:outlineViewPr>
    <p:cViewPr>
      <p:scale>
        <a:sx n="33" d="100"/>
        <a:sy n="33" d="100"/>
      </p:scale>
      <p:origin x="0" y="-4928"/>
    </p:cViewPr>
  </p:outlineViewPr>
  <p:notesTextViewPr>
    <p:cViewPr>
      <p:scale>
        <a:sx n="125" d="100"/>
        <a:sy n="125" d="100"/>
      </p:scale>
      <p:origin x="0" y="-16"/>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font" Target="fonts/font1.fntdata"/><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46505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64680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508833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b="1" dirty="0">
                <a:highlight>
                  <a:srgbClr val="FFFFFF"/>
                </a:highlight>
                <a:latin typeface="Arial" panose="020B0604020202020204" pitchFamily="34" charset="0"/>
                <a:cs typeface="Arial" panose="020B0604020202020204" pitchFamily="34" charset="0"/>
              </a:rPr>
              <a:t>Teacher notes</a:t>
            </a:r>
            <a:endPar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400"/>
              <a:buNone/>
            </a:pPr>
            <a:r>
              <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Ask the class if anyone knows what ‘social action’ means. Help pupils come to an understanding by asking them what ‘social’ means (e.g. people all together) and what ‘action’ means (e.g. doing something), then putting the two meanings together (e.g. people doing something together). Explain that ‘social action’ is all about people working together to improve things for everyone, then click to reveal the government description. </a:t>
            </a:r>
            <a:endParaRPr lang="en-GB" dirty="0">
              <a:highlight>
                <a:srgbClr val="FFFFFF"/>
              </a:highlight>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400"/>
              <a:buNone/>
            </a:pPr>
            <a:r>
              <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Ask pupils which words or phrases they think are really important in the description, and help them see words like ‘people’ ‘together’ ‘improve’ ‘solve’ ‘communities’ (click again and these words will be highlighted). Can pupils think of any examples of social action locally or in school?</a:t>
            </a:r>
            <a:endParaRPr lang="en-GB" dirty="0">
              <a:highlight>
                <a:srgbClr val="FFFFFF"/>
              </a:highlight>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 </a:t>
            </a:r>
            <a:endParaRPr lang="en-GB" dirty="0">
              <a:highlight>
                <a:srgbClr val="FFFFFF"/>
              </a:highlight>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GB"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3</a:t>
            </a:fld>
            <a:endParaRPr lang="en-US"/>
          </a:p>
        </p:txBody>
      </p:sp>
    </p:spTree>
    <p:extLst>
      <p:ext uri="{BB962C8B-B14F-4D97-AF65-F5344CB8AC3E}">
        <p14:creationId xmlns:p14="http://schemas.microsoft.com/office/powerpoint/2010/main" val="3459982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b="1" dirty="0">
                <a:highlight>
                  <a:srgbClr val="FFFFFF"/>
                </a:highlight>
              </a:rPr>
              <a:t>Teacher notes</a:t>
            </a:r>
            <a:endParaRPr lang="en-GB" dirty="0">
              <a:highlight>
                <a:srgbClr val="FFFFFF"/>
              </a:highlight>
            </a:endParaRPr>
          </a:p>
          <a:p>
            <a:pPr marL="0" lvl="0" indent="0" algn="l" rtl="0">
              <a:lnSpc>
                <a:spcPct val="100000"/>
              </a:lnSpc>
              <a:spcBef>
                <a:spcPts val="0"/>
              </a:spcBef>
              <a:spcAft>
                <a:spcPts val="0"/>
              </a:spcAft>
              <a:buSzPts val="1400"/>
              <a:buNone/>
            </a:pPr>
            <a:r>
              <a:rPr lang="en-GB" b="0" dirty="0">
                <a:highlight>
                  <a:srgbClr val="FFFFFF"/>
                </a:highlight>
              </a:rPr>
              <a:t>Hand out paper or ask pupils to complete the sentences with words or a drawing (or both) in their books. What one thing would they wish for for their community and for the world, as part of their own social action?</a:t>
            </a:r>
            <a:endParaRPr lang="en-GB"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677758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b="1" dirty="0">
                <a:highlight>
                  <a:srgbClr val="FFFFFF"/>
                </a:highlight>
                <a:latin typeface="Arial" panose="020B0604020202020204" pitchFamily="34" charset="0"/>
                <a:cs typeface="Arial" panose="020B0604020202020204" pitchFamily="34" charset="0"/>
              </a:rPr>
              <a:t>Teacher notes</a:t>
            </a:r>
            <a:endParaRPr lang="en-GB" dirty="0">
              <a:highlight>
                <a:srgbClr val="FFFFFF"/>
              </a:highlight>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dirty="0">
                <a:highlight>
                  <a:srgbClr val="FFFFFF"/>
                </a:highlight>
                <a:latin typeface="Arial" panose="020B0604020202020204" pitchFamily="34" charset="0"/>
                <a:cs typeface="Arial" panose="020B0604020202020204" pitchFamily="34" charset="0"/>
              </a:rPr>
              <a:t>The slide shows real life examples of projects supported by or connected to the Birmingham 2022 Commonwealth Games. Read through the examples on the slide together. </a:t>
            </a:r>
          </a:p>
          <a:p>
            <a:pPr marL="0" lvl="0" indent="0" algn="l" rtl="0">
              <a:lnSpc>
                <a:spcPct val="100000"/>
              </a:lnSpc>
              <a:spcBef>
                <a:spcPts val="0"/>
              </a:spcBef>
              <a:spcAft>
                <a:spcPts val="0"/>
              </a:spcAft>
              <a:buSzPts val="1400"/>
              <a:buNone/>
            </a:pPr>
            <a:endParaRPr lang="en-GB" dirty="0">
              <a:highlight>
                <a:srgbClr val="FFFFFF"/>
              </a:highlight>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dirty="0">
                <a:highlight>
                  <a:srgbClr val="FFFFFF"/>
                </a:highlight>
                <a:latin typeface="Arial" panose="020B0604020202020204" pitchFamily="34" charset="0"/>
                <a:cs typeface="Arial" panose="020B0604020202020204" pitchFamily="34" charset="0"/>
              </a:rPr>
              <a:t>In pairs or small groups of three or four, pupils will complete the </a:t>
            </a:r>
            <a:r>
              <a:rPr lang="en-GB" b="1" dirty="0">
                <a:highlight>
                  <a:srgbClr val="FFFFFF"/>
                </a:highlight>
                <a:latin typeface="Arial" panose="020B0604020202020204" pitchFamily="34" charset="0"/>
                <a:cs typeface="Arial" panose="020B06040202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4"/>
                  </a:ext>
                </a:extLst>
              </a:rPr>
              <a:t>social action projects diamond 9 worksheet</a:t>
            </a:r>
            <a:r>
              <a:rPr lang="en-GB" dirty="0">
                <a:highlight>
                  <a:srgbClr val="FFFFFF"/>
                </a:highlight>
                <a:latin typeface="Arial" panose="020B0604020202020204" pitchFamily="34" charset="0"/>
                <a:cs typeface="Arial" panose="020B06040202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4"/>
                  </a:ext>
                </a:extLst>
              </a:rPr>
              <a:t> activity using the Social action diamond 9 cards</a:t>
            </a:r>
            <a:r>
              <a:rPr lang="en-GB" dirty="0">
                <a:highlight>
                  <a:srgbClr val="FFFFFF"/>
                </a:highlight>
                <a:latin typeface="Arial" panose="020B0604020202020204" pitchFamily="34" charset="0"/>
                <a:cs typeface="Arial" panose="020B0604020202020204" pitchFamily="34" charset="0"/>
              </a:rPr>
              <a:t>, putting the projects into order depending on which they think is most beneficial to least. Ask groups for feedback, and for the reason they placed their projects where they did (remind them that there is no overall right or wrong answer for this activity). </a:t>
            </a:r>
          </a:p>
          <a:p>
            <a:pPr marL="0" lvl="0" indent="0" algn="l" rtl="0">
              <a:lnSpc>
                <a:spcPct val="100000"/>
              </a:lnSpc>
              <a:spcBef>
                <a:spcPts val="0"/>
              </a:spcBef>
              <a:spcAft>
                <a:spcPts val="0"/>
              </a:spcAft>
              <a:buSzPts val="1400"/>
              <a:buNone/>
            </a:pPr>
            <a:r>
              <a:rPr lang="en-GB"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 </a:t>
            </a:r>
            <a:endParaRPr lang="en-GB" dirty="0">
              <a:highlight>
                <a:srgbClr val="FFFFFF"/>
              </a:highligh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1846349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b="1" dirty="0">
                <a:latin typeface="Arial" panose="020B0604020202020204" pitchFamily="34" charset="0"/>
                <a:cs typeface="Arial" panose="020B0604020202020204" pitchFamily="34" charset="0"/>
              </a:rPr>
              <a:t>Teacher notes</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sz="1200" u="none" strike="noStrike" dirty="0">
                <a:solidFill>
                  <a:schemeClr val="dk1"/>
                </a:solidFill>
                <a:latin typeface="Arial" panose="020B0604020202020204" pitchFamily="34" charset="0"/>
                <a:ea typeface="Calibri"/>
                <a:cs typeface="Arial" panose="020B0604020202020204" pitchFamily="34" charset="0"/>
                <a:sym typeface="Calibri"/>
              </a:rPr>
              <a:t>In groups, pupils will think of a social action project that they would like to see. They should then write or create a brainstorm of their social action project to present to the rest of the class.</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GB" sz="1200" u="none" strike="noStrike" dirty="0">
              <a:solidFill>
                <a:schemeClr val="dk1"/>
              </a:solidFill>
              <a:latin typeface="Arial" panose="020B0604020202020204" pitchFamily="34" charset="0"/>
              <a:ea typeface="Calibri"/>
              <a:cs typeface="Arial" panose="020B0604020202020204" pitchFamily="34" charset="0"/>
              <a:sym typeface="Calibri"/>
            </a:endParaRPr>
          </a:p>
          <a:p>
            <a:pPr marL="0" lvl="0" indent="0" algn="l" rtl="0">
              <a:lnSpc>
                <a:spcPct val="100000"/>
              </a:lnSpc>
              <a:spcBef>
                <a:spcPts val="0"/>
              </a:spcBef>
              <a:spcAft>
                <a:spcPts val="0"/>
              </a:spcAft>
              <a:buSzPts val="1400"/>
              <a:buNone/>
            </a:pPr>
            <a:r>
              <a:rPr lang="en-GB" sz="1200" b="1" u="none" strike="noStrike" dirty="0">
                <a:solidFill>
                  <a:schemeClr val="dk1"/>
                </a:solidFill>
                <a:latin typeface="Arial" panose="020B0604020202020204" pitchFamily="34" charset="0"/>
                <a:ea typeface="Calibri"/>
                <a:cs typeface="Arial" panose="020B0604020202020204" pitchFamily="34" charset="0"/>
                <a:sym typeface="Calibri"/>
              </a:rPr>
              <a:t>For more support</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sz="1200" b="0" u="none" strike="noStrike" dirty="0">
                <a:solidFill>
                  <a:schemeClr val="dk1"/>
                </a:solidFill>
                <a:latin typeface="Arial" panose="020B0604020202020204" pitchFamily="34" charset="0"/>
                <a:ea typeface="Calibri"/>
                <a:cs typeface="Arial" panose="020B0604020202020204" pitchFamily="34" charset="0"/>
                <a:sym typeface="Calibri"/>
              </a:rPr>
              <a:t>Pupils can use the social action examples worksheet to support them with project ideas.</a:t>
            </a:r>
            <a:endParaRPr lang="en-GB"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3354573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GB" b="1" dirty="0">
                <a:latin typeface="Arial" panose="020B0604020202020204" pitchFamily="34" charset="0"/>
                <a:cs typeface="Arial" panose="020B0604020202020204" pitchFamily="34" charset="0"/>
              </a:rPr>
              <a:t>Teacher notes</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b="0" dirty="0">
                <a:latin typeface="Arial" panose="020B0604020202020204" pitchFamily="34" charset="0"/>
                <a:cs typeface="Arial" panose="020B0604020202020204" pitchFamily="34" charset="0"/>
              </a:rPr>
              <a:t>Ask pupils to present their social action project ideas to the rest of the class. Others give constructive feedback using ‘two stars and a wish’.</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GB" b="1"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sz="1200" b="1" dirty="0">
                <a:solidFill>
                  <a:schemeClr val="dk1"/>
                </a:solidFill>
                <a:latin typeface="Arial" panose="020B0604020202020204" pitchFamily="34" charset="0"/>
                <a:ea typeface="Calibri"/>
                <a:cs typeface="Arial" panose="020B0604020202020204" pitchFamily="34" charset="0"/>
                <a:sym typeface="Calibri"/>
              </a:rPr>
              <a:t>Further challenge</a:t>
            </a:r>
            <a:endParaRPr lang="en-GB"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GB" sz="1200" dirty="0">
                <a:solidFill>
                  <a:schemeClr val="dk1"/>
                </a:solidFill>
                <a:latin typeface="Arial" panose="020B0604020202020204" pitchFamily="34" charset="0"/>
                <a:ea typeface="Calibri"/>
                <a:cs typeface="Arial" panose="020B0604020202020204" pitchFamily="34" charset="0"/>
                <a:sym typeface="Calibri"/>
              </a:rPr>
              <a:t>Pupils can take their projects forward and carry them out with support, either within or outside of school. </a:t>
            </a:r>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7</a:t>
            </a:fld>
            <a:endParaRPr lang="en-US"/>
          </a:p>
        </p:txBody>
      </p:sp>
    </p:spTree>
    <p:extLst>
      <p:ext uri="{BB962C8B-B14F-4D97-AF65-F5344CB8AC3E}">
        <p14:creationId xmlns:p14="http://schemas.microsoft.com/office/powerpoint/2010/main" val="58273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459462"/>
            <a:ext cx="50698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Title 1">
            <a:extLst>
              <a:ext uri="{FF2B5EF4-FFF2-40B4-BE49-F238E27FC236}">
                <a16:creationId xmlns:a16="http://schemas.microsoft.com/office/drawing/2014/main" id="{6927807D-ED2F-A74B-9C34-407136C140DC}"/>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95432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1335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871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0930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2704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532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082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4743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735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17069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9111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53210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77317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52783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50064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99483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126056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735716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562571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51408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71451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013945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167061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433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93259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63748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73166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160028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484338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2.png"/><Relationship Id="rId2" Type="http://schemas.openxmlformats.org/officeDocument/2006/relationships/slideLayout" Target="../slideLayouts/slideLayout29.xml"/><Relationship Id="rId16" Type="http://schemas.openxmlformats.org/officeDocument/2006/relationships/image" Target="../media/image3.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4.png"/><Relationship Id="rId2" Type="http://schemas.openxmlformats.org/officeDocument/2006/relationships/slideLayout" Target="../slideLayouts/slideLayout43.xml"/><Relationship Id="rId16" Type="http://schemas.openxmlformats.org/officeDocument/2006/relationships/theme" Target="../theme/theme4.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5"/>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sp>
        <p:nvSpPr>
          <p:cNvPr id="7" name="Slide Number Placeholder 5">
            <a:extLst>
              <a:ext uri="{FF2B5EF4-FFF2-40B4-BE49-F238E27FC236}">
                <a16:creationId xmlns:a16="http://schemas.microsoft.com/office/drawing/2014/main" id="{A06C2B99-DBEC-924A-A3BF-A5249DB4720C}"/>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9" name="TextBox 8">
            <a:extLst>
              <a:ext uri="{FF2B5EF4-FFF2-40B4-BE49-F238E27FC236}">
                <a16:creationId xmlns:a16="http://schemas.microsoft.com/office/drawing/2014/main" id="{655CD44E-752D-CE41-BBF5-6751B8417341}"/>
              </a:ext>
            </a:extLst>
          </p:cNvPr>
          <p:cNvSpPr txBox="1"/>
          <p:nvPr userDrawn="1"/>
        </p:nvSpPr>
        <p:spPr>
          <a:xfrm>
            <a:off x="599440" y="6385023"/>
            <a:ext cx="6687882"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1" name="Picture 10">
            <a:extLst>
              <a:ext uri="{FF2B5EF4-FFF2-40B4-BE49-F238E27FC236}">
                <a16:creationId xmlns:a16="http://schemas.microsoft.com/office/drawing/2014/main" id="{04200515-A0A7-DD44-8928-A45D7C2CDEBB}"/>
              </a:ext>
              <a:ext uri="{C183D7F6-B498-43B3-948B-1728B52AA6E4}">
                <adec:decorative xmlns:adec="http://schemas.microsoft.com/office/drawing/2017/decorative" val="1"/>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357471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7" r:id="rId12"/>
    <p:sldLayoutId id="2147483728" r:id="rId1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2" name="Picture 11">
            <a:extLst>
              <a:ext uri="{FF2B5EF4-FFF2-40B4-BE49-F238E27FC236}">
                <a16:creationId xmlns:a16="http://schemas.microsoft.com/office/drawing/2014/main" id="{0D8518B9-4376-1C42-B7EE-77476EA10141}"/>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5" r:id="rId3"/>
    <p:sldLayoutId id="214748372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12" name="Freeform 11">
            <a:extLst>
              <a:ext uri="{FF2B5EF4-FFF2-40B4-BE49-F238E27FC236}">
                <a16:creationId xmlns:a16="http://schemas.microsoft.com/office/drawing/2014/main" id="{29F5963E-BEDF-0D4E-9762-BEF37C3BCEF7}"/>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3" name="Picture 12">
            <a:extLst>
              <a:ext uri="{FF2B5EF4-FFF2-40B4-BE49-F238E27FC236}">
                <a16:creationId xmlns:a16="http://schemas.microsoft.com/office/drawing/2014/main" id="{4D654F97-10FE-114C-B479-05EFA5E4140A}"/>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108183209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60004"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8" name="Freeform 7">
            <a:extLst>
              <a:ext uri="{FF2B5EF4-FFF2-40B4-BE49-F238E27FC236}">
                <a16:creationId xmlns:a16="http://schemas.microsoft.com/office/drawing/2014/main" id="{52A9F151-927D-3B4B-A426-3D38E4579BB3}"/>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Picture 9">
            <a:extLst>
              <a:ext uri="{FF2B5EF4-FFF2-40B4-BE49-F238E27FC236}">
                <a16:creationId xmlns:a16="http://schemas.microsoft.com/office/drawing/2014/main" id="{B4D85F4B-3AA6-8844-BA28-1562F3435F96}"/>
              </a:ext>
              <a:ext uri="{C183D7F6-B498-43B3-948B-1728B52AA6E4}">
                <adec:decorative xmlns:adec="http://schemas.microsoft.com/office/drawing/2017/decorative" val="1"/>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685" r:id="rId1"/>
    <p:sldLayoutId id="2147483726" r:id="rId2"/>
    <p:sldLayoutId id="2147483723" r:id="rId3"/>
    <p:sldLayoutId id="2147483686" r:id="rId4"/>
    <p:sldLayoutId id="2147483724" r:id="rId5"/>
    <p:sldLayoutId id="2147483720"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EE40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BEC8CDC-35A8-9943-8683-270088D35E8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00" y="-3375"/>
            <a:ext cx="12204000" cy="6864750"/>
          </a:xfrm>
          <a:prstGeom prst="rect">
            <a:avLst/>
          </a:prstGeom>
        </p:spPr>
      </p:pic>
      <p:sp>
        <p:nvSpPr>
          <p:cNvPr id="14" name="Rectangle 13">
            <a:extLst>
              <a:ext uri="{FF2B5EF4-FFF2-40B4-BE49-F238E27FC236}">
                <a16:creationId xmlns:a16="http://schemas.microsoft.com/office/drawing/2014/main" id="{F876332F-DF9B-DE4E-BEF7-608973553045}"/>
              </a:ext>
            </a:extLst>
          </p:cNvPr>
          <p:cNvSpPr/>
          <p:nvPr userDrawn="1"/>
        </p:nvSpPr>
        <p:spPr>
          <a:xfrm>
            <a:off x="9438198" y="2003729"/>
            <a:ext cx="2242268" cy="2576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495C82D-C0EA-A042-9032-282FB806DEE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383953" y="1111450"/>
            <a:ext cx="7808047" cy="5495488"/>
          </a:xfrm>
          <a:prstGeom prst="rect">
            <a:avLst/>
          </a:prstGeom>
        </p:spPr>
      </p:pic>
      <p:pic>
        <p:nvPicPr>
          <p:cNvPr id="21" name="Picture 20">
            <a:extLst>
              <a:ext uri="{FF2B5EF4-FFF2-40B4-BE49-F238E27FC236}">
                <a16:creationId xmlns:a16="http://schemas.microsoft.com/office/drawing/2014/main" id="{FA8E9FED-8145-EC41-BDD8-23F3EA42617F}"/>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749453">
            <a:off x="6219314" y="1601273"/>
            <a:ext cx="1579591" cy="1808216"/>
          </a:xfrm>
          <a:prstGeom prst="rect">
            <a:avLst/>
          </a:prstGeom>
        </p:spPr>
      </p:pic>
      <p:pic>
        <p:nvPicPr>
          <p:cNvPr id="7" name="Picture 6">
            <a:extLst>
              <a:ext uri="{FF2B5EF4-FFF2-40B4-BE49-F238E27FC236}">
                <a16:creationId xmlns:a16="http://schemas.microsoft.com/office/drawing/2014/main" id="{9FCCE2D7-AD22-9741-A7BC-4830EA9FDB9E}"/>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369595" y="5629924"/>
            <a:ext cx="4103333" cy="480131"/>
          </a:xfrm>
          <a:prstGeom prst="rect">
            <a:avLst/>
          </a:prstGeom>
        </p:spPr>
        <p:txBody>
          <a:bodyPr wrap="square">
            <a:spAutoFit/>
          </a:bodyPr>
          <a:lstStyle/>
          <a:p>
            <a:pPr lvl="0"/>
            <a:r>
              <a:rPr lang="en-GB" sz="2800" b="1">
                <a:latin typeface="Arial" charset="0"/>
                <a:ea typeface="Arial" charset="0"/>
                <a:cs typeface="Arial" charset="0"/>
              </a:rPr>
              <a:t>MAKE A </a:t>
            </a:r>
            <a:r>
              <a:rPr lang="en-GB" sz="2800" b="1" dirty="0">
                <a:latin typeface="Arial" charset="0"/>
                <a:ea typeface="Arial" charset="0"/>
                <a:cs typeface="Arial" charset="0"/>
              </a:rPr>
              <a:t>DIFFERENCE!</a:t>
            </a:r>
            <a:endParaRPr lang="en-US" sz="2800" b="1" dirty="0">
              <a:latin typeface="Arial" charset="0"/>
              <a:ea typeface="Arial" charset="0"/>
              <a:cs typeface="Arial"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0"/>
            <a:ext cx="4103333" cy="5152445"/>
          </a:xfrm>
          <a:prstGeom prst="rect">
            <a:avLst/>
          </a:prstGeom>
        </p:spPr>
      </p:pic>
    </p:spTree>
    <p:extLst>
      <p:ext uri="{BB962C8B-B14F-4D97-AF65-F5344CB8AC3E}">
        <p14:creationId xmlns:p14="http://schemas.microsoft.com/office/powerpoint/2010/main" val="41255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MAKE A DIFFERENCE!</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1" y="1378772"/>
            <a:ext cx="4822864" cy="4351338"/>
          </a:xfrm>
        </p:spPr>
        <p:txBody>
          <a:bodyPr>
            <a:noAutofit/>
          </a:bodyPr>
          <a:lstStyle/>
          <a:p>
            <a:pPr marL="0" indent="0">
              <a:spcBef>
                <a:spcPts val="0"/>
              </a:spcBef>
              <a:spcAft>
                <a:spcPts val="600"/>
              </a:spcAft>
              <a:buNone/>
            </a:pPr>
            <a:endParaRPr lang="en-GB" sz="1800" b="1" dirty="0"/>
          </a:p>
          <a:p>
            <a:pPr marL="0" indent="0">
              <a:spcAft>
                <a:spcPts val="600"/>
              </a:spcAft>
              <a:buNone/>
            </a:pPr>
            <a:r>
              <a:rPr lang="en-GB" sz="1800" b="1" dirty="0"/>
              <a:t>Overview</a:t>
            </a:r>
            <a:r>
              <a:rPr lang="en-GB" sz="1800" dirty="0"/>
              <a:t>: Pupils learn about what social action means, and see examples of local social action projects that have taken place in Birmingham and the West Midlands. In small groups, pupils plan their own project or campaign to help effect positive change in their local community. </a:t>
            </a:r>
          </a:p>
          <a:p>
            <a:pPr marL="0" lvl="0" indent="0">
              <a:spcBef>
                <a:spcPts val="0"/>
              </a:spcBef>
              <a:spcAft>
                <a:spcPts val="600"/>
              </a:spcAft>
              <a:buNone/>
            </a:pPr>
            <a:endParaRPr lang="en-GB" sz="1800" b="1" dirty="0">
              <a:solidFill>
                <a:prstClr val="black"/>
              </a:solidFill>
            </a:endParaRPr>
          </a:p>
          <a:p>
            <a:pPr marL="0" lvl="0" indent="0">
              <a:spcBef>
                <a:spcPts val="0"/>
              </a:spcBef>
              <a:spcAft>
                <a:spcPts val="600"/>
              </a:spcAft>
              <a:buNone/>
            </a:pPr>
            <a:r>
              <a:rPr lang="en-GB" sz="1800" b="1" dirty="0">
                <a:solidFill>
                  <a:prstClr val="black"/>
                </a:solidFill>
              </a:rPr>
              <a:t>Learning objectives</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Pupils will:</a:t>
            </a:r>
          </a:p>
          <a:p>
            <a:pPr marL="285750" lvl="0" indent="-273050">
              <a:spcAft>
                <a:spcPts val="600"/>
              </a:spcAft>
              <a:buClr>
                <a:prstClr val="black"/>
              </a:buClr>
              <a:buSzPts val="1800"/>
            </a:pPr>
            <a:r>
              <a:rPr lang="en-GB" sz="1800" dirty="0">
                <a:solidFill>
                  <a:prstClr val="black"/>
                </a:solidFill>
              </a:rPr>
              <a:t>learn about social action, what it means and what it can achieve</a:t>
            </a:r>
          </a:p>
          <a:p>
            <a:pPr marL="285750" lvl="0" indent="-273050">
              <a:spcAft>
                <a:spcPts val="600"/>
              </a:spcAft>
              <a:buClr>
                <a:prstClr val="black"/>
              </a:buClr>
              <a:buSzPts val="1800"/>
            </a:pPr>
            <a:r>
              <a:rPr lang="en-GB" sz="1800" dirty="0">
                <a:solidFill>
                  <a:prstClr val="black"/>
                </a:solidFill>
              </a:rPr>
              <a:t>plan their own local social action project </a:t>
            </a: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5997146" y="1378772"/>
            <a:ext cx="5326037" cy="4351338"/>
          </a:xfrm>
        </p:spPr>
        <p:txBody>
          <a:bodyPr>
            <a:noAutofit/>
          </a:bodyPr>
          <a:lstStyle/>
          <a:p>
            <a:pPr marL="0" lvl="0" indent="0">
              <a:spcAft>
                <a:spcPts val="600"/>
              </a:spcAft>
              <a:buNone/>
            </a:pPr>
            <a:endParaRPr lang="en-GB" sz="1800" b="1" dirty="0">
              <a:solidFill>
                <a:prstClr val="black"/>
              </a:solidFill>
            </a:endParaRPr>
          </a:p>
          <a:p>
            <a:pPr marL="0" lvl="0" indent="0">
              <a:spcAft>
                <a:spcPts val="600"/>
              </a:spcAft>
              <a:buNone/>
            </a:pPr>
            <a:r>
              <a:rPr lang="en-GB" sz="1800" b="1" dirty="0">
                <a:solidFill>
                  <a:prstClr val="black"/>
                </a:solidFill>
              </a:rPr>
              <a:t>Learning outcomes</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I can:</a:t>
            </a:r>
          </a:p>
          <a:p>
            <a:pPr marL="285750" lvl="0" indent="-273050">
              <a:spcAft>
                <a:spcPts val="600"/>
              </a:spcAft>
              <a:buClr>
                <a:prstClr val="black"/>
              </a:buClr>
              <a:buSzPts val="1800"/>
            </a:pPr>
            <a:r>
              <a:rPr lang="en-GB" sz="1800" dirty="0">
                <a:solidFill>
                  <a:prstClr val="black"/>
                </a:solidFill>
              </a:rPr>
              <a:t>describe what social action is</a:t>
            </a:r>
          </a:p>
          <a:p>
            <a:pPr marL="285750" lvl="0" indent="-273050">
              <a:spcAft>
                <a:spcPts val="600"/>
              </a:spcAft>
              <a:buClr>
                <a:prstClr val="black"/>
              </a:buClr>
              <a:buSzPts val="1800"/>
            </a:pPr>
            <a:r>
              <a:rPr lang="en-GB" sz="1800" dirty="0">
                <a:solidFill>
                  <a:prstClr val="black"/>
                </a:solidFill>
              </a:rPr>
              <a:t>identify changes and differences that taking social action can make</a:t>
            </a:r>
          </a:p>
          <a:p>
            <a:pPr marL="285750" lvl="0" indent="-273050">
              <a:spcAft>
                <a:spcPts val="600"/>
              </a:spcAft>
              <a:buClr>
                <a:prstClr val="black"/>
              </a:buClr>
              <a:buSzPts val="1800"/>
            </a:pPr>
            <a:r>
              <a:rPr lang="en-GB" sz="1800" dirty="0">
                <a:solidFill>
                  <a:prstClr val="black"/>
                </a:solidFill>
              </a:rPr>
              <a:t>plan a social action project on a local issue</a:t>
            </a:r>
          </a:p>
          <a:p>
            <a:pPr marL="0" indent="0">
              <a:spcBef>
                <a:spcPts val="0"/>
              </a:spcBef>
              <a:spcAft>
                <a:spcPts val="1800"/>
              </a:spcAft>
              <a:buNone/>
            </a:pPr>
            <a:endParaRPr lang="en-GB" sz="1800" dirty="0">
              <a:solidFill>
                <a:prstClr val="black"/>
              </a:solidFill>
            </a:endParaRPr>
          </a:p>
        </p:txBody>
      </p:sp>
    </p:spTree>
    <p:extLst>
      <p:ext uri="{BB962C8B-B14F-4D97-AF65-F5344CB8AC3E}">
        <p14:creationId xmlns:p14="http://schemas.microsoft.com/office/powerpoint/2010/main" val="3784773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MAKE A DIFFERENCE!</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1" y="1378772"/>
            <a:ext cx="4822864" cy="4351338"/>
          </a:xfrm>
        </p:spPr>
        <p:txBody>
          <a:bodyPr>
            <a:noAutofit/>
          </a:bodyPr>
          <a:lstStyle/>
          <a:p>
            <a:pPr marL="12700" indent="0">
              <a:spcBef>
                <a:spcPts val="0"/>
              </a:spcBef>
              <a:spcAft>
                <a:spcPts val="2400"/>
              </a:spcAft>
              <a:buClr>
                <a:prstClr val="black"/>
              </a:buClr>
              <a:buSzPts val="1800"/>
              <a:buNone/>
            </a:pPr>
            <a:endParaRPr lang="en-GB" sz="1800" b="1" dirty="0">
              <a:solidFill>
                <a:prstClr val="black"/>
              </a:solidFill>
            </a:endParaRPr>
          </a:p>
          <a:p>
            <a:pPr marL="12700" indent="0">
              <a:spcBef>
                <a:spcPts val="0"/>
              </a:spcBef>
              <a:spcAft>
                <a:spcPts val="2400"/>
              </a:spcAft>
              <a:buClr>
                <a:prstClr val="black"/>
              </a:buClr>
              <a:buSzPts val="1800"/>
              <a:buNone/>
            </a:pPr>
            <a:r>
              <a:rPr lang="en-GB" sz="1800" b="1" dirty="0">
                <a:solidFill>
                  <a:prstClr val="black"/>
                </a:solidFill>
              </a:rPr>
              <a:t>Key words</a:t>
            </a:r>
            <a:br>
              <a:rPr lang="en-GB" sz="1800" b="1" dirty="0">
                <a:solidFill>
                  <a:prstClr val="black"/>
                </a:solidFill>
              </a:rPr>
            </a:br>
            <a:r>
              <a:rPr lang="en-GB" sz="1800" dirty="0">
                <a:solidFill>
                  <a:prstClr val="black"/>
                </a:solidFill>
              </a:rPr>
              <a:t>social action; change; difference; community; citizenship </a:t>
            </a:r>
          </a:p>
          <a:p>
            <a:pPr marL="0" indent="0">
              <a:spcBef>
                <a:spcPts val="0"/>
              </a:spcBef>
              <a:spcAft>
                <a:spcPts val="1800"/>
              </a:spcAft>
              <a:buNone/>
            </a:pPr>
            <a:r>
              <a:rPr lang="en-GB" sz="1800" b="1" dirty="0">
                <a:solidFill>
                  <a:prstClr val="black"/>
                </a:solidFill>
              </a:rPr>
              <a:t>Time required</a:t>
            </a:r>
            <a:br>
              <a:rPr lang="en-GB" sz="1800" b="1" dirty="0">
                <a:solidFill>
                  <a:prstClr val="black"/>
                </a:solidFill>
              </a:rPr>
            </a:br>
            <a:r>
              <a:rPr lang="en-GB" sz="1800" dirty="0">
                <a:solidFill>
                  <a:prstClr val="black"/>
                </a:solidFill>
              </a:rPr>
              <a:t>1 hour (with additional time if teachers choose to develop the project further)</a:t>
            </a:r>
            <a:endParaRPr lang="en-GB" sz="1800" b="1" dirty="0">
              <a:solidFill>
                <a:prstClr val="black"/>
              </a:solidFill>
            </a:endParaRPr>
          </a:p>
          <a:p>
            <a:pPr marL="0" lvl="0" indent="0">
              <a:spcBef>
                <a:spcPts val="0"/>
              </a:spcBef>
              <a:spcAft>
                <a:spcPts val="600"/>
              </a:spcAft>
              <a:buNone/>
            </a:pPr>
            <a:r>
              <a:rPr lang="en-GB" sz="1800" b="1" dirty="0">
                <a:solidFill>
                  <a:prstClr val="black"/>
                </a:solidFill>
              </a:rPr>
              <a:t>Resources </a:t>
            </a:r>
          </a:p>
          <a:p>
            <a:pPr marL="0" indent="0">
              <a:spcBef>
                <a:spcPts val="0"/>
              </a:spcBef>
              <a:spcAft>
                <a:spcPts val="1800"/>
              </a:spcAft>
              <a:buNone/>
            </a:pPr>
            <a:r>
              <a:rPr lang="en-GB" sz="1800" b="1" dirty="0">
                <a:solidFill>
                  <a:prstClr val="black"/>
                </a:solidFill>
              </a:rPr>
              <a:t>Social action projects diamond 9 worksheet</a:t>
            </a:r>
            <a:r>
              <a:rPr lang="en-GB" sz="1800" dirty="0">
                <a:solidFill>
                  <a:prstClr val="black"/>
                </a:solidFill>
              </a:rPr>
              <a:t>; workbooks or paper, pencil or pens</a:t>
            </a:r>
            <a:endParaRPr lang="en-GB" sz="1800" b="1" dirty="0">
              <a:solidFill>
                <a:prstClr val="black"/>
              </a:solidFill>
            </a:endParaRPr>
          </a:p>
          <a:p>
            <a:pPr marL="12700" indent="0">
              <a:spcBef>
                <a:spcPts val="0"/>
              </a:spcBef>
              <a:spcAft>
                <a:spcPts val="2400"/>
              </a:spcAft>
              <a:buClr>
                <a:prstClr val="black"/>
              </a:buClr>
              <a:buSzPts val="1800"/>
              <a:buNone/>
            </a:pPr>
            <a:endParaRPr lang="en-GB" sz="1800" dirty="0">
              <a:solidFill>
                <a:prstClr val="black"/>
              </a:solidFill>
            </a:endParaRP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5997146" y="1378772"/>
            <a:ext cx="5326037" cy="4351338"/>
          </a:xfrm>
        </p:spPr>
        <p:txBody>
          <a:bodyPr>
            <a:noAutofit/>
          </a:bodyPr>
          <a:lstStyle/>
          <a:p>
            <a:pPr marL="0" lvl="0" indent="0">
              <a:spcAft>
                <a:spcPts val="600"/>
              </a:spcAft>
              <a:buNone/>
            </a:pPr>
            <a:endParaRPr lang="en-GB" sz="1800" b="1" dirty="0">
              <a:solidFill>
                <a:prstClr val="black"/>
              </a:solidFill>
            </a:endParaRPr>
          </a:p>
          <a:p>
            <a:pPr marL="0" lvl="0" indent="0">
              <a:spcAft>
                <a:spcPts val="600"/>
              </a:spcAft>
              <a:buNone/>
            </a:pPr>
            <a:r>
              <a:rPr lang="en-GB" sz="1800" b="1" dirty="0">
                <a:solidFill>
                  <a:prstClr val="black"/>
                </a:solidFill>
              </a:rPr>
              <a:t>Curriculum links </a:t>
            </a:r>
          </a:p>
          <a:p>
            <a:pPr marL="0" lvl="0" indent="0">
              <a:spcAft>
                <a:spcPts val="600"/>
              </a:spcAft>
              <a:buNone/>
            </a:pPr>
            <a:r>
              <a:rPr lang="en-GB" sz="1800" dirty="0">
                <a:solidFill>
                  <a:prstClr val="black"/>
                </a:solidFill>
              </a:rPr>
              <a:t>PSHE: Living in the Wider World; </a:t>
            </a:r>
            <a:br>
              <a:rPr lang="en-GB" sz="1800" dirty="0">
                <a:solidFill>
                  <a:prstClr val="black"/>
                </a:solidFill>
              </a:rPr>
            </a:br>
            <a:r>
              <a:rPr lang="en-GB" sz="1800" dirty="0">
                <a:solidFill>
                  <a:prstClr val="black"/>
                </a:solidFill>
              </a:rPr>
              <a:t>Non-statutory </a:t>
            </a:r>
            <a:r>
              <a:rPr lang="en-GB" sz="1800" dirty="0" err="1">
                <a:solidFill>
                  <a:prstClr val="black"/>
                </a:solidFill>
              </a:rPr>
              <a:t>PoS</a:t>
            </a:r>
            <a:r>
              <a:rPr lang="en-GB" sz="1800" dirty="0">
                <a:solidFill>
                  <a:prstClr val="black"/>
                </a:solidFill>
              </a:rPr>
              <a:t> for Primary Citizenship </a:t>
            </a:r>
          </a:p>
          <a:p>
            <a:pPr marL="0" lvl="0" indent="0">
              <a:spcAft>
                <a:spcPts val="600"/>
              </a:spcAft>
              <a:buNone/>
            </a:pPr>
            <a:endParaRPr lang="en-GB" sz="1800" dirty="0">
              <a:solidFill>
                <a:prstClr val="black"/>
              </a:solidFill>
            </a:endParaRPr>
          </a:p>
          <a:p>
            <a:pPr marL="0" lvl="0" indent="0">
              <a:spcAft>
                <a:spcPts val="600"/>
              </a:spcAft>
              <a:buNone/>
            </a:pPr>
            <a:r>
              <a:rPr lang="en-GB" sz="1800" dirty="0">
                <a:solidFill>
                  <a:prstClr val="black"/>
                </a:solidFill>
              </a:rPr>
              <a:t>Please make sure you use this </a:t>
            </a:r>
            <a:br>
              <a:rPr lang="en-GB" sz="1800" dirty="0">
                <a:solidFill>
                  <a:prstClr val="black"/>
                </a:solidFill>
              </a:rPr>
            </a:br>
            <a:r>
              <a:rPr lang="en-GB" sz="1800" dirty="0">
                <a:solidFill>
                  <a:prstClr val="black"/>
                </a:solidFill>
              </a:rPr>
              <a:t>PowerPoint in presentation mode </a:t>
            </a:r>
            <a:br>
              <a:rPr lang="en-GB" sz="1800" dirty="0">
                <a:solidFill>
                  <a:prstClr val="black"/>
                </a:solidFill>
              </a:rPr>
            </a:br>
            <a:r>
              <a:rPr lang="en-GB" sz="1800" dirty="0">
                <a:solidFill>
                  <a:prstClr val="black"/>
                </a:solidFill>
              </a:rPr>
              <a:t>to use the animation features on </a:t>
            </a:r>
            <a:br>
              <a:rPr lang="en-GB" sz="1800" dirty="0">
                <a:solidFill>
                  <a:prstClr val="black"/>
                </a:solidFill>
              </a:rPr>
            </a:br>
            <a:r>
              <a:rPr lang="en-GB" sz="1800" dirty="0">
                <a:solidFill>
                  <a:prstClr val="black"/>
                </a:solidFill>
              </a:rPr>
              <a:t>select slides.</a:t>
            </a:r>
          </a:p>
        </p:txBody>
      </p:sp>
    </p:spTree>
    <p:extLst>
      <p:ext uri="{BB962C8B-B14F-4D97-AF65-F5344CB8AC3E}">
        <p14:creationId xmlns:p14="http://schemas.microsoft.com/office/powerpoint/2010/main" val="1030472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200C316-B00F-0049-A671-C350103215A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382" y="1590637"/>
            <a:ext cx="3650341" cy="219419"/>
          </a:xfrm>
          <a:prstGeom prst="rect">
            <a:avLst/>
          </a:prstGeom>
        </p:spPr>
      </p:pic>
      <p:pic>
        <p:nvPicPr>
          <p:cNvPr id="6" name="Picture 5">
            <a:extLst>
              <a:ext uri="{FF2B5EF4-FFF2-40B4-BE49-F238E27FC236}">
                <a16:creationId xmlns:a16="http://schemas.microsoft.com/office/drawing/2014/main" id="{F6E708E7-1252-1A42-AAFE-5F70FA13D80D}"/>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59012" y="416830"/>
            <a:ext cx="6113660" cy="6189145"/>
          </a:xfrm>
          <a:prstGeom prst="rect">
            <a:avLst/>
          </a:prstGeom>
        </p:spPr>
      </p:pic>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968400"/>
            <a:ext cx="10327640" cy="532262"/>
          </a:xfrm>
        </p:spPr>
        <p:txBody>
          <a:bodyPr>
            <a:spAutoFit/>
          </a:bodyPr>
          <a:lstStyle/>
          <a:p>
            <a:pPr lvl="0">
              <a:spcBef>
                <a:spcPts val="0"/>
              </a:spcBef>
            </a:pPr>
            <a:r>
              <a:rPr lang="en-GB" b="1" dirty="0">
                <a:solidFill>
                  <a:schemeClr val="dk1"/>
                </a:solidFill>
                <a:latin typeface="Arial" charset="0"/>
                <a:ea typeface="Arial" charset="0"/>
                <a:cs typeface="Arial" charset="0"/>
                <a:sym typeface="Aharoni"/>
              </a:rPr>
              <a:t>WHAT IS SOCIAL ACTION?</a:t>
            </a:r>
          </a:p>
        </p:txBody>
      </p:sp>
      <p:sp>
        <p:nvSpPr>
          <p:cNvPr id="7" name="people">
            <a:extLst>
              <a:ext uri="{FF2B5EF4-FFF2-40B4-BE49-F238E27FC236}">
                <a16:creationId xmlns:a16="http://schemas.microsoft.com/office/drawing/2014/main" id="{A3206154-1A23-7E43-AE34-C46C94090542}"/>
              </a:ext>
              <a:ext uri="{C183D7F6-B498-43B3-948B-1728B52AA6E4}">
                <adec:decorative xmlns:adec="http://schemas.microsoft.com/office/drawing/2017/decorative" val="1"/>
              </a:ext>
            </a:extLst>
          </p:cNvPr>
          <p:cNvSpPr/>
          <p:nvPr/>
        </p:nvSpPr>
        <p:spPr>
          <a:xfrm>
            <a:off x="4982966" y="2250041"/>
            <a:ext cx="1355922"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ogether">
            <a:extLst>
              <a:ext uri="{FF2B5EF4-FFF2-40B4-BE49-F238E27FC236}">
                <a16:creationId xmlns:a16="http://schemas.microsoft.com/office/drawing/2014/main" id="{596B7325-6D70-7644-B1F2-F2CD40520C57}"/>
              </a:ext>
              <a:ext uri="{C183D7F6-B498-43B3-948B-1728B52AA6E4}">
                <adec:decorative xmlns:adec="http://schemas.microsoft.com/office/drawing/2017/decorative" val="1"/>
              </a:ext>
            </a:extLst>
          </p:cNvPr>
          <p:cNvSpPr/>
          <p:nvPr/>
        </p:nvSpPr>
        <p:spPr>
          <a:xfrm>
            <a:off x="2476500" y="2690383"/>
            <a:ext cx="1601325"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help improve">
            <a:extLst>
              <a:ext uri="{FF2B5EF4-FFF2-40B4-BE49-F238E27FC236}">
                <a16:creationId xmlns:a16="http://schemas.microsoft.com/office/drawing/2014/main" id="{6133B13D-F1C8-4B4A-B32F-CA7217877D7E}"/>
              </a:ext>
              <a:ext uri="{C183D7F6-B498-43B3-948B-1728B52AA6E4}">
                <adec:decorative xmlns:adec="http://schemas.microsoft.com/office/drawing/2017/decorative" val="1"/>
              </a:ext>
            </a:extLst>
          </p:cNvPr>
          <p:cNvGrpSpPr/>
          <p:nvPr/>
        </p:nvGrpSpPr>
        <p:grpSpPr>
          <a:xfrm>
            <a:off x="1059283" y="2690383"/>
            <a:ext cx="4312818" cy="851308"/>
            <a:chOff x="1059283" y="2690383"/>
            <a:chExt cx="4312818" cy="851308"/>
          </a:xfrm>
        </p:grpSpPr>
        <p:sp>
          <p:nvSpPr>
            <p:cNvPr id="25" name="Rectangle 24">
              <a:extLst>
                <a:ext uri="{FF2B5EF4-FFF2-40B4-BE49-F238E27FC236}">
                  <a16:creationId xmlns:a16="http://schemas.microsoft.com/office/drawing/2014/main" id="{A096163E-2754-DF49-991A-B559287AB203}"/>
                </a:ext>
              </a:extLst>
            </p:cNvPr>
            <p:cNvSpPr/>
            <p:nvPr/>
          </p:nvSpPr>
          <p:spPr>
            <a:xfrm>
              <a:off x="4519613" y="2690383"/>
              <a:ext cx="852488"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B8CC3A9-CD55-D145-BC72-C5D3B36A6D14}"/>
                </a:ext>
              </a:extLst>
            </p:cNvPr>
            <p:cNvSpPr/>
            <p:nvPr/>
          </p:nvSpPr>
          <p:spPr>
            <a:xfrm>
              <a:off x="1059283" y="3130725"/>
              <a:ext cx="1550567"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solve the problems">
            <a:extLst>
              <a:ext uri="{FF2B5EF4-FFF2-40B4-BE49-F238E27FC236}">
                <a16:creationId xmlns:a16="http://schemas.microsoft.com/office/drawing/2014/main" id="{B7060CFE-F8CB-B14F-AD44-78E61EF3041E}"/>
              </a:ext>
              <a:ext uri="{C183D7F6-B498-43B3-948B-1728B52AA6E4}">
                <adec:decorative xmlns:adec="http://schemas.microsoft.com/office/drawing/2017/decorative" val="1"/>
              </a:ext>
            </a:extLst>
          </p:cNvPr>
          <p:cNvGrpSpPr/>
          <p:nvPr/>
        </p:nvGrpSpPr>
        <p:grpSpPr>
          <a:xfrm>
            <a:off x="1059284" y="3130725"/>
            <a:ext cx="5236742" cy="851308"/>
            <a:chOff x="1059284" y="3130725"/>
            <a:chExt cx="5236742" cy="851308"/>
          </a:xfrm>
        </p:grpSpPr>
        <p:sp>
          <p:nvSpPr>
            <p:cNvPr id="27" name="Rectangle 26">
              <a:extLst>
                <a:ext uri="{FF2B5EF4-FFF2-40B4-BE49-F238E27FC236}">
                  <a16:creationId xmlns:a16="http://schemas.microsoft.com/office/drawing/2014/main" id="{FE7CBB2B-B00F-A542-B28A-7591215565F3}"/>
                </a:ext>
              </a:extLst>
            </p:cNvPr>
            <p:cNvSpPr/>
            <p:nvPr/>
          </p:nvSpPr>
          <p:spPr>
            <a:xfrm>
              <a:off x="5229226" y="3130725"/>
              <a:ext cx="1066800"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94B2F1-2797-7442-BE6F-42F52CAF310E}"/>
                </a:ext>
              </a:extLst>
            </p:cNvPr>
            <p:cNvSpPr/>
            <p:nvPr/>
          </p:nvSpPr>
          <p:spPr>
            <a:xfrm>
              <a:off x="1059284" y="3571067"/>
              <a:ext cx="2414502"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important">
            <a:extLst>
              <a:ext uri="{FF2B5EF4-FFF2-40B4-BE49-F238E27FC236}">
                <a16:creationId xmlns:a16="http://schemas.microsoft.com/office/drawing/2014/main" id="{34CACE4D-2255-6B47-81E0-392CEFFD7E64}"/>
              </a:ext>
              <a:ext uri="{C183D7F6-B498-43B3-948B-1728B52AA6E4}">
                <adec:decorative xmlns:adec="http://schemas.microsoft.com/office/drawing/2017/decorative" val="1"/>
              </a:ext>
            </a:extLst>
          </p:cNvPr>
          <p:cNvSpPr/>
          <p:nvPr/>
        </p:nvSpPr>
        <p:spPr>
          <a:xfrm>
            <a:off x="4982966" y="3571067"/>
            <a:ext cx="1822647"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mmunities">
            <a:extLst>
              <a:ext uri="{FF2B5EF4-FFF2-40B4-BE49-F238E27FC236}">
                <a16:creationId xmlns:a16="http://schemas.microsoft.com/office/drawing/2014/main" id="{ADB28B97-C2D9-6641-9E13-410448D9FA1C}"/>
              </a:ext>
              <a:ext uri="{C183D7F6-B498-43B3-948B-1728B52AA6E4}">
                <adec:decorative xmlns:adec="http://schemas.microsoft.com/office/drawing/2017/decorative" val="1"/>
              </a:ext>
            </a:extLst>
          </p:cNvPr>
          <p:cNvSpPr/>
          <p:nvPr/>
        </p:nvSpPr>
        <p:spPr>
          <a:xfrm>
            <a:off x="2414674" y="4011410"/>
            <a:ext cx="2304049" cy="41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16">
            <a:extLst>
              <a:ext uri="{FF2B5EF4-FFF2-40B4-BE49-F238E27FC236}">
                <a16:creationId xmlns:a16="http://schemas.microsoft.com/office/drawing/2014/main" id="{D93BF876-D4B8-0541-B142-8E706733A97E}"/>
              </a:ext>
            </a:extLst>
          </p:cNvPr>
          <p:cNvSpPr>
            <a:spLocks noGrp="1"/>
          </p:cNvSpPr>
          <p:nvPr>
            <p:ph idx="1"/>
          </p:nvPr>
        </p:nvSpPr>
        <p:spPr>
          <a:xfrm>
            <a:off x="1010954" y="2190028"/>
            <a:ext cx="5934376" cy="2308324"/>
          </a:xfrm>
        </p:spPr>
        <p:txBody>
          <a:bodyPr wrap="square">
            <a:spAutoFit/>
          </a:bodyPr>
          <a:lstStyle/>
          <a:p>
            <a:pPr lvl="0">
              <a:spcBef>
                <a:spcPts val="0"/>
              </a:spcBef>
              <a:spcAft>
                <a:spcPts val="1200"/>
              </a:spcAft>
            </a:pPr>
            <a:r>
              <a:rPr lang="en-GB" sz="3200" dirty="0">
                <a:solidFill>
                  <a:schemeClr val="dk1"/>
                </a:solidFill>
                <a:latin typeface="Arial" charset="0"/>
                <a:ea typeface="Arial" charset="0"/>
                <a:cs typeface="Arial" charset="0"/>
              </a:rPr>
              <a:t>Social action is about people coming together to help improve their lives and solve the problems that are important in their communities.</a:t>
            </a:r>
          </a:p>
        </p:txBody>
      </p:sp>
    </p:spTree>
    <p:extLst>
      <p:ext uri="{BB962C8B-B14F-4D97-AF65-F5344CB8AC3E}">
        <p14:creationId xmlns:p14="http://schemas.microsoft.com/office/powerpoint/2010/main" val="159772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animBg="1"/>
      <p:bldP spid="30"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B7EDDF-5E4B-7045-8DB5-ECE4498987A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68530" y="1"/>
            <a:ext cx="7223470" cy="5067299"/>
          </a:xfrm>
          <a:prstGeom prst="rect">
            <a:avLst/>
          </a:prstGeom>
        </p:spPr>
      </p:pic>
      <p:pic>
        <p:nvPicPr>
          <p:cNvPr id="20" name="Picture 19">
            <a:extLst>
              <a:ext uri="{FF2B5EF4-FFF2-40B4-BE49-F238E27FC236}">
                <a16:creationId xmlns:a16="http://schemas.microsoft.com/office/drawing/2014/main" id="{3B13A073-5615-3D42-8DEF-7D1C6156A92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sp>
        <p:nvSpPr>
          <p:cNvPr id="12" name="Title 5">
            <a:extLst>
              <a:ext uri="{FF2B5EF4-FFF2-40B4-BE49-F238E27FC236}">
                <a16:creationId xmlns:a16="http://schemas.microsoft.com/office/drawing/2014/main" id="{83DE531F-3657-3D47-A445-FD68345F39F3}"/>
              </a:ext>
            </a:extLst>
          </p:cNvPr>
          <p:cNvSpPr>
            <a:spLocks noGrp="1"/>
          </p:cNvSpPr>
          <p:nvPr>
            <p:ph type="title"/>
          </p:nvPr>
        </p:nvSpPr>
        <p:spPr>
          <a:xfrm>
            <a:off x="932180" y="968400"/>
            <a:ext cx="10327640" cy="532262"/>
          </a:xfrm>
        </p:spPr>
        <p:txBody>
          <a:bodyPr>
            <a:spAutoFit/>
          </a:bodyPr>
          <a:lstStyle/>
          <a:p>
            <a:r>
              <a:rPr lang="en-GB" b="1" dirty="0"/>
              <a:t>IF I HAD ONE WISH…</a:t>
            </a:r>
            <a:endParaRPr lang="en-US" b="1" dirty="0"/>
          </a:p>
        </p:txBody>
      </p:sp>
      <p:sp>
        <p:nvSpPr>
          <p:cNvPr id="13" name="Content Placeholder 12">
            <a:extLst>
              <a:ext uri="{FF2B5EF4-FFF2-40B4-BE49-F238E27FC236}">
                <a16:creationId xmlns:a16="http://schemas.microsoft.com/office/drawing/2014/main" id="{DA7B97EB-A49E-C54E-AA94-F9789D17AA80}"/>
              </a:ext>
            </a:extLst>
          </p:cNvPr>
          <p:cNvSpPr>
            <a:spLocks noGrp="1"/>
          </p:cNvSpPr>
          <p:nvPr>
            <p:ph idx="1"/>
          </p:nvPr>
        </p:nvSpPr>
        <p:spPr>
          <a:xfrm>
            <a:off x="1026159" y="2304152"/>
            <a:ext cx="5859549" cy="2416046"/>
          </a:xfrm>
        </p:spPr>
        <p:txBody>
          <a:bodyPr wrap="square">
            <a:spAutoFit/>
          </a:bodyPr>
          <a:lstStyle/>
          <a:p>
            <a:pPr lvl="0">
              <a:spcBef>
                <a:spcPts val="0"/>
              </a:spcBef>
              <a:spcAft>
                <a:spcPts val="3000"/>
              </a:spcAft>
            </a:pPr>
            <a:r>
              <a:rPr lang="en-GB" sz="2800" dirty="0">
                <a:solidFill>
                  <a:schemeClr val="dk1"/>
                </a:solidFill>
                <a:latin typeface="Arial" charset="0"/>
                <a:ea typeface="Arial" charset="0"/>
                <a:cs typeface="Arial" charset="0"/>
                <a:sym typeface="Aharoni"/>
              </a:rPr>
              <a:t>If I had one wish to </a:t>
            </a:r>
            <a:br>
              <a:rPr lang="en-GB" sz="2800" dirty="0">
                <a:solidFill>
                  <a:schemeClr val="dk1"/>
                </a:solidFill>
                <a:latin typeface="Arial" charset="0"/>
                <a:ea typeface="Arial" charset="0"/>
                <a:cs typeface="Arial" charset="0"/>
                <a:sym typeface="Aharoni"/>
              </a:rPr>
            </a:br>
            <a:r>
              <a:rPr lang="en-GB" sz="2800" dirty="0">
                <a:solidFill>
                  <a:schemeClr val="dk1"/>
                </a:solidFill>
                <a:latin typeface="Arial" charset="0"/>
                <a:ea typeface="Arial" charset="0"/>
                <a:cs typeface="Arial" charset="0"/>
                <a:sym typeface="Aharoni"/>
              </a:rPr>
              <a:t>make my community </a:t>
            </a:r>
            <a:br>
              <a:rPr lang="en-GB" sz="2800" dirty="0">
                <a:solidFill>
                  <a:schemeClr val="dk1"/>
                </a:solidFill>
                <a:latin typeface="Arial" charset="0"/>
                <a:ea typeface="Arial" charset="0"/>
                <a:cs typeface="Arial" charset="0"/>
                <a:sym typeface="Aharoni"/>
              </a:rPr>
            </a:br>
            <a:r>
              <a:rPr lang="en-GB" sz="2800" dirty="0">
                <a:solidFill>
                  <a:schemeClr val="dk1"/>
                </a:solidFill>
                <a:latin typeface="Arial" charset="0"/>
                <a:ea typeface="Arial" charset="0"/>
                <a:cs typeface="Arial" charset="0"/>
                <a:sym typeface="Aharoni"/>
              </a:rPr>
              <a:t>better, I would wish for…</a:t>
            </a:r>
          </a:p>
          <a:p>
            <a:pPr lvl="0">
              <a:spcBef>
                <a:spcPts val="0"/>
              </a:spcBef>
              <a:spcAft>
                <a:spcPts val="3000"/>
              </a:spcAft>
            </a:pPr>
            <a:r>
              <a:rPr lang="en-GB" sz="2800" dirty="0">
                <a:solidFill>
                  <a:schemeClr val="dk1"/>
                </a:solidFill>
                <a:latin typeface="Arial" charset="0"/>
                <a:ea typeface="Arial" charset="0"/>
                <a:cs typeface="Arial" charset="0"/>
                <a:sym typeface="Aharoni"/>
              </a:rPr>
              <a:t>If I had one wish to make my </a:t>
            </a:r>
            <a:br>
              <a:rPr lang="en-GB" sz="2800" dirty="0">
                <a:solidFill>
                  <a:schemeClr val="dk1"/>
                </a:solidFill>
                <a:latin typeface="Arial" charset="0"/>
                <a:ea typeface="Arial" charset="0"/>
                <a:cs typeface="Arial" charset="0"/>
                <a:sym typeface="Aharoni"/>
              </a:rPr>
            </a:br>
            <a:r>
              <a:rPr lang="en-GB" sz="2800" dirty="0">
                <a:solidFill>
                  <a:schemeClr val="dk1"/>
                </a:solidFill>
                <a:latin typeface="Arial" charset="0"/>
                <a:ea typeface="Arial" charset="0"/>
                <a:cs typeface="Arial" charset="0"/>
                <a:sym typeface="Aharoni"/>
              </a:rPr>
              <a:t>world better, I would wish for …</a:t>
            </a:r>
          </a:p>
        </p:txBody>
      </p:sp>
      <p:pic>
        <p:nvPicPr>
          <p:cNvPr id="25" name="Picture 24">
            <a:extLst>
              <a:ext uri="{FF2B5EF4-FFF2-40B4-BE49-F238E27FC236}">
                <a16:creationId xmlns:a16="http://schemas.microsoft.com/office/drawing/2014/main" id="{F0CC0A1E-77BA-FF42-8729-E7859BCBD066}"/>
              </a:ext>
              <a:ext uri="{C183D7F6-B498-43B3-948B-1728B52AA6E4}">
                <adec:decorative xmlns:adec="http://schemas.microsoft.com/office/drawing/2017/decorative" val="1"/>
              </a:ext>
            </a:extLst>
          </p:cNvPr>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255599">
            <a:off x="9419558" y="1344126"/>
            <a:ext cx="1677286" cy="1920051"/>
          </a:xfrm>
          <a:prstGeom prst="rect">
            <a:avLst/>
          </a:prstGeom>
        </p:spPr>
      </p:pic>
    </p:spTree>
    <p:extLst>
      <p:ext uri="{BB962C8B-B14F-4D97-AF65-F5344CB8AC3E}">
        <p14:creationId xmlns:p14="http://schemas.microsoft.com/office/powerpoint/2010/main" val="32186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5">
            <a:extLst>
              <a:ext uri="{FF2B5EF4-FFF2-40B4-BE49-F238E27FC236}">
                <a16:creationId xmlns:a16="http://schemas.microsoft.com/office/drawing/2014/main" id="{83DE531F-3657-3D47-A445-FD68345F39F3}"/>
              </a:ext>
            </a:extLst>
          </p:cNvPr>
          <p:cNvSpPr>
            <a:spLocks noGrp="1"/>
          </p:cNvSpPr>
          <p:nvPr>
            <p:ph type="title"/>
          </p:nvPr>
        </p:nvSpPr>
        <p:spPr>
          <a:xfrm>
            <a:off x="932180" y="968400"/>
            <a:ext cx="10327640" cy="532262"/>
          </a:xfrm>
        </p:spPr>
        <p:txBody>
          <a:bodyPr>
            <a:spAutoFit/>
          </a:bodyPr>
          <a:lstStyle/>
          <a:p>
            <a:r>
              <a:rPr lang="en-GB" b="1" dirty="0"/>
              <a:t>UNITED BY BIRMINGHAM 2022</a:t>
            </a:r>
          </a:p>
        </p:txBody>
      </p:sp>
      <p:pic>
        <p:nvPicPr>
          <p:cNvPr id="10" name="Picture 9">
            <a:extLst>
              <a:ext uri="{FF2B5EF4-FFF2-40B4-BE49-F238E27FC236}">
                <a16:creationId xmlns:a16="http://schemas.microsoft.com/office/drawing/2014/main" id="{82C21726-7311-514A-9946-342D94CD03E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3704" y="1603771"/>
            <a:ext cx="3431847" cy="206285"/>
          </a:xfrm>
          <a:prstGeom prst="rect">
            <a:avLst/>
          </a:prstGeom>
        </p:spPr>
      </p:pic>
      <p:grpSp>
        <p:nvGrpSpPr>
          <p:cNvPr id="13" name="Group 12">
            <a:extLst>
              <a:ext uri="{FF2B5EF4-FFF2-40B4-BE49-F238E27FC236}">
                <a16:creationId xmlns:a16="http://schemas.microsoft.com/office/drawing/2014/main" id="{58C4A96E-AAEB-A24F-B16D-C2086DA0FDCC}"/>
              </a:ext>
              <a:ext uri="{C183D7F6-B498-43B3-948B-1728B52AA6E4}">
                <adec:decorative xmlns:adec="http://schemas.microsoft.com/office/drawing/2017/decorative" val="1"/>
              </a:ext>
            </a:extLst>
          </p:cNvPr>
          <p:cNvGrpSpPr/>
          <p:nvPr/>
        </p:nvGrpSpPr>
        <p:grpSpPr>
          <a:xfrm>
            <a:off x="938470" y="3765530"/>
            <a:ext cx="3091808" cy="2124070"/>
            <a:chOff x="935321" y="2369970"/>
            <a:chExt cx="7687618" cy="3329420"/>
          </a:xfrm>
        </p:grpSpPr>
        <p:sp>
          <p:nvSpPr>
            <p:cNvPr id="14" name="Rectangle 13">
              <a:extLst>
                <a:ext uri="{FF2B5EF4-FFF2-40B4-BE49-F238E27FC236}">
                  <a16:creationId xmlns:a16="http://schemas.microsoft.com/office/drawing/2014/main" id="{269E37C5-E749-9B43-8751-80E46879559D}"/>
                </a:ext>
              </a:extLst>
            </p:cNvPr>
            <p:cNvSpPr/>
            <p:nvPr/>
          </p:nvSpPr>
          <p:spPr>
            <a:xfrm rot="21540000">
              <a:off x="935321" y="2459390"/>
              <a:ext cx="7560000" cy="32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6" name="Rectangle 15">
              <a:extLst>
                <a:ext uri="{FF2B5EF4-FFF2-40B4-BE49-F238E27FC236}">
                  <a16:creationId xmlns:a16="http://schemas.microsoft.com/office/drawing/2014/main" id="{E8333AC3-2064-0B4F-9E80-79B5FFCC7A31}"/>
                </a:ext>
              </a:extLst>
            </p:cNvPr>
            <p:cNvSpPr/>
            <p:nvPr/>
          </p:nvSpPr>
          <p:spPr>
            <a:xfrm>
              <a:off x="1062939" y="2369970"/>
              <a:ext cx="7560000" cy="324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18" name="Group 17">
            <a:extLst>
              <a:ext uri="{FF2B5EF4-FFF2-40B4-BE49-F238E27FC236}">
                <a16:creationId xmlns:a16="http://schemas.microsoft.com/office/drawing/2014/main" id="{36D7EA4B-3713-2249-901D-C7DF4E972C27}"/>
              </a:ext>
              <a:ext uri="{C183D7F6-B498-43B3-948B-1728B52AA6E4}">
                <adec:decorative xmlns:adec="http://schemas.microsoft.com/office/drawing/2017/decorative" val="1"/>
              </a:ext>
            </a:extLst>
          </p:cNvPr>
          <p:cNvGrpSpPr/>
          <p:nvPr/>
        </p:nvGrpSpPr>
        <p:grpSpPr>
          <a:xfrm>
            <a:off x="4525551" y="4449966"/>
            <a:ext cx="4915269" cy="1366762"/>
            <a:chOff x="935321" y="2369970"/>
            <a:chExt cx="7687618" cy="3329420"/>
          </a:xfrm>
        </p:grpSpPr>
        <p:sp>
          <p:nvSpPr>
            <p:cNvPr id="19" name="Rectangle 18">
              <a:extLst>
                <a:ext uri="{FF2B5EF4-FFF2-40B4-BE49-F238E27FC236}">
                  <a16:creationId xmlns:a16="http://schemas.microsoft.com/office/drawing/2014/main" id="{81A32AC3-ED20-B742-B1EC-ADEE095328F7}"/>
                </a:ext>
              </a:extLst>
            </p:cNvPr>
            <p:cNvSpPr/>
            <p:nvPr/>
          </p:nvSpPr>
          <p:spPr>
            <a:xfrm rot="21540000">
              <a:off x="935321" y="2459390"/>
              <a:ext cx="7560000" cy="32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0" name="Rectangle 19">
              <a:extLst>
                <a:ext uri="{FF2B5EF4-FFF2-40B4-BE49-F238E27FC236}">
                  <a16:creationId xmlns:a16="http://schemas.microsoft.com/office/drawing/2014/main" id="{6118B63E-40C6-664E-A6EE-8AF614E29588}"/>
                </a:ext>
              </a:extLst>
            </p:cNvPr>
            <p:cNvSpPr/>
            <p:nvPr/>
          </p:nvSpPr>
          <p:spPr>
            <a:xfrm>
              <a:off x="1062939" y="2369970"/>
              <a:ext cx="7560000" cy="324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grpSp>
        <p:nvGrpSpPr>
          <p:cNvPr id="22" name="Group 21">
            <a:extLst>
              <a:ext uri="{FF2B5EF4-FFF2-40B4-BE49-F238E27FC236}">
                <a16:creationId xmlns:a16="http://schemas.microsoft.com/office/drawing/2014/main" id="{CF15EC16-9CF0-2D41-8196-00E72BCAFC32}"/>
              </a:ext>
              <a:ext uri="{C183D7F6-B498-43B3-948B-1728B52AA6E4}">
                <adec:decorative xmlns:adec="http://schemas.microsoft.com/office/drawing/2017/decorative" val="1"/>
              </a:ext>
            </a:extLst>
          </p:cNvPr>
          <p:cNvGrpSpPr/>
          <p:nvPr/>
        </p:nvGrpSpPr>
        <p:grpSpPr>
          <a:xfrm>
            <a:off x="6704991" y="1887585"/>
            <a:ext cx="4420094" cy="2362800"/>
            <a:chOff x="935321" y="2369970"/>
            <a:chExt cx="7687618" cy="3329420"/>
          </a:xfrm>
        </p:grpSpPr>
        <p:sp>
          <p:nvSpPr>
            <p:cNvPr id="23" name="Rectangle 22">
              <a:extLst>
                <a:ext uri="{FF2B5EF4-FFF2-40B4-BE49-F238E27FC236}">
                  <a16:creationId xmlns:a16="http://schemas.microsoft.com/office/drawing/2014/main" id="{957B6BA3-176F-254D-8CA2-601FB8C29151}"/>
                </a:ext>
              </a:extLst>
            </p:cNvPr>
            <p:cNvSpPr/>
            <p:nvPr/>
          </p:nvSpPr>
          <p:spPr>
            <a:xfrm rot="21540000">
              <a:off x="935321" y="2459390"/>
              <a:ext cx="7560000" cy="32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4" name="Rectangle 23">
              <a:extLst>
                <a:ext uri="{FF2B5EF4-FFF2-40B4-BE49-F238E27FC236}">
                  <a16:creationId xmlns:a16="http://schemas.microsoft.com/office/drawing/2014/main" id="{A1FC3207-C717-514B-83E1-3F5DB0AA8B15}"/>
                </a:ext>
              </a:extLst>
            </p:cNvPr>
            <p:cNvSpPr/>
            <p:nvPr/>
          </p:nvSpPr>
          <p:spPr>
            <a:xfrm>
              <a:off x="1062939" y="2369970"/>
              <a:ext cx="7560000" cy="3240000"/>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sp>
        <p:nvSpPr>
          <p:cNvPr id="17" name="Content Placeholder 6">
            <a:extLst>
              <a:ext uri="{FF2B5EF4-FFF2-40B4-BE49-F238E27FC236}">
                <a16:creationId xmlns:a16="http://schemas.microsoft.com/office/drawing/2014/main" id="{F4085690-0FF8-2F47-A82A-9DF4B521B7FD}"/>
              </a:ext>
            </a:extLst>
          </p:cNvPr>
          <p:cNvSpPr txBox="1">
            <a:spLocks/>
          </p:cNvSpPr>
          <p:nvPr/>
        </p:nvSpPr>
        <p:spPr>
          <a:xfrm>
            <a:off x="1157934" y="4051273"/>
            <a:ext cx="2788334" cy="1588127"/>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Aft>
                <a:spcPts val="1200"/>
              </a:spcAft>
            </a:pPr>
            <a:r>
              <a:rPr lang="en-GB" dirty="0">
                <a:latin typeface="Arial" charset="0"/>
                <a:ea typeface="Arial" charset="0"/>
                <a:cs typeface="Arial" charset="0"/>
                <a:sym typeface="Calibri"/>
              </a:rPr>
              <a:t>Sporting Futures CIC provides a range of activities such as football, dodgeball, table tennis, pool and air hockey to engage young people.</a:t>
            </a:r>
          </a:p>
        </p:txBody>
      </p:sp>
      <p:grpSp>
        <p:nvGrpSpPr>
          <p:cNvPr id="2" name="Group 1" descr="Image of young people playing games together">
            <a:extLst>
              <a:ext uri="{FF2B5EF4-FFF2-40B4-BE49-F238E27FC236}">
                <a16:creationId xmlns:a16="http://schemas.microsoft.com/office/drawing/2014/main" id="{C2E802C9-769F-F948-99E0-07E476B8056E}"/>
              </a:ext>
            </a:extLst>
          </p:cNvPr>
          <p:cNvGrpSpPr/>
          <p:nvPr/>
        </p:nvGrpSpPr>
        <p:grpSpPr>
          <a:xfrm>
            <a:off x="773396" y="2062444"/>
            <a:ext cx="2493320" cy="1837424"/>
            <a:chOff x="770150" y="2392703"/>
            <a:chExt cx="3798863" cy="2799529"/>
          </a:xfrm>
        </p:grpSpPr>
        <p:sp>
          <p:nvSpPr>
            <p:cNvPr id="47" name="Rectangle 46">
              <a:extLst>
                <a:ext uri="{FF2B5EF4-FFF2-40B4-BE49-F238E27FC236}">
                  <a16:creationId xmlns:a16="http://schemas.microsoft.com/office/drawing/2014/main" id="{49371C74-533E-8941-BB8F-DA9B616CB1B1}"/>
                </a:ext>
                <a:ext uri="{C183D7F6-B498-43B3-948B-1728B52AA6E4}">
                  <adec:decorative xmlns:adec="http://schemas.microsoft.com/office/drawing/2017/decorative" val="1"/>
                </a:ext>
              </a:extLst>
            </p:cNvPr>
            <p:cNvSpPr/>
            <p:nvPr/>
          </p:nvSpPr>
          <p:spPr>
            <a:xfrm rot="-120000">
              <a:off x="770150" y="2492232"/>
              <a:ext cx="3600000" cy="27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51" name="Google Shape;126;p6">
              <a:extLst>
                <a:ext uri="{FF2B5EF4-FFF2-40B4-BE49-F238E27FC236}">
                  <a16:creationId xmlns:a16="http://schemas.microsoft.com/office/drawing/2014/main" id="{DA6BD779-DEDB-7B48-8BDB-FB6F240D3A3F}"/>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969013" y="2392703"/>
              <a:ext cx="3600000" cy="2699994"/>
            </a:xfrm>
            <a:prstGeom prst="rect">
              <a:avLst/>
            </a:prstGeom>
            <a:noFill/>
            <a:ln>
              <a:noFill/>
            </a:ln>
          </p:spPr>
        </p:pic>
      </p:grpSp>
      <p:sp>
        <p:nvSpPr>
          <p:cNvPr id="21" name="Content Placeholder 6">
            <a:extLst>
              <a:ext uri="{FF2B5EF4-FFF2-40B4-BE49-F238E27FC236}">
                <a16:creationId xmlns:a16="http://schemas.microsoft.com/office/drawing/2014/main" id="{B391572C-15EA-0745-9F4F-24BA792FC274}"/>
              </a:ext>
            </a:extLst>
          </p:cNvPr>
          <p:cNvSpPr txBox="1">
            <a:spLocks/>
          </p:cNvSpPr>
          <p:nvPr/>
        </p:nvSpPr>
        <p:spPr>
          <a:xfrm>
            <a:off x="4866420" y="4814978"/>
            <a:ext cx="4529796" cy="840230"/>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Aft>
                <a:spcPts val="1200"/>
              </a:spcAft>
            </a:pPr>
            <a:r>
              <a:rPr lang="en-GB" dirty="0">
                <a:latin typeface="Arial" charset="0"/>
                <a:ea typeface="Arial" charset="0"/>
                <a:cs typeface="Arial" charset="0"/>
                <a:sym typeface="Calibri"/>
              </a:rPr>
              <a:t>The WASUP project has written a book for primary schools to spread awareness of the dangers of plastic pollution in schools.</a:t>
            </a:r>
          </a:p>
        </p:txBody>
      </p:sp>
      <p:grpSp>
        <p:nvGrpSpPr>
          <p:cNvPr id="3" name="Group 2" descr="Image of a poster about recycling plastic bottles">
            <a:extLst>
              <a:ext uri="{FF2B5EF4-FFF2-40B4-BE49-F238E27FC236}">
                <a16:creationId xmlns:a16="http://schemas.microsoft.com/office/drawing/2014/main" id="{06C98CA0-07D2-9E49-873B-F443FA13882F}"/>
              </a:ext>
            </a:extLst>
          </p:cNvPr>
          <p:cNvGrpSpPr/>
          <p:nvPr/>
        </p:nvGrpSpPr>
        <p:grpSpPr>
          <a:xfrm>
            <a:off x="4297460" y="2243720"/>
            <a:ext cx="1937764" cy="2472976"/>
            <a:chOff x="4670740" y="1810056"/>
            <a:chExt cx="2898863" cy="3699532"/>
          </a:xfrm>
        </p:grpSpPr>
        <p:sp>
          <p:nvSpPr>
            <p:cNvPr id="45" name="Rectangle 44">
              <a:extLst>
                <a:ext uri="{FF2B5EF4-FFF2-40B4-BE49-F238E27FC236}">
                  <a16:creationId xmlns:a16="http://schemas.microsoft.com/office/drawing/2014/main" id="{4F553205-FAD7-5B4F-B442-3225798CB478}"/>
                </a:ext>
                <a:ext uri="{C183D7F6-B498-43B3-948B-1728B52AA6E4}">
                  <adec:decorative xmlns:adec="http://schemas.microsoft.com/office/drawing/2017/decorative" val="1"/>
                </a:ext>
              </a:extLst>
            </p:cNvPr>
            <p:cNvSpPr/>
            <p:nvPr/>
          </p:nvSpPr>
          <p:spPr>
            <a:xfrm rot="-120000">
              <a:off x="4670740" y="1909588"/>
              <a:ext cx="2700000" cy="36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52" name="Google Shape;127;p6">
              <a:extLst>
                <a:ext uri="{FF2B5EF4-FFF2-40B4-BE49-F238E27FC236}">
                  <a16:creationId xmlns:a16="http://schemas.microsoft.com/office/drawing/2014/main" id="{2DD26DCA-7A2C-F646-8DFE-07D0693BBED9}"/>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869603" y="1810056"/>
              <a:ext cx="2700000" cy="3600000"/>
            </a:xfrm>
            <a:prstGeom prst="rect">
              <a:avLst/>
            </a:prstGeom>
            <a:noFill/>
            <a:ln>
              <a:noFill/>
            </a:ln>
          </p:spPr>
        </p:pic>
      </p:grpSp>
      <p:sp>
        <p:nvSpPr>
          <p:cNvPr id="25" name="Content Placeholder 6">
            <a:extLst>
              <a:ext uri="{FF2B5EF4-FFF2-40B4-BE49-F238E27FC236}">
                <a16:creationId xmlns:a16="http://schemas.microsoft.com/office/drawing/2014/main" id="{815991E8-CF3E-6647-AA30-64CD603B6A17}"/>
              </a:ext>
            </a:extLst>
          </p:cNvPr>
          <p:cNvSpPr txBox="1">
            <a:spLocks/>
          </p:cNvSpPr>
          <p:nvPr/>
        </p:nvSpPr>
        <p:spPr>
          <a:xfrm>
            <a:off x="6857781" y="2035193"/>
            <a:ext cx="4199004" cy="2086725"/>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Aft>
                <a:spcPts val="1200"/>
              </a:spcAft>
            </a:pPr>
            <a:r>
              <a:rPr lang="en-GB" dirty="0">
                <a:latin typeface="Arial" charset="0"/>
                <a:ea typeface="Arial" charset="0"/>
                <a:cs typeface="Arial" charset="0"/>
                <a:sym typeface="Calibri"/>
              </a:rPr>
              <a:t>Bat (Bounce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Alzheimer’s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Therapy) and Chat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is a programme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which provides </a:t>
            </a:r>
            <a:br>
              <a:rPr lang="en-GB" dirty="0">
                <a:latin typeface="Arial" charset="0"/>
                <a:ea typeface="Arial" charset="0"/>
                <a:cs typeface="Arial" charset="0"/>
                <a:sym typeface="Calibri"/>
              </a:rPr>
            </a:br>
            <a:r>
              <a:rPr lang="en-GB" dirty="0">
                <a:latin typeface="Arial" charset="0"/>
                <a:ea typeface="Arial" charset="0"/>
                <a:cs typeface="Arial" charset="0"/>
                <a:sym typeface="Calibri"/>
              </a:rPr>
              <a:t>table tennis Therapy Tables to the West Midlands to help those with dementia and other cognitive disabilities. </a:t>
            </a:r>
          </a:p>
        </p:txBody>
      </p:sp>
      <p:grpSp>
        <p:nvGrpSpPr>
          <p:cNvPr id="4" name="Group 3" descr="Image of a man playing table tennis">
            <a:extLst>
              <a:ext uri="{FF2B5EF4-FFF2-40B4-BE49-F238E27FC236}">
                <a16:creationId xmlns:a16="http://schemas.microsoft.com/office/drawing/2014/main" id="{959D985E-404C-2344-B01D-D4C9A3FF1B24}"/>
              </a:ext>
            </a:extLst>
          </p:cNvPr>
          <p:cNvGrpSpPr/>
          <p:nvPr/>
        </p:nvGrpSpPr>
        <p:grpSpPr>
          <a:xfrm>
            <a:off x="8951726" y="1285573"/>
            <a:ext cx="2493320" cy="1837426"/>
            <a:chOff x="7671330" y="2036179"/>
            <a:chExt cx="3798863" cy="2799532"/>
          </a:xfrm>
        </p:grpSpPr>
        <p:sp>
          <p:nvSpPr>
            <p:cNvPr id="46" name="Rectangle 45">
              <a:extLst>
                <a:ext uri="{FF2B5EF4-FFF2-40B4-BE49-F238E27FC236}">
                  <a16:creationId xmlns:a16="http://schemas.microsoft.com/office/drawing/2014/main" id="{CD957995-0D00-3C4A-B30E-3ADAF9D6A849}"/>
                </a:ext>
                <a:ext uri="{C183D7F6-B498-43B3-948B-1728B52AA6E4}">
                  <adec:decorative xmlns:adec="http://schemas.microsoft.com/office/drawing/2017/decorative" val="1"/>
                </a:ext>
              </a:extLst>
            </p:cNvPr>
            <p:cNvSpPr/>
            <p:nvPr/>
          </p:nvSpPr>
          <p:spPr>
            <a:xfrm rot="-120000">
              <a:off x="7671330" y="2135711"/>
              <a:ext cx="3600000" cy="27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53" name="Google Shape;128;p6">
              <a:extLst>
                <a:ext uri="{FF2B5EF4-FFF2-40B4-BE49-F238E27FC236}">
                  <a16:creationId xmlns:a16="http://schemas.microsoft.com/office/drawing/2014/main" id="{CA1E3BA6-1252-6B49-8860-28C3A456A8C5}"/>
                </a:ext>
              </a:extLst>
            </p:cNvPr>
            <p:cNvPicPr preferRelativeResize="0">
              <a:picLocks/>
            </p:cNvPicPr>
            <p:nvPr/>
          </p:nvPicPr>
          <p:blipFill rotWithShape="1">
            <a:blip r:embed="rId6" cstate="screen">
              <a:alphaModFix/>
              <a:extLst>
                <a:ext uri="{28A0092B-C50C-407E-A947-70E740481C1C}">
                  <a14:useLocalDpi xmlns:a14="http://schemas.microsoft.com/office/drawing/2010/main"/>
                </a:ext>
              </a:extLst>
            </a:blip>
            <a:srcRect/>
            <a:stretch/>
          </p:blipFill>
          <p:spPr>
            <a:xfrm>
              <a:off x="7870193" y="2036179"/>
              <a:ext cx="3600000" cy="2700000"/>
            </a:xfrm>
            <a:prstGeom prst="rect">
              <a:avLst/>
            </a:prstGeom>
            <a:noFill/>
            <a:ln>
              <a:noFill/>
            </a:ln>
          </p:spPr>
        </p:pic>
      </p:grpSp>
    </p:spTree>
    <p:extLst>
      <p:ext uri="{BB962C8B-B14F-4D97-AF65-F5344CB8AC3E}">
        <p14:creationId xmlns:p14="http://schemas.microsoft.com/office/powerpoint/2010/main" val="1831099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968400"/>
            <a:ext cx="10327640" cy="532262"/>
          </a:xfrm>
        </p:spPr>
        <p:txBody>
          <a:bodyPr>
            <a:spAutoFit/>
          </a:bodyPr>
          <a:lstStyle/>
          <a:p>
            <a:r>
              <a:rPr lang="en-GB" b="1" dirty="0"/>
              <a:t>OUR SOCIAL ACTION PROJECT</a:t>
            </a:r>
            <a:endParaRPr lang="en-US" b="1" dirty="0"/>
          </a:p>
        </p:txBody>
      </p:sp>
      <p:pic>
        <p:nvPicPr>
          <p:cNvPr id="4" name="Picture 3">
            <a:extLst>
              <a:ext uri="{FF2B5EF4-FFF2-40B4-BE49-F238E27FC236}">
                <a16:creationId xmlns:a16="http://schemas.microsoft.com/office/drawing/2014/main" id="{2CC7878D-1C40-1148-A1DC-ECCD3AC7E18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1974" y="764479"/>
            <a:ext cx="6130026" cy="5329041"/>
          </a:xfrm>
          <a:prstGeom prst="rect">
            <a:avLst/>
          </a:prstGeom>
        </p:spPr>
      </p:pic>
      <p:pic>
        <p:nvPicPr>
          <p:cNvPr id="9" name="Picture 8">
            <a:extLst>
              <a:ext uri="{FF2B5EF4-FFF2-40B4-BE49-F238E27FC236}">
                <a16:creationId xmlns:a16="http://schemas.microsoft.com/office/drawing/2014/main" id="{EED8DCBA-CE44-CE43-8658-0EE4C6EF85A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8382" y="1590637"/>
            <a:ext cx="3650341" cy="219419"/>
          </a:xfrm>
          <a:prstGeom prst="rect">
            <a:avLst/>
          </a:prstGeom>
        </p:spPr>
      </p:pic>
      <p:sp>
        <p:nvSpPr>
          <p:cNvPr id="2" name="Content Placeholder 1">
            <a:extLst>
              <a:ext uri="{FF2B5EF4-FFF2-40B4-BE49-F238E27FC236}">
                <a16:creationId xmlns:a16="http://schemas.microsoft.com/office/drawing/2014/main" id="{EF1920C0-6D88-484B-A782-AA0E0C7AF84B}"/>
              </a:ext>
            </a:extLst>
          </p:cNvPr>
          <p:cNvSpPr>
            <a:spLocks noGrp="1"/>
          </p:cNvSpPr>
          <p:nvPr>
            <p:ph idx="1"/>
          </p:nvPr>
        </p:nvSpPr>
        <p:spPr>
          <a:xfrm>
            <a:off x="932180" y="2241280"/>
            <a:ext cx="5357784" cy="3111621"/>
          </a:xfrm>
        </p:spPr>
        <p:txBody>
          <a:bodyPr wrap="square">
            <a:spAutoFit/>
          </a:bodyPr>
          <a:lstStyle/>
          <a:p>
            <a:pPr>
              <a:spcBef>
                <a:spcPts val="0"/>
              </a:spcBef>
              <a:spcAft>
                <a:spcPts val="3000"/>
              </a:spcAft>
            </a:pPr>
            <a:r>
              <a:rPr lang="en-US" sz="2400" dirty="0">
                <a:cs typeface="Arial" panose="020B0604020202020204" pitchFamily="34" charset="0"/>
              </a:rPr>
              <a:t>What social action would you like to see happen?</a:t>
            </a:r>
          </a:p>
          <a:p>
            <a:pPr>
              <a:spcBef>
                <a:spcPts val="0"/>
              </a:spcBef>
              <a:spcAft>
                <a:spcPts val="1200"/>
              </a:spcAft>
            </a:pPr>
            <a:r>
              <a:rPr lang="en-US" sz="2400" dirty="0">
                <a:cs typeface="Arial" panose="020B0604020202020204" pitchFamily="34" charset="0"/>
              </a:rPr>
              <a:t>Design your own social action project!</a:t>
            </a:r>
          </a:p>
          <a:p>
            <a:pPr marL="1028700" lvl="1" indent="-342900">
              <a:spcBef>
                <a:spcPts val="0"/>
              </a:spcBef>
              <a:spcAft>
                <a:spcPts val="600"/>
              </a:spcAft>
              <a:buAutoNum type="arabicPeriod"/>
            </a:pPr>
            <a:r>
              <a:rPr lang="en-US" dirty="0">
                <a:latin typeface="Arial" panose="020B0604020202020204" pitchFamily="34" charset="0"/>
                <a:cs typeface="Arial" panose="020B0604020202020204" pitchFamily="34" charset="0"/>
              </a:rPr>
              <a:t>Identify a local issue.</a:t>
            </a:r>
          </a:p>
          <a:p>
            <a:pPr marL="1028700" lvl="1" indent="-342900">
              <a:spcBef>
                <a:spcPts val="0"/>
              </a:spcBef>
              <a:spcAft>
                <a:spcPts val="600"/>
              </a:spcAft>
              <a:buAutoNum type="arabicPeriod"/>
            </a:pPr>
            <a:r>
              <a:rPr lang="en-US" dirty="0">
                <a:latin typeface="Arial" panose="020B0604020202020204" pitchFamily="34" charset="0"/>
                <a:cs typeface="Arial" panose="020B0604020202020204" pitchFamily="34" charset="0"/>
              </a:rPr>
              <a:t>Who does it affect?</a:t>
            </a:r>
          </a:p>
          <a:p>
            <a:pPr marL="1028700" lvl="1" indent="-342900">
              <a:spcBef>
                <a:spcPts val="0"/>
              </a:spcBef>
              <a:spcAft>
                <a:spcPts val="600"/>
              </a:spcAft>
              <a:buAutoNum type="arabicPeriod"/>
            </a:pPr>
            <a:r>
              <a:rPr lang="en-US" dirty="0">
                <a:latin typeface="Arial" panose="020B0604020202020204" pitchFamily="34" charset="0"/>
                <a:cs typeface="Arial" panose="020B0604020202020204" pitchFamily="34" charset="0"/>
              </a:rPr>
              <a:t>How could you make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 difference?</a:t>
            </a:r>
          </a:p>
        </p:txBody>
      </p:sp>
    </p:spTree>
    <p:extLst>
      <p:ext uri="{BB962C8B-B14F-4D97-AF65-F5344CB8AC3E}">
        <p14:creationId xmlns:p14="http://schemas.microsoft.com/office/powerpoint/2010/main" val="358590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04D95EB-0EA1-9843-9731-4A84215B14B8}"/>
              </a:ext>
              <a:ext uri="{C183D7F6-B498-43B3-948B-1728B52AA6E4}">
                <adec:decorative xmlns:adec="http://schemas.microsoft.com/office/drawing/2017/decorative" val="1"/>
              </a:ext>
            </a:extLst>
          </p:cNvPr>
          <p:cNvGrpSpPr/>
          <p:nvPr/>
        </p:nvGrpSpPr>
        <p:grpSpPr>
          <a:xfrm>
            <a:off x="935321" y="2369970"/>
            <a:ext cx="7687618" cy="3329420"/>
            <a:chOff x="935321" y="2369970"/>
            <a:chExt cx="7687618" cy="3329420"/>
          </a:xfrm>
        </p:grpSpPr>
        <p:sp>
          <p:nvSpPr>
            <p:cNvPr id="15" name="Rectangle 14">
              <a:extLst>
                <a:ext uri="{FF2B5EF4-FFF2-40B4-BE49-F238E27FC236}">
                  <a16:creationId xmlns:a16="http://schemas.microsoft.com/office/drawing/2014/main" id="{FD4FB6BA-3C37-5C4E-907B-D60854A723D5}"/>
                </a:ext>
              </a:extLst>
            </p:cNvPr>
            <p:cNvSpPr/>
            <p:nvPr/>
          </p:nvSpPr>
          <p:spPr>
            <a:xfrm rot="21540000">
              <a:off x="935321" y="2459390"/>
              <a:ext cx="7560000" cy="32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6" name="Rectangle 15"/>
            <p:cNvSpPr/>
            <p:nvPr/>
          </p:nvSpPr>
          <p:spPr>
            <a:xfrm>
              <a:off x="1062939" y="2369970"/>
              <a:ext cx="7560000" cy="3240000"/>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38" name="Picture 37">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740898"/>
            <a:ext cx="3760152" cy="226019"/>
          </a:xfrm>
          <a:prstGeom prst="rect">
            <a:avLst/>
          </a:prstGeom>
        </p:spPr>
      </p:pic>
      <p:sp>
        <p:nvSpPr>
          <p:cNvPr id="39" name="Title 15">
            <a:extLst>
              <a:ext uri="{FF2B5EF4-FFF2-40B4-BE49-F238E27FC236}">
                <a16:creationId xmlns:a16="http://schemas.microsoft.com/office/drawing/2014/main" id="{95509E77-7D19-DD4B-8235-472264010374}"/>
              </a:ext>
            </a:extLst>
          </p:cNvPr>
          <p:cNvSpPr>
            <a:spLocks noGrp="1"/>
          </p:cNvSpPr>
          <p:nvPr>
            <p:ph type="title"/>
          </p:nvPr>
        </p:nvSpPr>
        <p:spPr>
          <a:xfrm>
            <a:off x="932180" y="823030"/>
            <a:ext cx="3615593" cy="963149"/>
          </a:xfrm>
        </p:spPr>
        <p:txBody>
          <a:bodyPr wrap="square">
            <a:spAutoFit/>
          </a:bodyPr>
          <a:lstStyle/>
          <a:p>
            <a:r>
              <a:rPr lang="en-GB" b="1" dirty="0"/>
              <a:t>TWO STARS AND A WISH</a:t>
            </a:r>
            <a:endParaRPr lang="en-US" b="1" dirty="0"/>
          </a:p>
        </p:txBody>
      </p:sp>
      <p:pic>
        <p:nvPicPr>
          <p:cNvPr id="14" name="Picture 13">
            <a:extLst>
              <a:ext uri="{FF2B5EF4-FFF2-40B4-BE49-F238E27FC236}">
                <a16:creationId xmlns:a16="http://schemas.microsoft.com/office/drawing/2014/main" id="{8F352BBD-752A-0941-ABB5-8E35B0953EAB}"/>
              </a:ext>
              <a:ext uri="{C183D7F6-B498-43B3-948B-1728B52AA6E4}">
                <adec:decorative xmlns:adec="http://schemas.microsoft.com/office/drawing/2017/decorative" val="1"/>
              </a:ext>
            </a:extLst>
          </p:cNvPr>
          <p:cNvPicPr>
            <a:picLocks noChangeAspect="1"/>
          </p:cNvPicPr>
          <p:nvPr/>
        </p:nvPicPr>
        <p:blipFill>
          <a:blip r:embed="rId4"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2596089">
            <a:off x="9704289" y="2100637"/>
            <a:ext cx="2096304" cy="2399716"/>
          </a:xfrm>
          <a:prstGeom prst="rect">
            <a:avLst/>
          </a:prstGeom>
        </p:spPr>
      </p:pic>
      <p:pic>
        <p:nvPicPr>
          <p:cNvPr id="7" name="Picture 6">
            <a:extLst>
              <a:ext uri="{FF2B5EF4-FFF2-40B4-BE49-F238E27FC236}">
                <a16:creationId xmlns:a16="http://schemas.microsoft.com/office/drawing/2014/main" id="{6E84329B-2571-BD41-B34D-7665DEAA5184}"/>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65800" y="28024"/>
            <a:ext cx="4730614" cy="6801951"/>
          </a:xfrm>
          <a:prstGeom prst="rect">
            <a:avLst/>
          </a:prstGeom>
        </p:spPr>
      </p:pic>
      <p:sp>
        <p:nvSpPr>
          <p:cNvPr id="17" name="Content Placeholder 6">
            <a:extLst>
              <a:ext uri="{FF2B5EF4-FFF2-40B4-BE49-F238E27FC236}">
                <a16:creationId xmlns:a16="http://schemas.microsoft.com/office/drawing/2014/main" id="{72A44BD4-ACD6-F442-ADF5-B0BBD3271DE3}"/>
              </a:ext>
            </a:extLst>
          </p:cNvPr>
          <p:cNvSpPr txBox="1">
            <a:spLocks/>
          </p:cNvSpPr>
          <p:nvPr/>
        </p:nvSpPr>
        <p:spPr>
          <a:xfrm>
            <a:off x="1439559" y="2754229"/>
            <a:ext cx="6817965" cy="2462213"/>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Aft>
                <a:spcPts val="1200"/>
              </a:spcAft>
            </a:pPr>
            <a:r>
              <a:rPr lang="en-GB" sz="2200" dirty="0">
                <a:latin typeface="Arial" charset="0"/>
                <a:ea typeface="Arial" charset="0"/>
                <a:cs typeface="Arial" charset="0"/>
                <a:sym typeface="Calibri"/>
              </a:rPr>
              <a:t>Listen to the different social action </a:t>
            </a:r>
            <a:br>
              <a:rPr lang="en-GB" sz="2200" dirty="0">
                <a:latin typeface="Arial" charset="0"/>
                <a:ea typeface="Arial" charset="0"/>
                <a:cs typeface="Arial" charset="0"/>
                <a:sym typeface="Calibri"/>
              </a:rPr>
            </a:br>
            <a:r>
              <a:rPr lang="en-GB" sz="2200" dirty="0">
                <a:latin typeface="Arial" charset="0"/>
                <a:ea typeface="Arial" charset="0"/>
                <a:cs typeface="Arial" charset="0"/>
                <a:sym typeface="Calibri"/>
              </a:rPr>
              <a:t>project ideas.</a:t>
            </a:r>
          </a:p>
          <a:p>
            <a:pPr lvl="0">
              <a:spcAft>
                <a:spcPts val="1200"/>
              </a:spcAft>
            </a:pPr>
            <a:r>
              <a:rPr lang="en-GB" sz="2200" dirty="0">
                <a:latin typeface="Arial" charset="0"/>
                <a:ea typeface="Arial" charset="0"/>
                <a:cs typeface="Arial" charset="0"/>
                <a:sym typeface="Calibri"/>
              </a:rPr>
              <a:t>What two stars would you give them?</a:t>
            </a:r>
          </a:p>
          <a:p>
            <a:pPr lvl="0">
              <a:spcAft>
                <a:spcPts val="1200"/>
              </a:spcAft>
            </a:pPr>
            <a:r>
              <a:rPr lang="en-GB" sz="2200" dirty="0">
                <a:latin typeface="Arial" charset="0"/>
                <a:ea typeface="Arial" charset="0"/>
                <a:cs typeface="Arial" charset="0"/>
                <a:sym typeface="Calibri"/>
              </a:rPr>
              <a:t>What wish would you give to make them even better?</a:t>
            </a:r>
          </a:p>
          <a:p>
            <a:pPr lvl="0">
              <a:spcAft>
                <a:spcPts val="1200"/>
              </a:spcAft>
            </a:pPr>
            <a:r>
              <a:rPr lang="en-GB" sz="2200" dirty="0">
                <a:latin typeface="Arial" charset="0"/>
                <a:ea typeface="Arial" charset="0"/>
                <a:cs typeface="Arial" charset="0"/>
                <a:sym typeface="Calibri"/>
              </a:rPr>
              <a:t>Why not try putting your project into action?</a:t>
            </a:r>
          </a:p>
        </p:txBody>
      </p:sp>
    </p:spTree>
    <p:extLst>
      <p:ext uri="{BB962C8B-B14F-4D97-AF65-F5344CB8AC3E}">
        <p14:creationId xmlns:p14="http://schemas.microsoft.com/office/powerpoint/2010/main" val="9964098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3467</TotalTime>
  <Words>870</Words>
  <Application>Microsoft Macintosh PowerPoint</Application>
  <PresentationFormat>Widescreen</PresentationFormat>
  <Paragraphs>76</Paragraphs>
  <Slides>8</Slides>
  <Notes>8</Notes>
  <HiddenSlides>2</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8</vt:i4>
      </vt:variant>
    </vt:vector>
  </HeadingPairs>
  <TitlesOfParts>
    <vt:vector size="16" baseType="lpstr">
      <vt:lpstr>Calibri</vt:lpstr>
      <vt:lpstr>Arial</vt:lpstr>
      <vt:lpstr>Arial Nova</vt:lpstr>
      <vt:lpstr>Office Theme</vt:lpstr>
      <vt:lpstr>2_Office Theme</vt:lpstr>
      <vt:lpstr>5_Office Theme</vt:lpstr>
      <vt:lpstr>3_Office Theme</vt:lpstr>
      <vt:lpstr>4_Office Theme</vt:lpstr>
      <vt:lpstr>MAKE A DIFFERENCE!</vt:lpstr>
      <vt:lpstr>MAKE A DIFFERENCE!</vt:lpstr>
      <vt:lpstr>MAKE A DIFFERENCE!</vt:lpstr>
      <vt:lpstr>WHAT IS SOCIAL ACTION?</vt:lpstr>
      <vt:lpstr>IF I HAD ONE WISH…</vt:lpstr>
      <vt:lpstr>UNITED BY BIRMINGHAM 2022</vt:lpstr>
      <vt:lpstr>OUR SOCIAL ACTION PROJECT</vt:lpstr>
      <vt:lpstr>TWO STARS AND A WISH</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Can Change Our World - Make a Difference</dc:title>
  <dc:subject>A Key Stage two presentation which outlines the social action projects that United by 22 is involved with for the Birmingham 2022 Commonwealth Games. </dc:subject>
  <dc:creator>Birmingham 2022 Commonwealth Games, Bring the Power, key stage two, make a difference, presentation</dc:creator>
  <cp:keywords>Birmingham 2022 Commonwealth Games, Bring the Power, School Festival, secondary,  introductory, assembly, England</cp:keywords>
  <dc:description/>
  <cp:lastModifiedBy>Hannah McNeill</cp:lastModifiedBy>
  <cp:revision>124</cp:revision>
  <dcterms:created xsi:type="dcterms:W3CDTF">2022-03-05T15:08:07Z</dcterms:created>
  <dcterms:modified xsi:type="dcterms:W3CDTF">2022-06-20T13:21:06Z</dcterms:modified>
  <cp:category/>
</cp:coreProperties>
</file>