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 id="2147483665" r:id="rId3"/>
  </p:sldMasterIdLst>
  <p:notesMasterIdLst>
    <p:notesMasterId r:id="rId26"/>
  </p:notesMasterIdLst>
  <p:sldIdLst>
    <p:sldId id="258" r:id="rId4"/>
    <p:sldId id="256" r:id="rId5"/>
    <p:sldId id="257" r:id="rId6"/>
    <p:sldId id="259" r:id="rId7"/>
    <p:sldId id="260" r:id="rId8"/>
    <p:sldId id="318" r:id="rId9"/>
    <p:sldId id="262" r:id="rId10"/>
    <p:sldId id="263" r:id="rId11"/>
    <p:sldId id="319" r:id="rId12"/>
    <p:sldId id="345" r:id="rId13"/>
    <p:sldId id="347" r:id="rId14"/>
    <p:sldId id="266" r:id="rId15"/>
    <p:sldId id="274" r:id="rId16"/>
    <p:sldId id="275" r:id="rId17"/>
    <p:sldId id="350" r:id="rId18"/>
    <p:sldId id="349" r:id="rId19"/>
    <p:sldId id="281" r:id="rId20"/>
    <p:sldId id="279" r:id="rId21"/>
    <p:sldId id="283" r:id="rId22"/>
    <p:sldId id="348" r:id="rId23"/>
    <p:sldId id="316" r:id="rId24"/>
    <p:sldId id="289" r:id="rId2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67BE0E-5036-7456-6CDB-C768AFBACE56}" name="Eleanor Ward" initials="EW" userId="S::Eleanor.Ward@edcoms.co.uk::781cb6de-cf51-4b94-a4c7-66761e6eaa3a" providerId="AD"/>
  <p188:author id="{44DD6881-314B-1A3F-5D2C-F02669189E18}" name="Chris Corcoran" initials="CC" userId="S::chris.corcoran@blackbaud.me::64994c02-2dd2-42c9-bbff-23a2889f7f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616"/>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p:restoredTop sz="27126" autoAdjust="0"/>
  </p:normalViewPr>
  <p:slideViewPr>
    <p:cSldViewPr snapToGrid="0">
      <p:cViewPr varScale="1">
        <p:scale>
          <a:sx n="18" d="100"/>
          <a:sy n="18" d="100"/>
        </p:scale>
        <p:origin x="2672"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xfrm>
            <a:off x="1143000" y="685800"/>
            <a:ext cx="4572000" cy="3429000"/>
          </a:xfrm>
          <a:prstGeom prst="rect">
            <a:avLst/>
          </a:prstGeom>
        </p:spPr>
        <p:txBody>
          <a:bodyPr/>
          <a:lstStyle/>
          <a:p>
            <a:endParaRPr/>
          </a:p>
        </p:txBody>
      </p:sp>
      <p:sp>
        <p:nvSpPr>
          <p:cNvPr id="165" name="Shape 16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hecgf.com/sites/default/files/2022-03/CWG%20AA%20Final.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Introduction and learning objectives (1-min)</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br>
              <a:rPr lang="en-GB" sz="1200" b="0" strike="sngStrike" dirty="0">
                <a:effectLst/>
                <a:latin typeface="+mj-lt"/>
              </a:rPr>
            </a:br>
            <a:r>
              <a:rPr lang="en-GB" sz="1200" b="0" i="0" u="none" strike="noStrike" dirty="0">
                <a:solidFill>
                  <a:srgbClr val="000000"/>
                </a:solidFill>
                <a:effectLst/>
                <a:latin typeface="+mj-lt"/>
              </a:rPr>
              <a:t>Tell students they are about to take part in an interactive session about the Birmingham 2022 Commonwealth Games. </a:t>
            </a:r>
          </a:p>
          <a:p>
            <a:pPr rtl="0">
              <a:spcBef>
                <a:spcPts val="0"/>
              </a:spcBef>
              <a:spcAft>
                <a:spcPts val="0"/>
              </a:spcAft>
            </a:pPr>
            <a:endParaRPr lang="en-GB" sz="1200" b="0" i="0" u="none" strike="noStrike" dirty="0">
              <a:solidFill>
                <a:srgbClr val="000000"/>
              </a:solidFill>
              <a:effectLst/>
              <a:latin typeface="+mj-lt"/>
            </a:endParaRPr>
          </a:p>
          <a:p>
            <a:pPr rtl="0">
              <a:spcBef>
                <a:spcPts val="0"/>
              </a:spcBef>
              <a:spcAft>
                <a:spcPts val="0"/>
              </a:spcAft>
            </a:pPr>
            <a:r>
              <a:rPr lang="en-GB" sz="1200" b="0" i="0" u="sng" strike="noStrike" dirty="0">
                <a:solidFill>
                  <a:srgbClr val="000000"/>
                </a:solidFill>
                <a:effectLst/>
                <a:latin typeface="+mj-lt"/>
              </a:rPr>
              <a:t>CLICK ON TO NEXT SLIDE</a:t>
            </a:r>
            <a:endParaRPr lang="en-US" u="sng" dirty="0">
              <a:latin typeface="+mj-lt"/>
            </a:endParaRPr>
          </a:p>
          <a:p>
            <a:endParaRPr dirty="0"/>
          </a:p>
          <a:p>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381000" y="685800"/>
            <a:ext cx="6096000" cy="3429000"/>
          </a:xfrm>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marR="1749589">
              <a:spcBef>
                <a:spcPts val="400"/>
              </a:spcBef>
              <a:defRPr sz="1600">
                <a:solidFill>
                  <a:srgbClr val="7DD485"/>
                </a:solidFill>
                <a:latin typeface="Open Sans Bold"/>
                <a:ea typeface="Open Sans Bold"/>
                <a:cs typeface="Open Sans Bold"/>
                <a:sym typeface="Open Sans Bold"/>
              </a:defRPr>
            </a:pPr>
            <a:endParaRPr lang="en-GB" sz="1100" dirty="0">
              <a:solidFill>
                <a:srgbClr val="333333"/>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xfrm>
            <a:off x="381000" y="685800"/>
            <a:ext cx="6096000" cy="3429000"/>
          </a:xfrm>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spcBef>
                <a:spcPts val="600"/>
              </a:spcBef>
              <a:defRPr sz="2500">
                <a:solidFill>
                  <a:srgbClr val="7DD485"/>
                </a:solidFill>
                <a:latin typeface="Open Sans Regular"/>
                <a:ea typeface="Open Sans Regular"/>
                <a:cs typeface="Open Sans Regular"/>
                <a:sym typeface="Open Sans Regular"/>
              </a:defRPr>
            </a:pPr>
            <a:endParaRPr sz="1100" dirty="0">
              <a:solidFill>
                <a:srgbClr val="333333"/>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xfrm>
            <a:off x="381000" y="685800"/>
            <a:ext cx="6096000" cy="3429000"/>
          </a:xfrm>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Introduction to Finding Common Ground (1 min)</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endParaRPr lang="en-GB" sz="1200" b="0" i="0" u="sng" strike="noStrike" dirty="0">
              <a:solidFill>
                <a:srgbClr val="000000"/>
              </a:solidFill>
              <a:effectLst/>
              <a:latin typeface="+mj-lt"/>
            </a:endParaRPr>
          </a:p>
          <a:p>
            <a:pPr>
              <a:defRPr sz="1100"/>
            </a:pPr>
            <a:r>
              <a:rPr lang="en-GB" sz="1200" dirty="0"/>
              <a:t>In the </a:t>
            </a:r>
            <a:r>
              <a:rPr lang="en-GB" sz="1200" b="1" dirty="0"/>
              <a:t>We Can Change Our World </a:t>
            </a:r>
            <a:r>
              <a:rPr lang="en-GB" sz="1200" dirty="0"/>
              <a:t>workshop the students </a:t>
            </a:r>
            <a:r>
              <a:rPr lang="en-GB" sz="1200" b="0" i="0" u="none" strike="noStrike" dirty="0">
                <a:solidFill>
                  <a:srgbClr val="000000"/>
                </a:solidFill>
                <a:effectLst/>
                <a:latin typeface="+mj-lt"/>
              </a:rPr>
              <a:t>will find out some key facts about the Birmingham 2022 Commonwealth Games, including where the Games will take place and some of the sports that are played. </a:t>
            </a:r>
            <a:r>
              <a:rPr lang="en-GB" sz="1200" dirty="0"/>
              <a:t>The students will explore some of the region’s ‘Hometown Heroes’ – local social activists and changemakers </a:t>
            </a:r>
            <a:r>
              <a:rPr lang="en-GB" sz="1200" dirty="0">
                <a:solidFill>
                  <a:srgbClr val="222222"/>
                </a:solidFill>
              </a:rPr>
              <a:t>who are making a difference in their local area</a:t>
            </a:r>
            <a:r>
              <a:rPr lang="en-GB" sz="1200" dirty="0"/>
              <a:t>. In groups the students will </a:t>
            </a:r>
            <a:r>
              <a:rPr lang="en-GB" sz="1200" dirty="0">
                <a:solidFill>
                  <a:srgbClr val="222222"/>
                </a:solidFill>
              </a:rPr>
              <a:t>explore the skills and attributes required to bring about social change. They will </a:t>
            </a:r>
            <a:r>
              <a:rPr lang="en-GB" sz="1200" dirty="0"/>
              <a:t>think about what is unique about these individuals and what unites them. The students will be using </a:t>
            </a:r>
            <a:r>
              <a:rPr lang="en-GB" sz="1200" dirty="0">
                <a:solidFill>
                  <a:srgbClr val="222222"/>
                </a:solidFill>
              </a:rPr>
              <a:t>their </a:t>
            </a:r>
            <a:r>
              <a:rPr lang="en-GB" sz="1200" b="1" dirty="0">
                <a:solidFill>
                  <a:srgbClr val="222222"/>
                </a:solidFill>
              </a:rPr>
              <a:t>analytical</a:t>
            </a:r>
            <a:r>
              <a:rPr lang="en-GB" sz="1200" dirty="0">
                <a:solidFill>
                  <a:srgbClr val="222222"/>
                </a:solidFill>
              </a:rPr>
              <a:t>, </a:t>
            </a:r>
            <a:r>
              <a:rPr lang="en-GB" sz="1200" b="1" dirty="0">
                <a:solidFill>
                  <a:srgbClr val="222222"/>
                </a:solidFill>
              </a:rPr>
              <a:t>critical </a:t>
            </a:r>
            <a:r>
              <a:rPr lang="en-GB" sz="1200" dirty="0">
                <a:solidFill>
                  <a:srgbClr val="222222"/>
                </a:solidFill>
              </a:rPr>
              <a:t>and </a:t>
            </a:r>
            <a:r>
              <a:rPr lang="en-GB" sz="1200" b="1" dirty="0">
                <a:solidFill>
                  <a:srgbClr val="222222"/>
                </a:solidFill>
              </a:rPr>
              <a:t>teamworking</a:t>
            </a:r>
            <a:r>
              <a:rPr lang="en-GB" sz="1200" dirty="0">
                <a:solidFill>
                  <a:srgbClr val="222222"/>
                </a:solidFill>
              </a:rPr>
              <a:t> skills alongside </a:t>
            </a:r>
            <a:r>
              <a:rPr lang="en-GB" sz="1200" b="1" dirty="0">
                <a:solidFill>
                  <a:srgbClr val="222222"/>
                </a:solidFill>
              </a:rPr>
              <a:t>creativity</a:t>
            </a:r>
            <a:r>
              <a:rPr lang="en-GB" sz="1200" dirty="0">
                <a:solidFill>
                  <a:srgbClr val="222222"/>
                </a:solidFill>
              </a:rPr>
              <a:t> and </a:t>
            </a:r>
            <a:r>
              <a:rPr lang="en-GB" sz="1200" b="1" dirty="0">
                <a:solidFill>
                  <a:srgbClr val="222222"/>
                </a:solidFill>
              </a:rPr>
              <a:t>innovation.</a:t>
            </a:r>
          </a:p>
          <a:p>
            <a:pPr marL="0" marR="1749577"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000000"/>
              </a:solidFill>
              <a:effectLst/>
              <a:latin typeface="+mj-lt"/>
            </a:endParaRPr>
          </a:p>
          <a:p>
            <a:pPr marL="0" marR="1749577"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US" sz="1200" u="sng" dirty="0">
              <a:latin typeface="+mj-lt"/>
            </a:endParaRPr>
          </a:p>
          <a:p>
            <a:pPr>
              <a:defRPr sz="1100" u="sng"/>
            </a:pPr>
            <a:endParaRPr u="sng" dirty="0"/>
          </a:p>
          <a:p>
            <a:pPr marR="1749576">
              <a:defRPr sz="1100"/>
            </a:pPr>
            <a:endParaRPr dirty="0"/>
          </a:p>
          <a:p>
            <a:pPr marR="1749576">
              <a:defRPr sz="1100"/>
            </a:pPr>
            <a:endParaRPr lang="en-US" sz="1100" dirty="0">
              <a:latin typeface="+mj-lt"/>
            </a:endParaRPr>
          </a:p>
          <a:p>
            <a:br>
              <a:rPr sz="1100" dirty="0"/>
            </a:br>
            <a:endParaRPr sz="1100" dirty="0"/>
          </a:p>
          <a:p>
            <a:br>
              <a:rPr dirty="0"/>
            </a:b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xfrm>
            <a:off x="381000" y="685800"/>
            <a:ext cx="6096000" cy="3429000"/>
          </a:xfrm>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a:t>
            </a:r>
            <a:endParaRPr lang="en-GB" sz="1200" b="0" dirty="0">
              <a:effectLst/>
              <a:latin typeface="+mj-lt"/>
            </a:endParaRPr>
          </a:p>
          <a:p>
            <a:pPr rtl="0">
              <a:spcBef>
                <a:spcPts val="0"/>
              </a:spcBef>
              <a:spcAft>
                <a:spcPts val="0"/>
              </a:spcAft>
            </a:pPr>
            <a:br>
              <a:rPr lang="en-GB" sz="1200" b="0" dirty="0">
                <a:effectLst/>
                <a:latin typeface="+mj-lt"/>
              </a:rPr>
            </a:br>
            <a:r>
              <a:rPr lang="en-GB" sz="1200" u="sng" dirty="0">
                <a:latin typeface="+mj-lt"/>
              </a:rPr>
              <a:t>Teacher notes:</a:t>
            </a:r>
          </a:p>
          <a:p>
            <a:pPr rtl="0">
              <a:spcBef>
                <a:spcPts val="0"/>
              </a:spcBef>
              <a:spcAft>
                <a:spcPts val="0"/>
              </a:spcAft>
            </a:pPr>
            <a:r>
              <a:rPr lang="en-GB" sz="1200" b="0" i="0" u="none" strike="noStrike" dirty="0">
                <a:solidFill>
                  <a:srgbClr val="000000"/>
                </a:solidFill>
                <a:effectLst/>
                <a:latin typeface="+mj-lt"/>
              </a:rPr>
              <a:t>Use the following slides (5-9) to tell your students some key details and a little about the mission of the Birmingham 2022 Games. Edit the slides to highlight the information that is most relevant to your students. </a:t>
            </a:r>
          </a:p>
          <a:p>
            <a:pPr rtl="0">
              <a:spcBef>
                <a:spcPts val="0"/>
              </a:spcBef>
              <a:spcAft>
                <a:spcPts val="0"/>
              </a:spcAft>
            </a:pPr>
            <a:endParaRPr lang="en-GB" sz="1200" b="0" i="0" u="none" strike="noStrike" dirty="0">
              <a:solidFill>
                <a:srgbClr val="000000"/>
              </a:solidFill>
              <a:effectLst/>
              <a:latin typeface="+mj-lt"/>
            </a:endParaRPr>
          </a:p>
          <a:p>
            <a:pPr rtl="0">
              <a:spcBef>
                <a:spcPts val="0"/>
              </a:spcBef>
              <a:spcAft>
                <a:spcPts val="0"/>
              </a:spcAft>
            </a:pPr>
            <a:r>
              <a:rPr lang="en-GB" sz="1200" b="0" i="0" u="none" strike="noStrike" dirty="0">
                <a:solidFill>
                  <a:srgbClr val="000000"/>
                </a:solidFill>
                <a:effectLst/>
                <a:latin typeface="+mj-lt"/>
              </a:rPr>
              <a:t>Further information about the Birmingham 2022 Commonwealth Games can be found at: </a:t>
            </a:r>
            <a:r>
              <a:rPr lang="en-GB" sz="1200" b="1" i="0" u="none" strike="noStrike" dirty="0">
                <a:solidFill>
                  <a:srgbClr val="000000"/>
                </a:solidFill>
                <a:effectLst/>
                <a:latin typeface="+mj-lt"/>
              </a:rPr>
              <a:t>www.birmingham2022.com </a:t>
            </a:r>
            <a:endParaRPr lang="en-GB" sz="1200" b="1" dirty="0">
              <a:effectLst/>
              <a:latin typeface="+mj-lt"/>
            </a:endParaRP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When? </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Commonwealth Games will be taking place between Thursday 28th July and Monday 8th August 2022</a:t>
            </a:r>
            <a:endParaRPr lang="en-GB" sz="1200" b="0" dirty="0">
              <a:effectLst/>
              <a:latin typeface="+mj-lt"/>
            </a:endParaRP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What?</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Commonwealth Games is often referred to as the Friendly Games. It is </a:t>
            </a:r>
            <a:r>
              <a:rPr lang="en-GB" sz="1200" b="1" i="1" u="none" strike="noStrike" dirty="0">
                <a:solidFill>
                  <a:srgbClr val="000000"/>
                </a:solidFill>
                <a:effectLst/>
                <a:latin typeface="+mj-lt"/>
              </a:rPr>
              <a:t>an international multi-sport event involving athletes from the Commonwealth of Nations</a:t>
            </a:r>
            <a:r>
              <a:rPr lang="en-GB" sz="1200" b="0" i="1" u="none" strike="noStrike" dirty="0">
                <a:solidFill>
                  <a:srgbClr val="000000"/>
                </a:solidFill>
                <a:effectLst/>
                <a:latin typeface="+mj-lt"/>
              </a:rPr>
              <a:t>. The event was first held in 1930, and, with the exception of 1942 and 1946, has taken place every four years since then.</a:t>
            </a:r>
            <a:endParaRPr lang="en-GB" sz="1200" b="0" dirty="0">
              <a:effectLst/>
              <a:latin typeface="+mj-lt"/>
            </a:endParaRP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Where?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Birmingham 2022 Commonwealth Games is a West Midlands celebration with Birmingham at its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p>
          <a:p>
            <a:pPr>
              <a:defRPr sz="1100"/>
            </a:pPr>
            <a:br>
              <a:rPr dirty="0"/>
            </a:br>
            <a:endParaRPr lang="en-GB" dirty="0"/>
          </a:p>
          <a:p>
            <a:pPr>
              <a:defRPr sz="1100"/>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 Cont.</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endParaRPr lang="en-GB" sz="1200" b="1" i="1" u="none" strike="noStrike" dirty="0">
              <a:solidFill>
                <a:srgbClr val="000000"/>
              </a:solidFill>
              <a:effectLst/>
              <a:latin typeface="+mj-lt"/>
            </a:endParaRPr>
          </a:p>
          <a:p>
            <a:pPr rtl="0">
              <a:spcBef>
                <a:spcPts val="0"/>
              </a:spcBef>
              <a:spcAft>
                <a:spcPts val="0"/>
              </a:spcAft>
            </a:pPr>
            <a:r>
              <a:rPr lang="en-GB" sz="1200" b="1" i="1" u="none" strike="noStrike" dirty="0">
                <a:solidFill>
                  <a:srgbClr val="000000"/>
                </a:solidFill>
                <a:effectLst/>
                <a:latin typeface="+mj-lt"/>
              </a:rPr>
              <a:t>Where?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venues being used for the Games stretch across the entire region</a:t>
            </a: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Highlighted on screen are just a few of the venues:</a:t>
            </a: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Alexander stadium </a:t>
            </a:r>
            <a:r>
              <a:rPr lang="en-GB" sz="1200" b="0" i="1" u="none" strike="noStrike" dirty="0">
                <a:solidFill>
                  <a:srgbClr val="000000"/>
                </a:solidFill>
                <a:effectLst/>
                <a:latin typeface="+mj-lt"/>
              </a:rPr>
              <a:t>(This is the main arena for the Games - home to the opening and closing ceremonies and the Athletics &amp; Para Athletics events)</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Coventry Stadium and Arena </a:t>
            </a:r>
            <a:r>
              <a:rPr lang="en-GB" sz="1200" b="0" i="1" u="none" strike="noStrike" dirty="0">
                <a:solidFill>
                  <a:srgbClr val="000000"/>
                </a:solidFill>
                <a:effectLst/>
                <a:latin typeface="+mj-lt"/>
              </a:rPr>
              <a:t>(Rugby 7s will take place in Coventry Stadium, Judo and Wrestling will take place in the Arena)</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Edgbaston Stadium </a:t>
            </a:r>
            <a:r>
              <a:rPr lang="en-GB" sz="1200" b="0" i="1" u="none" strike="noStrike" dirty="0">
                <a:solidFill>
                  <a:srgbClr val="000000"/>
                </a:solidFill>
                <a:effectLst/>
                <a:latin typeface="+mj-lt"/>
              </a:rPr>
              <a:t>(This world-famous venue for Cricket will be home to Cricket T20)</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Sandwell Aquatics Centre </a:t>
            </a:r>
            <a:r>
              <a:rPr lang="en-GB" sz="1200" b="0" i="1" u="none" strike="noStrike" dirty="0">
                <a:solidFill>
                  <a:srgbClr val="000000"/>
                </a:solidFill>
                <a:effectLst/>
                <a:latin typeface="+mj-lt"/>
              </a:rPr>
              <a:t>(This is a brand new venue constructed especially for the Birmingham 2022 Commonwealth Games. It will be home to Aquatics events)</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Smithfield </a:t>
            </a:r>
            <a:r>
              <a:rPr lang="en-GB" sz="1200" b="0" i="1" u="none" strike="noStrike" dirty="0">
                <a:solidFill>
                  <a:srgbClr val="000000"/>
                </a:solidFill>
                <a:effectLst/>
                <a:latin typeface="+mj-lt"/>
              </a:rPr>
              <a:t>(This is a temporary Birmingham City Centre venue – home to Beach Volleyball, Basketball and Wheelchair Basketball)</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Lee Valley </a:t>
            </a:r>
            <a:r>
              <a:rPr lang="en-GB" sz="1200" b="1" i="1" u="none" strike="noStrike" dirty="0" err="1">
                <a:solidFill>
                  <a:srgbClr val="000000"/>
                </a:solidFill>
                <a:effectLst/>
                <a:latin typeface="+mj-lt"/>
              </a:rPr>
              <a:t>Velopark</a:t>
            </a:r>
            <a:r>
              <a:rPr lang="en-GB" sz="1200" b="1" i="1" u="none" strike="noStrike" dirty="0">
                <a:solidFill>
                  <a:srgbClr val="000000"/>
                </a:solidFill>
                <a:effectLst/>
                <a:latin typeface="+mj-lt"/>
              </a:rPr>
              <a:t> </a:t>
            </a:r>
            <a:r>
              <a:rPr lang="en-GB" sz="1200" b="0" i="1" u="none" strike="noStrike" dirty="0">
                <a:solidFill>
                  <a:srgbClr val="000000"/>
                </a:solidFill>
                <a:effectLst/>
                <a:latin typeface="+mj-lt"/>
              </a:rPr>
              <a:t>in London (This is the venue for some cycling events – this is the only venue located outside of Birmingham and the West Midlands. Mountain biking will take place in the region – in Cannock Chase Forest)</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u="none" strike="noStrike" dirty="0">
              <a:solidFill>
                <a:srgbClr val="000000"/>
              </a:solidFill>
              <a:effectLst/>
              <a:latin typeface="+mj-lt"/>
            </a:endParaRPr>
          </a:p>
          <a:p>
            <a:pPr rtl="0">
              <a:spcBef>
                <a:spcPts val="0"/>
              </a:spcBef>
              <a:spcAft>
                <a:spcPts val="0"/>
              </a:spcAft>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u="sng" dirty="0"/>
          </a:p>
        </p:txBody>
      </p:sp>
    </p:spTree>
    <p:extLst>
      <p:ext uri="{BB962C8B-B14F-4D97-AF65-F5344CB8AC3E}">
        <p14:creationId xmlns:p14="http://schemas.microsoft.com/office/powerpoint/2010/main" val="595199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noRot="1" noChangeAspect="1"/>
          </p:cNvSpPr>
          <p:nvPr>
            <p:ph type="sldImg"/>
          </p:nvPr>
        </p:nvSpPr>
        <p:spPr>
          <a:xfrm>
            <a:off x="381000" y="685800"/>
            <a:ext cx="6096000" cy="3429000"/>
          </a:xfrm>
          <a:prstGeom prst="rect">
            <a:avLst/>
          </a:prstGeom>
        </p:spPr>
        <p:txBody>
          <a:bodyPr/>
          <a:lstStyle/>
          <a:p>
            <a:endParaRPr/>
          </a:p>
        </p:txBody>
      </p:sp>
      <p:sp>
        <p:nvSpPr>
          <p:cNvPr id="243" name="Shape 243"/>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 Cont.</a:t>
            </a:r>
            <a:endParaRPr lang="en-GB" sz="1200" b="0" dirty="0">
              <a:effectLst/>
              <a:latin typeface="+mj-lt"/>
            </a:endParaRPr>
          </a:p>
          <a:p>
            <a:pPr rtl="0">
              <a:spcBef>
                <a:spcPts val="0"/>
              </a:spcBef>
              <a:spcAft>
                <a:spcPts val="0"/>
              </a:spcAft>
            </a:pPr>
            <a:br>
              <a:rPr lang="en-GB" sz="1200" b="0" dirty="0">
                <a:effectLst/>
                <a:latin typeface="+mj-lt"/>
              </a:rPr>
            </a:br>
            <a:r>
              <a:rPr lang="en-GB" sz="1200" u="sng" dirty="0">
                <a:latin typeface="+mj-lt"/>
              </a:rPr>
              <a:t>Teacher notes:</a:t>
            </a:r>
          </a:p>
          <a:p>
            <a:pPr rtl="0">
              <a:spcBef>
                <a:spcPts val="0"/>
              </a:spcBef>
              <a:spcAft>
                <a:spcPts val="0"/>
              </a:spcAft>
            </a:pPr>
            <a:r>
              <a:rPr lang="en-GB" sz="1200" b="1" i="1" u="none" strike="noStrike" dirty="0">
                <a:solidFill>
                  <a:srgbClr val="000000"/>
                </a:solidFill>
                <a:effectLst/>
                <a:latin typeface="+mj-lt"/>
              </a:rPr>
              <a:t>Vision</a:t>
            </a:r>
          </a:p>
          <a:p>
            <a:pPr rtl="0">
              <a:spcBef>
                <a:spcPts val="0"/>
              </a:spcBef>
              <a:spcAft>
                <a:spcPts val="0"/>
              </a:spcAft>
            </a:pPr>
            <a:r>
              <a:rPr lang="en-GB" sz="1200" b="0" i="1" u="none" strike="noStrike" dirty="0">
                <a:solidFill>
                  <a:srgbClr val="000000"/>
                </a:solidFill>
                <a:effectLst/>
                <a:latin typeface="+mj-lt"/>
              </a:rPr>
              <a:t>Birmingham 2022 has a clear vision:</a:t>
            </a:r>
          </a:p>
          <a:p>
            <a:pPr marL="342900" indent="-342900">
              <a:lnSpc>
                <a:spcPct val="100000"/>
              </a:lnSpc>
              <a:buFont typeface="+mj-lt"/>
              <a:buAutoNum type="arabicPeriod"/>
            </a:pPr>
            <a:r>
              <a:rPr lang="en-GB" sz="1200" i="1" dirty="0">
                <a:latin typeface="+mj-lt"/>
              </a:rPr>
              <a:t>A festival of thrilling, fast-paced sport and amazing cultural events!</a:t>
            </a:r>
          </a:p>
          <a:p>
            <a:pPr marL="342900" indent="-342900">
              <a:lnSpc>
                <a:spcPct val="100000"/>
              </a:lnSpc>
              <a:buFont typeface="+mj-lt"/>
              <a:buAutoNum type="arabicPeriod"/>
            </a:pPr>
            <a:r>
              <a:rPr lang="en-GB" sz="1200" i="1" dirty="0">
                <a:latin typeface="+mj-lt"/>
              </a:rPr>
              <a:t>The Birmingham 2022 Commonwealth Games will make a world of difference for everyone across the West Midlands and beyond. </a:t>
            </a:r>
          </a:p>
          <a:p>
            <a:pPr marL="342900" indent="-342900">
              <a:lnSpc>
                <a:spcPct val="100000"/>
              </a:lnSpc>
              <a:buFont typeface="+mj-lt"/>
              <a:buAutoNum type="arabicPeriod"/>
            </a:pPr>
            <a:r>
              <a:rPr lang="en-GB" sz="1200" i="1" dirty="0">
                <a:latin typeface="+mj-lt"/>
              </a:rPr>
              <a:t>The Birmingham 2022 Commonwealth Games is a chance to bring the Commonwealth nations together and celebrate our human potential.</a:t>
            </a:r>
          </a:p>
          <a:p>
            <a:pPr rtl="0">
              <a:spcBef>
                <a:spcPts val="0"/>
              </a:spcBef>
              <a:spcAft>
                <a:spcPts val="0"/>
              </a:spcAft>
            </a:pPr>
            <a:r>
              <a:rPr lang="en-GB" sz="1200" b="0" i="0" u="none" strike="noStrike" dirty="0">
                <a:solidFill>
                  <a:srgbClr val="000000"/>
                </a:solidFill>
                <a:effectLst/>
                <a:latin typeface="+mj-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noRot="1" noChangeAspect="1"/>
          </p:cNvSpPr>
          <p:nvPr>
            <p:ph type="sldImg"/>
          </p:nvPr>
        </p:nvSpPr>
        <p:spPr>
          <a:xfrm>
            <a:off x="381000" y="685800"/>
            <a:ext cx="6096000" cy="3429000"/>
          </a:xfrm>
          <a:prstGeom prst="rect">
            <a:avLst/>
          </a:prstGeom>
        </p:spPr>
        <p:txBody>
          <a:bodyPr/>
          <a:lstStyle/>
          <a:p>
            <a:endParaRPr/>
          </a:p>
        </p:txBody>
      </p:sp>
      <p:sp>
        <p:nvSpPr>
          <p:cNvPr id="274" name="Shape 274"/>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 Cont.</a:t>
            </a:r>
            <a:endParaRPr lang="en-GB" sz="1200" b="0" dirty="0">
              <a:effectLst/>
              <a:latin typeface="+mj-lt"/>
            </a:endParaRPr>
          </a:p>
          <a:p>
            <a:pPr rtl="0">
              <a:spcBef>
                <a:spcPts val="0"/>
              </a:spcBef>
              <a:spcAft>
                <a:spcPts val="0"/>
              </a:spcAft>
            </a:pPr>
            <a:br>
              <a:rPr lang="en-GB" dirty="0">
                <a:latin typeface="+mj-lt"/>
              </a:rPr>
            </a:br>
            <a:r>
              <a:rPr lang="en-GB" sz="1200" u="sng" dirty="0">
                <a:latin typeface="+mj-lt"/>
              </a:rPr>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Commonwealth Nations</a:t>
            </a:r>
          </a:p>
          <a:p>
            <a:pPr rtl="0">
              <a:spcBef>
                <a:spcPts val="0"/>
              </a:spcBef>
              <a:spcAft>
                <a:spcPts val="0"/>
              </a:spcAft>
            </a:pPr>
            <a:r>
              <a:rPr lang="en-GB" sz="1200" b="0" i="1" u="none" dirty="0">
                <a:solidFill>
                  <a:srgbClr val="000000"/>
                </a:solidFill>
                <a:effectLst/>
                <a:latin typeface="+mj-lt"/>
              </a:rPr>
              <a:t>Nations and territories from all over the world will be coming to Birmingham and the region to compete in the Birmingham 2022 Commonwealth Games including:</a:t>
            </a:r>
          </a:p>
          <a:p>
            <a:pPr rtl="0">
              <a:spcBef>
                <a:spcPts val="0"/>
              </a:spcBef>
              <a:spcAft>
                <a:spcPts val="0"/>
              </a:spcAft>
            </a:pPr>
            <a:endParaRPr lang="en-GB" sz="1200" b="0" i="1" u="none" dirty="0">
              <a:solidFill>
                <a:srgbClr val="000000"/>
              </a:solidFill>
              <a:effectLst/>
              <a:latin typeface="+mj-lt"/>
            </a:endParaRPr>
          </a:p>
          <a:p>
            <a:pPr rtl="0">
              <a:spcBef>
                <a:spcPts val="0"/>
              </a:spcBef>
              <a:spcAft>
                <a:spcPts val="0"/>
              </a:spcAft>
            </a:pPr>
            <a:r>
              <a:rPr lang="en-GB" sz="1200" b="0" i="1" u="none" dirty="0">
                <a:solidFill>
                  <a:srgbClr val="000000"/>
                </a:solidFill>
                <a:effectLst/>
                <a:latin typeface="+mj-lt"/>
              </a:rPr>
              <a:t>Canada, India, Jamaica, Nauru, Nigeria, Mozambique, Kenya and New Zealand!</a:t>
            </a:r>
          </a:p>
          <a:p>
            <a:pPr rtl="0">
              <a:spcBef>
                <a:spcPts val="0"/>
              </a:spcBef>
              <a:spcAft>
                <a:spcPts val="0"/>
              </a:spcAft>
            </a:pPr>
            <a:endParaRPr lang="en-GB" sz="1200" b="0" i="1" u="non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xfrm>
            <a:off x="381000" y="685800"/>
            <a:ext cx="6096000" cy="3429000"/>
          </a:xfrm>
          <a:prstGeom prst="rect">
            <a:avLst/>
          </a:prstGeom>
        </p:spPr>
        <p:txBody>
          <a:bodyPr/>
          <a:lstStyle/>
          <a:p>
            <a:endParaRPr/>
          </a:p>
        </p:txBody>
      </p:sp>
      <p:sp>
        <p:nvSpPr>
          <p:cNvPr id="257" name="Shape 257"/>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 Cont.</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p>
          <a:p>
            <a:pPr rtl="0">
              <a:spcBef>
                <a:spcPts val="0"/>
              </a:spcBef>
              <a:spcAft>
                <a:spcPts val="0"/>
              </a:spcAft>
            </a:pPr>
            <a:r>
              <a:rPr lang="en-GB" sz="1200" b="1" i="1" u="none" strike="noStrike" dirty="0">
                <a:solidFill>
                  <a:srgbClr val="000000"/>
                </a:solidFill>
                <a:effectLst/>
                <a:latin typeface="+mj-lt"/>
              </a:rPr>
              <a:t>Mission</a:t>
            </a:r>
          </a:p>
          <a:p>
            <a:pPr rtl="0">
              <a:spcBef>
                <a:spcPts val="0"/>
              </a:spcBef>
              <a:spcAft>
                <a:spcPts val="0"/>
              </a:spcAft>
            </a:pPr>
            <a:r>
              <a:rPr lang="en-GB" sz="1200" b="0" i="1" u="none" strike="noStrike" dirty="0">
                <a:solidFill>
                  <a:srgbClr val="000000"/>
                </a:solidFill>
                <a:effectLst/>
                <a:latin typeface="+mj-lt"/>
              </a:rPr>
              <a:t>The Birmingham 2022 Commonwealth Games has a 5-point mission:</a:t>
            </a:r>
          </a:p>
          <a:p>
            <a:pPr rtl="0">
              <a:spcBef>
                <a:spcPts val="0"/>
              </a:spcBef>
              <a:spcAft>
                <a:spcPts val="0"/>
              </a:spcAft>
            </a:pP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Bring people together</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These Games will embrace and champion the youth, diversity, humanity and pride of the region and the Commonwealth.</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Be a catalyst for change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Transform and strengthen local communities, working together to deliver new and improved homes, facilities and transport links.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Put us on the global stage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Deliver an unforgettable, global Games in partnership, on time and on budget to showcase the best of Birmingham, the West Midlands and the Commonwealth.</a:t>
            </a: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Help the region to grow and succeed</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Drive sustainable growth and aspiration; creating opportunities through trade, investment, jobs, volunteering and skills.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Improve health and wellbeing</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Inspire, engage and connect communities and athletes to realise their full potential and live happier, healthier lives.</a:t>
            </a:r>
            <a:endParaRPr lang="en-GB" sz="1200" b="0" dirty="0">
              <a:solidFill>
                <a:srgbClr val="000000"/>
              </a:solidFill>
              <a:effectLst/>
              <a:latin typeface="+mj-lt"/>
            </a:endParaRP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0" u="sng" strike="noStrike" dirty="0">
                <a:solidFill>
                  <a:srgbClr val="000000"/>
                </a:solidFill>
                <a:effectLst/>
                <a:latin typeface="+mj-lt"/>
              </a:rPr>
              <a:t>CLICK ON TO NEXT SLIDE</a:t>
            </a:r>
            <a:endParaRPr lang="en-US" i="0" u="sng" dirty="0">
              <a:latin typeface="+mj-lt"/>
            </a:endParaRPr>
          </a:p>
          <a:p>
            <a:pPr rtl="0">
              <a:spcBef>
                <a:spcPts val="0"/>
              </a:spcBef>
              <a:spcAft>
                <a:spcPts val="0"/>
              </a:spcAft>
            </a:pPr>
            <a:endParaRPr lang="en-GB" sz="1200" b="0" i="1" u="none" strike="noStrike" dirty="0">
              <a:solidFill>
                <a:srgbClr val="000000"/>
              </a:solidFill>
              <a:effectLst/>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241" name="Shape 241"/>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 mins) Cont.</a:t>
            </a:r>
            <a:endParaRPr lang="en-GB" sz="1200" b="0" dirty="0">
              <a:effectLst/>
              <a:latin typeface="+mj-lt"/>
            </a:endParaRPr>
          </a:p>
          <a:p>
            <a:pPr marL="0" marR="0" lvl="0" indent="0" defTabSz="914400" rtl="0" eaLnBrk="1" fontAlgn="auto" latinLnBrk="0" hangingPunct="1">
              <a:lnSpc>
                <a:spcPct val="100000"/>
              </a:lnSpc>
              <a:spcBef>
                <a:spcPts val="0"/>
              </a:spcBef>
              <a:spcAft>
                <a:spcPts val="0"/>
              </a:spcAft>
              <a:buClrTx/>
              <a:buSzTx/>
              <a:buFontTx/>
              <a:buNone/>
              <a:tabLst/>
              <a:defRPr/>
            </a:pPr>
            <a:br>
              <a:rPr lang="en-GB" sz="1200" b="0" dirty="0">
                <a:solidFill>
                  <a:schemeClr val="tx1"/>
                </a:solidFill>
                <a:effectLst/>
                <a:latin typeface="+mj-lt"/>
              </a:rPr>
            </a:br>
            <a:r>
              <a:rPr lang="en-GB" sz="1200" b="0" u="sng" dirty="0">
                <a:solidFill>
                  <a:schemeClr val="tx1"/>
                </a:solidFill>
                <a:effectLst/>
                <a:latin typeface="+mj-lt"/>
              </a:rPr>
              <a:t>Tea</a:t>
            </a:r>
            <a:r>
              <a:rPr lang="en-GB" sz="1200" b="0" i="0" u="sng" dirty="0">
                <a:solidFill>
                  <a:srgbClr val="000000"/>
                </a:solidFill>
                <a:effectLst/>
                <a:latin typeface="+mj-lt"/>
              </a:rPr>
              <a:t>cher notes:</a:t>
            </a:r>
            <a:endParaRPr lang="en-GB" sz="1200" b="0" i="0" u="sng" dirty="0">
              <a:solidFill>
                <a:schemeClr val="tx1"/>
              </a:solidFill>
              <a:effectLst/>
              <a:latin typeface="+mj-lt"/>
            </a:endParaRPr>
          </a:p>
          <a:p>
            <a:r>
              <a:rPr lang="en-GB" sz="1200" b="0" i="1" u="none" dirty="0">
                <a:solidFill>
                  <a:schemeClr val="tx1"/>
                </a:solidFill>
                <a:effectLst/>
                <a:latin typeface="+mj-lt"/>
              </a:rPr>
              <a:t>The Birmingham 2022 Commonwealth Games will also achieve a number of firsts:</a:t>
            </a:r>
          </a:p>
          <a:p>
            <a:pPr rtl="0">
              <a:spcBef>
                <a:spcPts val="0"/>
              </a:spcBef>
              <a:spcAft>
                <a:spcPts val="0"/>
              </a:spcAft>
            </a:pPr>
            <a:r>
              <a:rPr lang="en-GB" sz="1200" b="1" i="0" u="none" strike="noStrike" dirty="0">
                <a:solidFill>
                  <a:schemeClr val="tx1"/>
                </a:solidFill>
                <a:effectLst/>
                <a:latin typeface="+mj-lt"/>
              </a:rPr>
              <a:t>Facts</a:t>
            </a:r>
            <a:endParaRPr lang="en-GB" sz="1200" b="0" i="0" dirty="0">
              <a:solidFill>
                <a:schemeClr val="tx1"/>
              </a:solidFill>
              <a:effectLst/>
              <a:latin typeface="+mj-lt"/>
            </a:endParaRPr>
          </a:p>
          <a:p>
            <a:pPr rtl="0" fontAlgn="base">
              <a:spcBef>
                <a:spcPts val="0"/>
              </a:spcBef>
              <a:spcAft>
                <a:spcPts val="0"/>
              </a:spcAft>
              <a:buFont typeface="Arial" panose="020B0604020202020204" pitchFamily="34" charset="0"/>
              <a:buChar char="•"/>
            </a:pPr>
            <a:r>
              <a:rPr lang="en-GB" sz="1200" b="0" i="1" u="none" strike="noStrike" dirty="0">
                <a:solidFill>
                  <a:schemeClr val="tx1"/>
                </a:solidFill>
                <a:effectLst/>
                <a:latin typeface="+mj-lt"/>
              </a:rPr>
              <a:t> Birmingham 2022 will be the first Commonwealth Games to award more medals to women than men. In this Games there are more events where female athletes can win medals.</a:t>
            </a:r>
          </a:p>
          <a:p>
            <a:pPr rtl="0" fontAlgn="base">
              <a:spcBef>
                <a:spcPts val="0"/>
              </a:spcBef>
              <a:spcAft>
                <a:spcPts val="0"/>
              </a:spcAft>
              <a:buFont typeface="Arial" panose="020B0604020202020204" pitchFamily="34" charset="0"/>
              <a:buChar char="•"/>
            </a:pPr>
            <a:r>
              <a:rPr lang="en-GB" sz="1200" b="0" i="1" u="none" strike="noStrike" dirty="0">
                <a:solidFill>
                  <a:schemeClr val="tx1"/>
                </a:solidFill>
                <a:effectLst/>
                <a:latin typeface="+mj-lt"/>
              </a:rPr>
              <a:t> Birmingham 2022 will be the first Commonwealth Games to create a carbon neutral legacy.</a:t>
            </a:r>
          </a:p>
          <a:p>
            <a:pPr rtl="0" fontAlgn="base">
              <a:spcBef>
                <a:spcPts val="0"/>
              </a:spcBef>
              <a:spcAft>
                <a:spcPts val="0"/>
              </a:spcAft>
              <a:buFont typeface="Arial" panose="020B0604020202020204" pitchFamily="34" charset="0"/>
              <a:buChar char="•"/>
            </a:pPr>
            <a:r>
              <a:rPr lang="en-GB" sz="1200" b="0" i="1" u="none" strike="noStrike" dirty="0">
                <a:solidFill>
                  <a:schemeClr val="tx1"/>
                </a:solidFill>
                <a:effectLst/>
                <a:latin typeface="+mj-lt"/>
              </a:rPr>
              <a:t> Birmingham 2022’s bold ambition is to deliver the most sustainable Commonwealth Games since the event began nearly a century ago. </a:t>
            </a:r>
          </a:p>
          <a:p>
            <a:pPr rtl="0" fontAlgn="base">
              <a:spcBef>
                <a:spcPts val="0"/>
              </a:spcBef>
              <a:spcAft>
                <a:spcPts val="0"/>
              </a:spcAft>
              <a:buFont typeface="Arial" panose="020B0604020202020204" pitchFamily="34" charset="0"/>
              <a:buNone/>
            </a:pPr>
            <a:endParaRPr lang="en-GB" sz="1200" b="0" i="1" u="none" strike="noStrike" dirty="0">
              <a:solidFill>
                <a:schemeClr val="tx1"/>
              </a:solidFill>
              <a:effectLst/>
              <a:latin typeface="+mj-lt"/>
            </a:endParaRPr>
          </a:p>
          <a:p>
            <a:pPr marL="0" marR="0" lvl="0" indent="0"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200" b="1" i="0" u="none" strike="noStrike" dirty="0">
                <a:solidFill>
                  <a:srgbClr val="000000"/>
                </a:solidFill>
                <a:effectLst/>
                <a:latin typeface="+mj-lt"/>
              </a:rPr>
              <a:t>The seven pillars of sustainability </a:t>
            </a:r>
            <a:endParaRPr lang="en-GB" sz="1200" b="0" i="1" u="none" strike="noStrike" dirty="0">
              <a:solidFill>
                <a:schemeClr val="tx1"/>
              </a:solidFill>
              <a:effectLst/>
              <a:latin typeface="+mj-lt"/>
            </a:endParaRPr>
          </a:p>
          <a:p>
            <a:pPr rtl="0" fontAlgn="base">
              <a:spcBef>
                <a:spcPts val="0"/>
              </a:spcBef>
              <a:spcAft>
                <a:spcPts val="0"/>
              </a:spcAft>
              <a:buFont typeface="Arial" panose="020B0604020202020204" pitchFamily="34" charset="0"/>
              <a:buNone/>
            </a:pPr>
            <a:r>
              <a:rPr lang="en-GB" sz="1200" b="0" i="1" u="none" strike="noStrike" dirty="0">
                <a:solidFill>
                  <a:schemeClr val="tx1"/>
                </a:solidFill>
                <a:effectLst/>
                <a:latin typeface="+mj-lt"/>
              </a:rPr>
              <a:t>In fact, the </a:t>
            </a:r>
            <a:r>
              <a:rPr kumimoji="0" lang="en-GB" sz="1200" b="0" i="1" u="none" strike="noStrike" kern="1200" cap="none" spc="0" normalizeH="0" baseline="0" noProof="0" dirty="0">
                <a:ln>
                  <a:noFill/>
                </a:ln>
                <a:solidFill>
                  <a:schemeClr val="tx1"/>
                </a:solidFill>
                <a:effectLst/>
                <a:uLnTx/>
                <a:uFillTx/>
                <a:latin typeface="+mj-lt"/>
                <a:ea typeface="+mn-ea"/>
                <a:cs typeface="+mn-cs"/>
              </a:rPr>
              <a:t>Birmingham 2022 Commonwealth Games’ </a:t>
            </a:r>
            <a:r>
              <a:rPr lang="en-GB" sz="1200" b="0" i="1" u="none" strike="noStrike" dirty="0">
                <a:solidFill>
                  <a:schemeClr val="tx1"/>
                </a:solidFill>
                <a:effectLst/>
                <a:latin typeface="+mj-lt"/>
              </a:rPr>
              <a:t>approach to sustainability has </a:t>
            </a:r>
            <a:r>
              <a:rPr lang="en-GB" sz="1200" b="1" i="1" u="none" strike="noStrike" dirty="0">
                <a:solidFill>
                  <a:schemeClr val="tx1"/>
                </a:solidFill>
                <a:effectLst/>
                <a:latin typeface="+mj-lt"/>
              </a:rPr>
              <a:t>seven areas of focus </a:t>
            </a:r>
            <a:r>
              <a:rPr lang="en-GB" sz="1200" b="0" i="1" u="none" strike="noStrike" dirty="0">
                <a:solidFill>
                  <a:schemeClr val="tx1"/>
                </a:solidFill>
                <a:effectLst/>
                <a:latin typeface="+mj-lt"/>
              </a:rPr>
              <a:t>covering: </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1. ACCESSIBILITY </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2. EQUALITY, DIVERSITY AND INCLUSION </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3. JOB CREATION AND SOCIAL VALUE </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4. HUMAN RIGHTS </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5. CARBON AND AIR QUALITY</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6. CIRCULAR ECONOMY PRINCIPLES TO MINIMISE WASTE</a:t>
            </a:r>
            <a:endParaRPr lang="en-GB" sz="1200" b="0"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7. CONSERVATION</a:t>
            </a:r>
            <a:endParaRPr lang="en-GB" sz="1200" b="0" dirty="0">
              <a:solidFill>
                <a:schemeClr val="tx1"/>
              </a:solidFill>
              <a:effectLst/>
              <a:latin typeface="+mj-lt"/>
            </a:endParaRPr>
          </a:p>
          <a:p>
            <a:pPr rtl="0" fontAlgn="base">
              <a:spcBef>
                <a:spcPts val="0"/>
              </a:spcBef>
              <a:spcAft>
                <a:spcPts val="0"/>
              </a:spcAft>
              <a:buFont typeface="Arial" panose="020B0604020202020204" pitchFamily="34" charset="0"/>
              <a:buChar char="•"/>
            </a:pPr>
            <a:endParaRPr lang="en-GB" sz="1200" b="0" i="1" u="none" strike="noStrike" dirty="0">
              <a:solidFill>
                <a:schemeClr val="tx1"/>
              </a:solidFill>
              <a:effectLst/>
              <a:latin typeface="+mj-lt"/>
            </a:endParaRPr>
          </a:p>
          <a:p>
            <a:pPr rtl="0">
              <a:spcBef>
                <a:spcPts val="0"/>
              </a:spcBef>
              <a:spcAft>
                <a:spcPts val="0"/>
              </a:spcAft>
            </a:pPr>
            <a:r>
              <a:rPr lang="en-GB" sz="1200" b="0" i="1" u="none" strike="noStrike" dirty="0">
                <a:solidFill>
                  <a:schemeClr val="tx1"/>
                </a:solidFill>
                <a:effectLst/>
                <a:latin typeface="+mj-lt"/>
              </a:rPr>
              <a:t>Further information and a film about sustainability and the Birmingham 2022 Commonwealth Games can be found at</a:t>
            </a:r>
            <a:r>
              <a:rPr lang="en-GB" sz="1200" b="0" i="0" u="none" strike="noStrike" dirty="0">
                <a:solidFill>
                  <a:schemeClr val="tx1"/>
                </a:solidFill>
                <a:effectLst/>
                <a:latin typeface="+mj-lt"/>
              </a:rPr>
              <a:t>: </a:t>
            </a:r>
            <a:r>
              <a:rPr lang="en-GB" sz="1200" b="1" i="0" u="none" strike="noStrike" dirty="0">
                <a:solidFill>
                  <a:schemeClr val="tx1"/>
                </a:solidFill>
                <a:effectLst/>
                <a:latin typeface="+mj-lt"/>
              </a:rPr>
              <a:t>www.birmingham2022.com/about-us/our-purpose/our-legacy/sustainability/</a:t>
            </a:r>
          </a:p>
          <a:p>
            <a:pPr rtl="0">
              <a:spcBef>
                <a:spcPts val="0"/>
              </a:spcBef>
              <a:spcAft>
                <a:spcPts val="0"/>
              </a:spcAft>
            </a:pPr>
            <a:endParaRPr lang="en-GB" sz="1200" b="1" i="0" u="none" strike="noStrike" dirty="0">
              <a:solidFill>
                <a:schemeClr val="tx1"/>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Once you have introduced your students to some key facts about the Birmingham 2022 Commonwealth Games, they will be ready to take part in a series of fun and active learning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sng"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The following slides contain games and activities that you can explore with your pupils. </a:t>
            </a:r>
            <a:r>
              <a:rPr lang="en-GB" sz="1200" b="1" i="0" u="sng" strike="noStrike" dirty="0">
                <a:solidFill>
                  <a:srgbClr val="000000"/>
                </a:solidFill>
                <a:effectLst/>
                <a:latin typeface="+mj-lt"/>
              </a:rPr>
              <a:t>Activity instructions and explanations can be found in the notes section of each slide.</a:t>
            </a:r>
            <a:endParaRPr lang="en-GB" sz="1200" b="1" u="sng" dirty="0">
              <a:solidFill>
                <a:schemeClr val="tx1"/>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chemeClr val="tx1"/>
                </a:solidFill>
                <a:effectLst/>
                <a:latin typeface="+mj-lt"/>
              </a:rPr>
              <a:t>CLICK ON TO NEXT SLIDE</a:t>
            </a:r>
            <a:endParaRPr lang="en-GB" sz="1200" i="0" u="sng" dirty="0">
              <a:solidFill>
                <a:schemeClr val="tx1"/>
              </a:solidFill>
              <a:latin typeface="+mj-lt"/>
            </a:endParaRPr>
          </a:p>
          <a:p>
            <a:endParaRPr lang="en-GB" u="sng" dirty="0">
              <a:effectLst/>
              <a:latin typeface="+mn-lt"/>
            </a:endParaRPr>
          </a:p>
          <a:p>
            <a:pPr algn="ctr"/>
            <a:endParaRPr lang="en-GB" dirty="0">
              <a:effectLst/>
            </a:endParaRPr>
          </a:p>
        </p:txBody>
      </p:sp>
    </p:spTree>
    <p:extLst>
      <p:ext uri="{BB962C8B-B14F-4D97-AF65-F5344CB8AC3E}">
        <p14:creationId xmlns:p14="http://schemas.microsoft.com/office/powerpoint/2010/main" val="1992889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xfrm>
            <a:off x="381000" y="685800"/>
            <a:ext cx="6096000" cy="3429000"/>
          </a:xfrm>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Warm-up: Fun Cricket! (10 mins)</a:t>
            </a:r>
            <a:r>
              <a:rPr lang="en-GB" sz="1200" b="1" i="0" u="none" dirty="0">
                <a:solidFill>
                  <a:srgbClr val="000000"/>
                </a:solidFill>
                <a:effectLst/>
                <a:latin typeface="+mj-lt"/>
              </a:rPr>
              <a:t> </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10 mins</a:t>
            </a:r>
          </a:p>
          <a:p>
            <a:pPr>
              <a:defRPr sz="1300">
                <a:latin typeface="+mn-lt"/>
                <a:ea typeface="+mn-ea"/>
                <a:cs typeface="+mn-cs"/>
                <a:sym typeface="Arial Nova Cond"/>
              </a:defRPr>
            </a:pPr>
            <a:r>
              <a:rPr lang="en-GB" sz="1200" b="1" dirty="0">
                <a:latin typeface="+mj-lt"/>
                <a:ea typeface="+mj-ea"/>
                <a:cs typeface="+mj-cs"/>
                <a:sym typeface="Arial Nova Cond"/>
              </a:rPr>
              <a:t>PURPOSE OF ACTIVITY: </a:t>
            </a:r>
            <a:r>
              <a:rPr lang="en-GB" sz="1200" dirty="0">
                <a:latin typeface="+mj-lt"/>
                <a:ea typeface="+mj-ea"/>
                <a:cs typeface="+mj-cs"/>
                <a:sym typeface="Arial Nova Cond"/>
              </a:rPr>
              <a:t> A fun physical and mental warm-up focusing on collaboration and teamwork</a:t>
            </a: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6 sets of toy cricket equipment including plastic ball and wicket</a:t>
            </a:r>
          </a:p>
          <a:p>
            <a:pPr>
              <a:lnSpc>
                <a:spcPct val="90000"/>
              </a:lnSpc>
              <a:spcBef>
                <a:spcPts val="1000"/>
              </a:spcBef>
              <a:defRPr sz="2400" b="1">
                <a:latin typeface="+mn-lt"/>
                <a:ea typeface="+mn-ea"/>
                <a:cs typeface="+mn-cs"/>
                <a:sym typeface="Arial Nova Cond"/>
              </a:defRPr>
            </a:pPr>
            <a:r>
              <a:rPr lang="en-GB" sz="1200" b="1" dirty="0">
                <a:latin typeface="+mj-lt"/>
                <a:ea typeface="+mj-ea"/>
                <a:cs typeface="+mj-cs"/>
                <a:sym typeface="Arial Nova Cond"/>
              </a:rPr>
              <a:t>SET-UP: </a:t>
            </a:r>
            <a:r>
              <a:rPr lang="en-GB" sz="1200" b="0" dirty="0">
                <a:latin typeface="+mj-lt"/>
                <a:ea typeface="+mj-ea"/>
                <a:cs typeface="+mj-cs"/>
                <a:sym typeface="Arial Nova Cond"/>
              </a:rPr>
              <a:t>Place the wickets (one per team) at one end of the space and corresponding ball for each wicket at the other. Approx. 8-10 metres from wicket to ball.</a:t>
            </a:r>
          </a:p>
          <a:p>
            <a:pPr marL="0" marR="0" lvl="0" indent="0" defTabSz="914400" eaLnBrk="1" fontAlgn="auto" latinLnBrk="0" hangingPunct="1">
              <a:lnSpc>
                <a:spcPct val="90000"/>
              </a:lnSpc>
              <a:spcBef>
                <a:spcPts val="1000"/>
              </a:spcBef>
              <a:spcAft>
                <a:spcPts val="0"/>
              </a:spcAft>
              <a:buClrTx/>
              <a:buSzTx/>
              <a:buFontTx/>
              <a:buNone/>
              <a:tabLst/>
              <a:defRPr sz="1400">
                <a:latin typeface="Arial Nova Cond"/>
                <a:ea typeface="Arial Nova Cond"/>
                <a:cs typeface="Arial Nova Cond"/>
                <a:sym typeface="Arial Nova Cond"/>
              </a:defRPr>
            </a:pPr>
            <a:r>
              <a:rPr lang="en-GB" sz="1200" b="1" dirty="0">
                <a:latin typeface="+mj-lt"/>
              </a:rPr>
              <a:t>ACTIVITY INSTRUCTIONS:</a:t>
            </a:r>
          </a:p>
          <a:p>
            <a:pPr marL="228600" indent="-228600">
              <a:lnSpc>
                <a:spcPct val="90000"/>
              </a:lnSpc>
              <a:spcBef>
                <a:spcPts val="1000"/>
              </a:spcBef>
              <a:buFont typeface="+mj-lt"/>
              <a:buAutoNum type="arabicPeriod"/>
              <a:defRPr sz="1400">
                <a:latin typeface="+mn-lt"/>
                <a:ea typeface="+mn-ea"/>
                <a:cs typeface="+mn-cs"/>
                <a:sym typeface="Arial Nova Cond"/>
              </a:defRPr>
            </a:pPr>
            <a:r>
              <a:rPr lang="en-GB" sz="1200" dirty="0">
                <a:latin typeface="+mj-lt"/>
                <a:ea typeface="+mj-ea"/>
                <a:cs typeface="+mj-cs"/>
                <a:sym typeface="Arial Nova Cond"/>
              </a:rPr>
              <a:t>First split the students into 6 equal teams. Agree at the outset to all follow the rules of fair play, sportsmanship and safety.</a:t>
            </a:r>
          </a:p>
          <a:p>
            <a:pPr marL="228600" indent="-228600">
              <a:lnSpc>
                <a:spcPct val="90000"/>
              </a:lnSpc>
              <a:spcBef>
                <a:spcPts val="1000"/>
              </a:spcBef>
              <a:buFont typeface="+mj-lt"/>
              <a:buAutoNum type="arabicPeriod"/>
              <a:defRPr sz="1400">
                <a:latin typeface="+mn-lt"/>
                <a:ea typeface="+mn-ea"/>
                <a:cs typeface="+mn-cs"/>
                <a:sym typeface="Arial Nova Cond"/>
              </a:defRPr>
            </a:pPr>
            <a:r>
              <a:rPr lang="en-GB" sz="1200" dirty="0">
                <a:latin typeface="+mj-lt"/>
                <a:ea typeface="+mj-ea"/>
                <a:cs typeface="+mj-cs"/>
                <a:sym typeface="Arial Nova Cond"/>
              </a:rPr>
              <a:t>Ask the teams to line up in groups opposite their wickets, so that the teams are on one side of the space and their wickets are opposite them on the other.</a:t>
            </a:r>
          </a:p>
          <a:p>
            <a:pPr>
              <a:lnSpc>
                <a:spcPct val="90000"/>
              </a:lnSpc>
              <a:spcBef>
                <a:spcPts val="1000"/>
              </a:spcBef>
              <a:defRPr b="1">
                <a:latin typeface="+mn-lt"/>
                <a:ea typeface="+mn-ea"/>
                <a:cs typeface="+mn-cs"/>
                <a:sym typeface="Arial Nova Cond"/>
              </a:defRPr>
            </a:pPr>
            <a:r>
              <a:rPr lang="en-GB" sz="1200" b="1" dirty="0">
                <a:latin typeface="+mj-lt"/>
                <a:ea typeface="+mj-ea"/>
                <a:cs typeface="+mj-cs"/>
                <a:sym typeface="Arial Nova Cond"/>
              </a:rPr>
              <a:t>GAME 1</a:t>
            </a:r>
          </a:p>
          <a:p>
            <a:pPr marL="0" marR="407695" indent="0" rtl="0">
              <a:spcBef>
                <a:spcPts val="0"/>
              </a:spcBef>
              <a:spcAft>
                <a:spcPts val="0"/>
              </a:spcAft>
              <a:buFont typeface="+mj-lt"/>
              <a:buNone/>
            </a:pPr>
            <a:r>
              <a:rPr lang="en-GB" sz="1200" dirty="0">
                <a:latin typeface="+mj-lt"/>
              </a:rPr>
              <a:t>1.   Give the teams the following instructions: </a:t>
            </a:r>
            <a:r>
              <a:rPr lang="en-GB" sz="1200" b="0" i="1" u="none" strike="noStrike" dirty="0">
                <a:solidFill>
                  <a:srgbClr val="000000"/>
                </a:solidFill>
                <a:effectLst/>
                <a:latin typeface="+mj-lt"/>
              </a:rPr>
              <a:t>When I say go. </a:t>
            </a:r>
            <a:r>
              <a:rPr lang="en-GB" sz="1200" b="1" i="1" u="none" strike="noStrike" dirty="0">
                <a:solidFill>
                  <a:srgbClr val="000000"/>
                </a:solidFill>
                <a:effectLst/>
                <a:latin typeface="+mj-lt"/>
              </a:rPr>
              <a:t>As a team you need to </a:t>
            </a:r>
            <a:r>
              <a:rPr lang="en-GB" sz="1200" b="1" i="1" u="sng" dirty="0">
                <a:solidFill>
                  <a:srgbClr val="000000"/>
                </a:solidFill>
                <a:effectLst/>
                <a:latin typeface="+mj-lt"/>
              </a:rPr>
              <a:t>hit the wicket with your ball</a:t>
            </a:r>
            <a:r>
              <a:rPr lang="en-GB" sz="1200" b="0" i="1" u="none" strike="noStrike" dirty="0">
                <a:solidFill>
                  <a:srgbClr val="000000"/>
                </a:solidFill>
                <a:effectLst/>
                <a:latin typeface="+mj-lt"/>
              </a:rPr>
              <a:t>. But…</a:t>
            </a:r>
            <a:endParaRPr lang="en-GB" sz="1200" b="0" dirty="0">
              <a:effectLst/>
              <a:latin typeface="+mj-lt"/>
            </a:endParaRPr>
          </a:p>
          <a:p>
            <a:pPr marL="0" indent="0" rtl="0">
              <a:spcBef>
                <a:spcPts val="0"/>
              </a:spcBef>
              <a:spcAft>
                <a:spcPts val="0"/>
              </a:spcAft>
              <a:buFont typeface="+mj-lt"/>
              <a:buNone/>
            </a:pPr>
            <a:r>
              <a:rPr lang="en-GB" sz="1200" b="0" i="1" u="none" strike="noStrike" dirty="0">
                <a:solidFill>
                  <a:srgbClr val="000000"/>
                </a:solidFill>
                <a:effectLst/>
                <a:latin typeface="+mj-lt"/>
              </a:rPr>
              <a:t>No one in the team can move </a:t>
            </a:r>
            <a:r>
              <a:rPr lang="en-GB" sz="1200" b="1" i="1" u="none" strike="noStrike" dirty="0">
                <a:solidFill>
                  <a:srgbClr val="000000"/>
                </a:solidFill>
                <a:effectLst/>
                <a:latin typeface="+mj-lt"/>
              </a:rPr>
              <a:t>unless the ball is in the air</a:t>
            </a:r>
            <a:r>
              <a:rPr lang="en-GB" sz="1200" b="0" i="1" u="none" strike="noStrike" dirty="0">
                <a:solidFill>
                  <a:srgbClr val="000000"/>
                </a:solidFill>
                <a:effectLst/>
                <a:latin typeface="+mj-lt"/>
              </a:rPr>
              <a:t>. The person who throws the ball must </a:t>
            </a:r>
            <a:r>
              <a:rPr lang="en-GB" sz="1200" b="1" i="1" u="none" strike="noStrike" dirty="0">
                <a:solidFill>
                  <a:srgbClr val="000000"/>
                </a:solidFill>
                <a:effectLst/>
                <a:latin typeface="+mj-lt"/>
              </a:rPr>
              <a:t>not be the person who catches the ball</a:t>
            </a:r>
            <a:r>
              <a:rPr lang="en-GB" sz="1200" b="0" i="1" u="none" strike="noStrike" dirty="0">
                <a:solidFill>
                  <a:srgbClr val="000000"/>
                </a:solidFill>
                <a:effectLst/>
                <a:latin typeface="+mj-lt"/>
              </a:rPr>
              <a:t>. Everyone must touch the ball at least once. The winning team will be the one who touches the wicket first and is all sitting on the floor!</a:t>
            </a:r>
            <a:r>
              <a:rPr lang="en-GB" sz="1200" b="0" i="0" u="none" strike="noStrike" dirty="0">
                <a:solidFill>
                  <a:sysClr val="windowText" lastClr="000000"/>
                </a:solidFill>
                <a:effectLst/>
                <a:latin typeface="+mj-lt"/>
              </a:rPr>
              <a:t> </a:t>
            </a:r>
            <a:r>
              <a:rPr lang="en-GB" sz="1200" b="1" i="1" u="none" strike="noStrike" dirty="0">
                <a:solidFill>
                  <a:srgbClr val="000000"/>
                </a:solidFill>
                <a:effectLst/>
                <a:latin typeface="+mj-lt"/>
              </a:rPr>
              <a:t>Go!</a:t>
            </a:r>
            <a:endParaRPr lang="en-GB" sz="1200" b="0" i="0" u="none" strike="noStrike" dirty="0">
              <a:solidFill>
                <a:sysClr val="windowText" lastClr="000000"/>
              </a:solidFill>
              <a:effectLst/>
              <a:latin typeface="+mj-lt"/>
            </a:endParaRPr>
          </a:p>
          <a:p>
            <a:pPr marL="0" indent="0" rtl="0">
              <a:spcBef>
                <a:spcPts val="0"/>
              </a:spcBef>
              <a:spcAft>
                <a:spcPts val="0"/>
              </a:spcAft>
              <a:buFont typeface="+mj-lt"/>
              <a:buNone/>
            </a:pPr>
            <a:r>
              <a:rPr lang="en-GB" sz="1200" b="0" i="0" u="none" strike="noStrike" dirty="0">
                <a:solidFill>
                  <a:srgbClr val="000000"/>
                </a:solidFill>
                <a:effectLst/>
                <a:latin typeface="+mj-lt"/>
              </a:rPr>
              <a:t>2.   After all the teams have hit their wickets the game is over. </a:t>
            </a:r>
            <a:endParaRPr lang="en-GB" sz="1200" b="0" dirty="0">
              <a:effectLst/>
              <a:latin typeface="+mj-lt"/>
            </a:endParaRPr>
          </a:p>
          <a:p>
            <a:pPr>
              <a:lnSpc>
                <a:spcPct val="90000"/>
              </a:lnSpc>
              <a:spcBef>
                <a:spcPts val="1000"/>
              </a:spcBef>
              <a:defRPr b="1">
                <a:latin typeface="+mn-lt"/>
                <a:ea typeface="+mn-ea"/>
                <a:cs typeface="+mn-cs"/>
                <a:sym typeface="Arial Nova Cond"/>
              </a:defRPr>
            </a:pPr>
            <a:r>
              <a:rPr lang="en-GB" sz="1200" b="1" dirty="0">
                <a:latin typeface="+mj-lt"/>
                <a:ea typeface="+mj-ea"/>
                <a:cs typeface="+mj-cs"/>
                <a:sym typeface="Arial Nova Cond"/>
              </a:rPr>
              <a:t>GAME 2</a:t>
            </a:r>
          </a:p>
          <a:p>
            <a:pPr marL="0" indent="0" rtl="0">
              <a:spcBef>
                <a:spcPts val="0"/>
              </a:spcBef>
              <a:spcAft>
                <a:spcPts val="0"/>
              </a:spcAft>
              <a:buFontTx/>
              <a:buNone/>
            </a:pPr>
            <a:r>
              <a:rPr lang="en-GB" sz="1200" b="0" i="0" u="none" strike="noStrike" dirty="0">
                <a:solidFill>
                  <a:srgbClr val="000000"/>
                </a:solidFill>
                <a:effectLst/>
                <a:latin typeface="+mj-lt"/>
              </a:rPr>
              <a:t>1.   Place one wicket set in the centre of the room and ask everyone to form a large circle around it.</a:t>
            </a:r>
            <a:endParaRPr lang="en-GB" sz="1200" b="0" i="0" u="none" strike="noStrike" dirty="0">
              <a:solidFill>
                <a:sysClr val="windowText" lastClr="000000"/>
              </a:solidFill>
              <a:effectLst/>
              <a:latin typeface="+mj-lt"/>
            </a:endParaRPr>
          </a:p>
          <a:p>
            <a:pPr marL="0" indent="0" rtl="0">
              <a:spcBef>
                <a:spcPts val="0"/>
              </a:spcBef>
              <a:spcAft>
                <a:spcPts val="0"/>
              </a:spcAft>
              <a:buFontTx/>
              <a:buNone/>
            </a:pPr>
            <a:r>
              <a:rPr lang="en-GB" sz="1200" b="0" i="0" u="none" strike="noStrike" dirty="0">
                <a:solidFill>
                  <a:srgbClr val="000000"/>
                </a:solidFill>
                <a:effectLst/>
                <a:latin typeface="+mj-lt"/>
              </a:rPr>
              <a:t>2.   Explain:</a:t>
            </a:r>
            <a:r>
              <a:rPr lang="en-GB" sz="1200" b="0" i="0" u="none" strike="noStrike" dirty="0">
                <a:solidFill>
                  <a:sysClr val="windowText" lastClr="000000"/>
                </a:solidFill>
                <a:effectLst/>
                <a:latin typeface="+mj-lt"/>
              </a:rPr>
              <a:t> </a:t>
            </a:r>
            <a:r>
              <a:rPr lang="en-GB" sz="1200" b="0" i="1" u="none" strike="noStrike" dirty="0">
                <a:solidFill>
                  <a:srgbClr val="000000"/>
                </a:solidFill>
                <a:effectLst/>
                <a:latin typeface="+mj-lt"/>
              </a:rPr>
              <a:t>Okay, new game. Everyone stand in a large circle around this wicket in the centre. We are now all one team! Here are the rules:</a:t>
            </a:r>
            <a:endParaRPr lang="en-GB" sz="1200" b="0" dirty="0">
              <a:effectLst/>
              <a:latin typeface="+mj-lt"/>
            </a:endParaRPr>
          </a:p>
          <a:p>
            <a:pPr marL="0" indent="0" rtl="0">
              <a:spcBef>
                <a:spcPts val="0"/>
              </a:spcBef>
              <a:spcAft>
                <a:spcPts val="0"/>
              </a:spcAft>
              <a:buFontTx/>
              <a:buNone/>
            </a:pPr>
            <a:r>
              <a:rPr lang="en-GB" sz="1200" b="0" i="1" u="none" strike="noStrike" dirty="0">
                <a:solidFill>
                  <a:srgbClr val="000000"/>
                </a:solidFill>
                <a:effectLst/>
                <a:latin typeface="+mj-lt"/>
              </a:rPr>
              <a:t>Again we need to </a:t>
            </a:r>
            <a:r>
              <a:rPr lang="en-GB" sz="1200" b="1" i="1" u="none" strike="noStrike" dirty="0">
                <a:solidFill>
                  <a:srgbClr val="000000"/>
                </a:solidFill>
                <a:effectLst/>
                <a:latin typeface="+mj-lt"/>
              </a:rPr>
              <a:t>touch the wicket with the ball</a:t>
            </a:r>
            <a:r>
              <a:rPr lang="en-GB" sz="1200" b="0" i="1" u="none" strike="noStrike" dirty="0">
                <a:solidFill>
                  <a:srgbClr val="000000"/>
                </a:solidFill>
                <a:effectLst/>
                <a:latin typeface="+mj-lt"/>
              </a:rPr>
              <a:t>. But…</a:t>
            </a:r>
            <a:endParaRPr lang="en-GB" sz="1200" b="0" dirty="0">
              <a:effectLst/>
              <a:latin typeface="+mj-lt"/>
            </a:endParaRPr>
          </a:p>
          <a:p>
            <a:pPr marL="0" indent="0" rtl="0">
              <a:spcBef>
                <a:spcPts val="0"/>
              </a:spcBef>
              <a:spcAft>
                <a:spcPts val="0"/>
              </a:spcAft>
              <a:buFontTx/>
              <a:buNone/>
            </a:pPr>
            <a:r>
              <a:rPr lang="en-GB" sz="1200" b="0" i="1" u="none" strike="noStrike" dirty="0">
                <a:solidFill>
                  <a:srgbClr val="000000"/>
                </a:solidFill>
                <a:effectLst/>
                <a:latin typeface="+mj-lt"/>
              </a:rPr>
              <a:t>We need to pass the ball across the circle counting as we go. Everyone must touch the ball once, you are not allowed to touch it twice! If the ball drops to the floor we must start again! The last person to have the ball must throw it at the wicket to end the game!</a:t>
            </a:r>
            <a:r>
              <a:rPr lang="en-GB" sz="1200" b="0" i="0" u="none" strike="noStrike" dirty="0">
                <a:solidFill>
                  <a:sysClr val="windowText" lastClr="000000"/>
                </a:solidFill>
                <a:effectLst/>
                <a:latin typeface="+mj-lt"/>
              </a:rPr>
              <a:t> </a:t>
            </a:r>
            <a:r>
              <a:rPr lang="en-GB" sz="1200" b="1" i="1" u="none" strike="noStrike" dirty="0">
                <a:solidFill>
                  <a:srgbClr val="000000"/>
                </a:solidFill>
                <a:effectLst/>
                <a:latin typeface="+mj-lt"/>
              </a:rPr>
              <a:t>Go!</a:t>
            </a:r>
            <a:endParaRPr lang="en-GB" sz="1200" b="0" dirty="0">
              <a:effectLst/>
              <a:latin typeface="+mj-lt"/>
            </a:endParaRPr>
          </a:p>
          <a:p>
            <a:pPr marL="0" indent="0" rtl="0">
              <a:spcBef>
                <a:spcPts val="0"/>
              </a:spcBef>
              <a:spcAft>
                <a:spcPts val="0"/>
              </a:spcAft>
              <a:buFontTx/>
              <a:buNone/>
            </a:pPr>
            <a:r>
              <a:rPr lang="en-GB" sz="1200" b="0" i="0" u="none" strike="noStrike" dirty="0">
                <a:solidFill>
                  <a:srgbClr val="000000"/>
                </a:solidFill>
                <a:effectLst/>
                <a:latin typeface="+mj-lt"/>
              </a:rPr>
              <a:t>3.   After the group have completed the task and hit the wicket the game is over. </a:t>
            </a:r>
            <a:br>
              <a:rPr lang="en-GB" sz="1200" dirty="0">
                <a:latin typeface="+mj-lt"/>
              </a:rPr>
            </a:br>
            <a:br>
              <a:rPr lang="en-GB" sz="1200" u="sng" dirty="0">
                <a:latin typeface="+mj-lt"/>
              </a:rPr>
            </a:br>
            <a:r>
              <a:rPr lang="en-GB" sz="1200" u="sng" dirty="0">
                <a:latin typeface="+mj-lt"/>
              </a:rPr>
              <a:t>CLICK ON TO NEXT SLIDE</a:t>
            </a:r>
          </a:p>
          <a:p>
            <a:pPr>
              <a:defRPr>
                <a:solidFill>
                  <a:srgbClr val="7DD485"/>
                </a:solidFill>
              </a:defRPr>
            </a:pPr>
            <a:endParaRPr lang="en-GB" dirty="0"/>
          </a:p>
        </p:txBody>
      </p:sp>
    </p:spTree>
    <p:extLst>
      <p:ext uri="{BB962C8B-B14F-4D97-AF65-F5344CB8AC3E}">
        <p14:creationId xmlns:p14="http://schemas.microsoft.com/office/powerpoint/2010/main" val="161666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xfrm>
            <a:off x="381000" y="685800"/>
            <a:ext cx="6096000" cy="3429000"/>
          </a:xfrm>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Alternative warm-up: Stop, Start, Sport (10 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5-10 mins</a:t>
            </a:r>
          </a:p>
          <a:p>
            <a:pPr>
              <a:defRPr sz="1300">
                <a:latin typeface="Arial Nova Cond"/>
                <a:ea typeface="Arial Nova Cond"/>
                <a:cs typeface="Arial Nova Cond"/>
                <a:sym typeface="Arial Nova Cond"/>
              </a:defRPr>
            </a:pPr>
            <a:r>
              <a:rPr lang="en-GB" sz="1200" b="1" dirty="0">
                <a:latin typeface="+mj-lt"/>
              </a:rPr>
              <a:t>PURPOSE OF ACTIVITY: </a:t>
            </a:r>
            <a:r>
              <a:rPr lang="en-GB" sz="1200" b="0" dirty="0">
                <a:latin typeface="+mj-lt"/>
              </a:rPr>
              <a:t>A fun miming activity to split </a:t>
            </a:r>
            <a:r>
              <a:rPr lang="en-GB" sz="1200" dirty="0">
                <a:latin typeface="+mj-lt"/>
              </a:rPr>
              <a:t>the participants into groups</a:t>
            </a:r>
            <a:endParaRPr lang="en-GB" sz="1200" b="1"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None</a:t>
            </a:r>
          </a:p>
          <a:p>
            <a:pPr>
              <a:spcBef>
                <a:spcPts val="1000"/>
              </a:spcBef>
              <a:defRPr sz="2400" b="1">
                <a:latin typeface="Arial Nova Cond"/>
                <a:ea typeface="Arial Nova Cond"/>
                <a:cs typeface="Arial Nova Cond"/>
                <a:sym typeface="Arial Nova Cond"/>
              </a:defRPr>
            </a:pPr>
            <a:r>
              <a:rPr lang="en-GB" sz="1200" dirty="0">
                <a:latin typeface="+mj-lt"/>
              </a:rPr>
              <a:t>SET-UP</a:t>
            </a:r>
          </a:p>
          <a:p>
            <a:pPr>
              <a:lnSpc>
                <a:spcPct val="90000"/>
              </a:lnSpc>
              <a:spcBef>
                <a:spcPts val="1000"/>
              </a:spcBef>
              <a:defRPr sz="1400">
                <a:latin typeface="Arial Nova Cond"/>
                <a:ea typeface="Arial Nova Cond"/>
                <a:cs typeface="Arial Nova Cond"/>
                <a:sym typeface="Arial Nova Cond"/>
              </a:defRPr>
            </a:pPr>
            <a:r>
              <a:rPr lang="en-GB" sz="1200" dirty="0">
                <a:latin typeface="+mj-lt"/>
              </a:rPr>
              <a:t>Ask the students to stand freely in the space in front of you.</a:t>
            </a:r>
          </a:p>
          <a:p>
            <a:pPr marL="0" marR="0" lvl="0" indent="0" defTabSz="914400" eaLnBrk="1" fontAlgn="auto" latinLnBrk="0" hangingPunct="1">
              <a:lnSpc>
                <a:spcPct val="90000"/>
              </a:lnSpc>
              <a:spcBef>
                <a:spcPts val="1000"/>
              </a:spcBef>
              <a:spcAft>
                <a:spcPts val="0"/>
              </a:spcAft>
              <a:buClrTx/>
              <a:buSzTx/>
              <a:buFontTx/>
              <a:buNone/>
              <a:tabLst/>
              <a:defRPr sz="1400">
                <a:latin typeface="Arial Nova Cond"/>
                <a:ea typeface="Arial Nova Cond"/>
                <a:cs typeface="Arial Nova Cond"/>
                <a:sym typeface="Arial Nova Cond"/>
              </a:defRPr>
            </a:pPr>
            <a:r>
              <a:rPr lang="en-GB" sz="1200" b="1" dirty="0">
                <a:latin typeface="+mj-lt"/>
              </a:rPr>
              <a:t>ACTIVITY INSTRUCTIONS:</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Explain to the students: </a:t>
            </a:r>
            <a:r>
              <a:rPr lang="en-GB" sz="1200" b="0" i="1" u="none" strike="noStrike" dirty="0">
                <a:solidFill>
                  <a:srgbClr val="000000"/>
                </a:solidFill>
                <a:effectLst/>
                <a:latin typeface="+mj-lt"/>
              </a:rPr>
              <a:t>There are many fantastic sports being played at the Birmingham 2022 Commonwealth Games including: </a:t>
            </a:r>
            <a:r>
              <a:rPr lang="en-GB" sz="1200" b="1" i="1" u="none" strike="noStrike" dirty="0">
                <a:solidFill>
                  <a:srgbClr val="000000"/>
                </a:solidFill>
                <a:effectLst/>
                <a:latin typeface="+mj-lt"/>
              </a:rPr>
              <a:t>Aquatics, Basketball 3x3, Lawn Bowls &amp; Para Lawn Bowls, Cricket T20 and Cycling. </a:t>
            </a:r>
            <a:r>
              <a:rPr lang="en-GB" sz="1200" b="0" i="1" u="none" strike="noStrike" dirty="0">
                <a:solidFill>
                  <a:srgbClr val="000000"/>
                </a:solidFill>
                <a:effectLst/>
                <a:latin typeface="+mj-lt"/>
              </a:rPr>
              <a:t>Today we are going to have a bit of fun with some of them!</a:t>
            </a:r>
            <a:endParaRPr lang="en-GB" sz="1200" dirty="0">
              <a:latin typeface="+mj-lt"/>
            </a:endParaRP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b="0" i="0" u="none" strike="noStrike" dirty="0">
                <a:solidFill>
                  <a:srgbClr val="222222"/>
                </a:solidFill>
                <a:effectLst/>
                <a:latin typeface="+mj-lt"/>
              </a:rPr>
              <a:t>Invite the students to move freely around the space until you call </a:t>
            </a:r>
            <a:r>
              <a:rPr lang="en-GB" sz="1200" b="1" i="1" u="none" strike="noStrike" dirty="0">
                <a:solidFill>
                  <a:srgbClr val="222222"/>
                </a:solidFill>
                <a:effectLst/>
                <a:latin typeface="+mj-lt"/>
              </a:rPr>
              <a:t>Stop! </a:t>
            </a:r>
            <a:r>
              <a:rPr lang="en-GB" sz="1200" b="0" i="0" u="none" strike="noStrike" dirty="0">
                <a:solidFill>
                  <a:srgbClr val="222222"/>
                </a:solidFill>
                <a:effectLst/>
                <a:latin typeface="+mj-lt"/>
              </a:rPr>
              <a:t>Then everyone freezes. When you call </a:t>
            </a:r>
            <a:r>
              <a:rPr lang="en-GB" sz="1200" b="1" i="1" u="none" strike="noStrike" dirty="0">
                <a:solidFill>
                  <a:srgbClr val="222222"/>
                </a:solidFill>
                <a:effectLst/>
                <a:latin typeface="+mj-lt"/>
              </a:rPr>
              <a:t>Go!</a:t>
            </a:r>
            <a:r>
              <a:rPr lang="en-GB" sz="1200" b="0" i="0" u="none" strike="noStrike" dirty="0">
                <a:solidFill>
                  <a:srgbClr val="222222"/>
                </a:solidFill>
                <a:effectLst/>
                <a:latin typeface="+mj-lt"/>
              </a:rPr>
              <a:t> everyone should start moving again.</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b="0" i="0" u="none" strike="noStrike" dirty="0">
                <a:solidFill>
                  <a:srgbClr val="222222"/>
                </a:solidFill>
                <a:effectLst/>
                <a:latin typeface="+mj-lt"/>
              </a:rPr>
              <a:t>Explain that when you call </a:t>
            </a:r>
            <a:r>
              <a:rPr lang="en-GB" sz="1200" b="1" i="1" u="none" strike="noStrike" dirty="0">
                <a:solidFill>
                  <a:srgbClr val="222222"/>
                </a:solidFill>
                <a:effectLst/>
                <a:latin typeface="+mj-lt"/>
              </a:rPr>
              <a:t>Weightlifting!</a:t>
            </a:r>
            <a:r>
              <a:rPr lang="en-GB" sz="1200" b="0" i="0" u="none" strike="noStrike" dirty="0">
                <a:solidFill>
                  <a:srgbClr val="222222"/>
                </a:solidFill>
                <a:effectLst/>
                <a:latin typeface="+mj-lt"/>
              </a:rPr>
              <a:t> the students should mime lifting up a heavy weight. The students then continue to move around and you should test them on this new instruction - </a:t>
            </a:r>
            <a:r>
              <a:rPr lang="en-GB" sz="1200" b="1" i="1" u="none" strike="noStrike" dirty="0">
                <a:solidFill>
                  <a:srgbClr val="222222"/>
                </a:solidFill>
                <a:effectLst/>
                <a:latin typeface="+mj-lt"/>
              </a:rPr>
              <a:t>Stop! - Weightlifting!</a:t>
            </a:r>
            <a:r>
              <a:rPr lang="en-GB" sz="1200" b="0" i="0" u="none" strike="noStrike" dirty="0">
                <a:solidFill>
                  <a:srgbClr val="222222"/>
                </a:solidFill>
                <a:effectLst/>
                <a:latin typeface="+mj-lt"/>
              </a:rPr>
              <a:t> - </a:t>
            </a:r>
            <a:r>
              <a:rPr lang="en-GB" sz="1200" b="1" i="1" u="none" strike="noStrike" dirty="0">
                <a:solidFill>
                  <a:srgbClr val="222222"/>
                </a:solidFill>
                <a:effectLst/>
                <a:latin typeface="+mj-lt"/>
              </a:rPr>
              <a:t>Go!</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b="0" i="0" u="none" strike="noStrike" dirty="0">
                <a:solidFill>
                  <a:srgbClr val="000000"/>
                </a:solidFill>
                <a:effectLst/>
                <a:latin typeface="+mj-lt"/>
              </a:rPr>
              <a:t>The game continues with you adding in as many Commonwealth Games sports as you wish. The game becomes fast, frantic and fun.</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b="0" i="0" u="none" strike="noStrike" dirty="0">
                <a:solidFill>
                  <a:srgbClr val="000000"/>
                </a:solidFill>
                <a:effectLst/>
                <a:latin typeface="+mj-lt"/>
              </a:rPr>
              <a:t>To add a new challenge you can swap </a:t>
            </a:r>
            <a:r>
              <a:rPr lang="en-GB" sz="1200" b="1" i="1" u="none" strike="noStrike" dirty="0">
                <a:solidFill>
                  <a:srgbClr val="000000"/>
                </a:solidFill>
                <a:effectLst/>
                <a:latin typeface="+mj-lt"/>
              </a:rPr>
              <a:t>Stop!</a:t>
            </a:r>
            <a:r>
              <a:rPr lang="en-GB" sz="1200" b="0" i="0" u="none" strike="noStrike" dirty="0">
                <a:solidFill>
                  <a:srgbClr val="000000"/>
                </a:solidFill>
                <a:effectLst/>
                <a:latin typeface="+mj-lt"/>
              </a:rPr>
              <a:t> and </a:t>
            </a:r>
            <a:r>
              <a:rPr lang="en-GB" sz="1200" b="1" i="1" u="none" strike="noStrike" dirty="0">
                <a:solidFill>
                  <a:srgbClr val="000000"/>
                </a:solidFill>
                <a:effectLst/>
                <a:latin typeface="+mj-lt"/>
              </a:rPr>
              <a:t>Go!</a:t>
            </a:r>
            <a:r>
              <a:rPr lang="en-GB" sz="1200" b="0" i="0" u="none" strike="noStrike" dirty="0">
                <a:solidFill>
                  <a:srgbClr val="000000"/>
                </a:solidFill>
                <a:effectLst/>
                <a:latin typeface="+mj-lt"/>
              </a:rPr>
              <a:t> around - when you say </a:t>
            </a:r>
            <a:r>
              <a:rPr lang="en-GB" sz="1200" b="1" i="1" u="none" strike="noStrike" dirty="0">
                <a:solidFill>
                  <a:srgbClr val="000000"/>
                </a:solidFill>
                <a:effectLst/>
                <a:latin typeface="+mj-lt"/>
              </a:rPr>
              <a:t>Go!</a:t>
            </a:r>
            <a:r>
              <a:rPr lang="en-GB" sz="1200" b="0" i="0" u="none" strike="noStrike" dirty="0">
                <a:solidFill>
                  <a:srgbClr val="000000"/>
                </a:solidFill>
                <a:effectLst/>
                <a:latin typeface="+mj-lt"/>
              </a:rPr>
              <a:t> </a:t>
            </a:r>
            <a:r>
              <a:rPr lang="en-GB" sz="1200" b="0" i="0" u="none" strike="noStrike" dirty="0">
                <a:solidFill>
                  <a:srgbClr val="222222"/>
                </a:solidFill>
                <a:effectLst/>
                <a:latin typeface="+mj-lt"/>
              </a:rPr>
              <a:t>students</a:t>
            </a:r>
            <a:r>
              <a:rPr lang="en-GB" sz="1200" b="0" i="0" u="none" strike="noStrike" dirty="0">
                <a:solidFill>
                  <a:srgbClr val="000000"/>
                </a:solidFill>
                <a:effectLst/>
                <a:latin typeface="+mj-lt"/>
              </a:rPr>
              <a:t> should </a:t>
            </a:r>
            <a:r>
              <a:rPr lang="en-GB" sz="1200" b="1" i="0" u="none" strike="noStrike" dirty="0">
                <a:solidFill>
                  <a:srgbClr val="000000"/>
                </a:solidFill>
                <a:effectLst/>
                <a:latin typeface="+mj-lt"/>
              </a:rPr>
              <a:t>Stop</a:t>
            </a:r>
            <a:r>
              <a:rPr lang="en-GB" sz="1200" b="0" i="0" u="none" strike="noStrike" dirty="0">
                <a:solidFill>
                  <a:srgbClr val="000000"/>
                </a:solidFill>
                <a:effectLst/>
                <a:latin typeface="+mj-lt"/>
              </a:rPr>
              <a:t> and when you say </a:t>
            </a:r>
            <a:r>
              <a:rPr lang="en-GB" sz="1200" b="1" i="1" u="none" strike="noStrike" dirty="0">
                <a:solidFill>
                  <a:srgbClr val="000000"/>
                </a:solidFill>
                <a:effectLst/>
                <a:latin typeface="+mj-lt"/>
              </a:rPr>
              <a:t>Stop!</a:t>
            </a:r>
            <a:r>
              <a:rPr lang="en-GB" sz="1200" b="0" i="0" u="none" strike="noStrike" dirty="0">
                <a:solidFill>
                  <a:srgbClr val="000000"/>
                </a:solidFill>
                <a:effectLst/>
                <a:latin typeface="+mj-lt"/>
              </a:rPr>
              <a:t> </a:t>
            </a:r>
            <a:r>
              <a:rPr lang="en-GB" sz="1200" b="0" i="0" u="none" strike="noStrike" dirty="0">
                <a:solidFill>
                  <a:srgbClr val="222222"/>
                </a:solidFill>
                <a:effectLst/>
                <a:latin typeface="+mj-lt"/>
              </a:rPr>
              <a:t>students</a:t>
            </a:r>
            <a:r>
              <a:rPr lang="en-GB" sz="1200" b="0" i="0" u="none" strike="noStrike" dirty="0">
                <a:solidFill>
                  <a:srgbClr val="000000"/>
                </a:solidFill>
                <a:effectLst/>
                <a:latin typeface="+mj-lt"/>
              </a:rPr>
              <a:t> should </a:t>
            </a:r>
            <a:r>
              <a:rPr lang="en-GB" sz="1200" b="1" i="0" u="none" strike="noStrike" dirty="0">
                <a:solidFill>
                  <a:srgbClr val="000000"/>
                </a:solidFill>
                <a:effectLst/>
                <a:latin typeface="+mj-lt"/>
              </a:rPr>
              <a:t>Go</a:t>
            </a:r>
            <a:r>
              <a:rPr lang="en-GB" sz="1200" b="0" i="0" u="none" strike="noStrike" dirty="0">
                <a:solidFill>
                  <a:srgbClr val="000000"/>
                </a:solidFill>
                <a:effectLst/>
                <a:latin typeface="+mj-lt"/>
              </a:rPr>
              <a:t>. Hopefully the </a:t>
            </a:r>
            <a:r>
              <a:rPr lang="en-GB" sz="1200" b="0" i="0" u="none" strike="noStrike" dirty="0">
                <a:solidFill>
                  <a:srgbClr val="222222"/>
                </a:solidFill>
                <a:effectLst/>
                <a:latin typeface="+mj-lt"/>
              </a:rPr>
              <a:t>students</a:t>
            </a:r>
            <a:r>
              <a:rPr lang="en-GB" sz="1200" b="0" i="0" u="none" strike="noStrike" dirty="0">
                <a:solidFill>
                  <a:srgbClr val="000000"/>
                </a:solidFill>
                <a:effectLst/>
                <a:latin typeface="+mj-lt"/>
              </a:rPr>
              <a:t> will get into a fun muddle - making mistakes together, physicalising the different sports and realising that today will be fun and informal.</a:t>
            </a:r>
            <a:endParaRPr lang="en-GB" sz="1200" b="0" dirty="0">
              <a:effectLst/>
              <a:latin typeface="+mj-lt"/>
            </a:endParaRPr>
          </a:p>
          <a:p>
            <a:pPr rtl="0">
              <a:spcBef>
                <a:spcPts val="0"/>
              </a:spcBef>
              <a:spcAft>
                <a:spcPts val="0"/>
              </a:spcAft>
            </a:pPr>
            <a:br>
              <a:rPr lang="en-GB" sz="1200" b="0" dirty="0">
                <a:effectLst/>
                <a:latin typeface="+mj-lt"/>
              </a:rPr>
            </a:br>
            <a:r>
              <a:rPr lang="en-GB" sz="1200" b="1" i="0" dirty="0">
                <a:effectLst/>
                <a:latin typeface="+mj-lt"/>
              </a:rPr>
              <a:t>Commonwealth Games </a:t>
            </a:r>
            <a:r>
              <a:rPr lang="en-GB" sz="1200" b="1" i="0" u="none" strike="noStrike" dirty="0">
                <a:solidFill>
                  <a:srgbClr val="000000"/>
                </a:solidFill>
                <a:effectLst/>
                <a:latin typeface="+mj-lt"/>
              </a:rPr>
              <a:t>sports to choose from:</a:t>
            </a:r>
            <a:endParaRPr lang="en-GB" sz="1200" b="1" i="0" dirty="0">
              <a:effectLst/>
              <a:latin typeface="+mj-lt"/>
            </a:endParaRPr>
          </a:p>
          <a:p>
            <a:pPr rtl="0">
              <a:spcBef>
                <a:spcPts val="0"/>
              </a:spcBef>
              <a:spcAft>
                <a:spcPts val="0"/>
              </a:spcAft>
            </a:pPr>
            <a:br>
              <a:rPr lang="en-GB" sz="1200" b="0" dirty="0">
                <a:effectLst/>
                <a:latin typeface="+mj-lt"/>
              </a:rPr>
            </a:br>
            <a:r>
              <a:rPr lang="en-GB" sz="1200" b="0" i="1" u="none" strike="noStrike" dirty="0">
                <a:solidFill>
                  <a:srgbClr val="000000"/>
                </a:solidFill>
                <a:effectLst/>
                <a:latin typeface="+mj-lt"/>
              </a:rPr>
              <a:t>Aquatics, Athletics, Badminton, Basketball 3x3, Beach Volleyball, Lawn Bowls, Boxing, Cricket T20, Cycling, Gymnastics, Judo, Hockey, Netball, Rugby Sevens, Squash, Table Tennis, Triathlon, Weightlifting, Wrestling.</a:t>
            </a:r>
            <a:endParaRPr lang="en-GB" sz="1200" b="0" dirty="0">
              <a:effectLst/>
              <a:latin typeface="+mj-lt"/>
            </a:endParaRPr>
          </a:p>
          <a:p>
            <a:br>
              <a:rPr sz="1200" u="sng" dirty="0">
                <a:latin typeface="+mj-lt"/>
              </a:rPr>
            </a:br>
            <a:r>
              <a:rPr sz="1200" u="sng" dirty="0">
                <a:latin typeface="+mj-lt"/>
              </a:rPr>
              <a:t>CLICK ON TO NEXT SLIDE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a:spLocks noGrp="1" noRot="1" noChangeAspect="1"/>
          </p:cNvSpPr>
          <p:nvPr>
            <p:ph type="sldImg"/>
          </p:nvPr>
        </p:nvSpPr>
        <p:spPr>
          <a:xfrm>
            <a:off x="381000" y="685800"/>
            <a:ext cx="6096000" cy="3429000"/>
          </a:xfrm>
          <a:prstGeom prst="rect">
            <a:avLst/>
          </a:prstGeom>
        </p:spPr>
        <p:txBody>
          <a:bodyPr/>
          <a:lstStyle/>
          <a:p>
            <a:endParaRPr/>
          </a:p>
        </p:txBody>
      </p:sp>
      <p:sp>
        <p:nvSpPr>
          <p:cNvPr id="408" name="Shape 408"/>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Hometown Heroes Activity (15 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mn-lt"/>
                <a:ea typeface="+mn-ea"/>
                <a:cs typeface="+mn-cs"/>
                <a:sym typeface="Arial Nova Cond"/>
              </a:defRPr>
            </a:pPr>
            <a:r>
              <a:rPr lang="en-GB" sz="1200" b="1" dirty="0">
                <a:latin typeface="+mj-lt"/>
              </a:rPr>
              <a:t>TIME:</a:t>
            </a:r>
            <a:r>
              <a:rPr lang="en-GB" sz="1200" dirty="0">
                <a:latin typeface="+mj-lt"/>
              </a:rPr>
              <a:t> 15 mins</a:t>
            </a:r>
          </a:p>
          <a:p>
            <a:pPr>
              <a:defRPr sz="1300">
                <a:latin typeface="+mn-lt"/>
                <a:ea typeface="+mn-ea"/>
                <a:cs typeface="+mn-cs"/>
                <a:sym typeface="Arial Nova Cond"/>
              </a:defRPr>
            </a:pPr>
            <a:r>
              <a:rPr lang="en-GB" sz="1200" b="1" dirty="0">
                <a:latin typeface="+mj-lt"/>
              </a:rPr>
              <a:t>PURPOSE OF ACTIVITY: </a:t>
            </a:r>
            <a:r>
              <a:rPr lang="en-GB" sz="1200" dirty="0">
                <a:latin typeface="+mj-lt"/>
              </a:rPr>
              <a:t> </a:t>
            </a:r>
            <a:r>
              <a:rPr lang="en-GB" sz="1200" b="0" i="0" u="none" strike="noStrike" dirty="0">
                <a:solidFill>
                  <a:srgbClr val="000000"/>
                </a:solidFill>
                <a:effectLst/>
                <a:latin typeface="+mj-lt"/>
              </a:rPr>
              <a:t>Students</a:t>
            </a:r>
            <a:r>
              <a:rPr lang="en-GB" sz="1200" dirty="0">
                <a:latin typeface="+mj-lt"/>
              </a:rPr>
              <a:t> learn about local heroes from the Birmingham and West Midlands local community</a:t>
            </a:r>
          </a:p>
          <a:p>
            <a:pPr>
              <a:defRPr sz="1300">
                <a:latin typeface="+mn-lt"/>
                <a:ea typeface="+mn-ea"/>
                <a:cs typeface="+mn-cs"/>
                <a:sym typeface="Arial Nova Cond"/>
              </a:defRPr>
            </a:pPr>
            <a:r>
              <a:rPr lang="en-GB" sz="1200" b="1" dirty="0">
                <a:latin typeface="+mj-lt"/>
              </a:rPr>
              <a:t>RESOURCES:</a:t>
            </a:r>
            <a:r>
              <a:rPr lang="en-GB" sz="1200" dirty="0">
                <a:latin typeface="+mj-lt"/>
              </a:rPr>
              <a:t> Hometown Heroes film, Hometown Heroes information sheets </a:t>
            </a:r>
            <a:r>
              <a:rPr lang="en-GB" sz="1200" b="0" dirty="0">
                <a:solidFill>
                  <a:schemeClr val="accent2"/>
                </a:solidFill>
                <a:latin typeface="+mj-lt"/>
                <a:ea typeface="Arial Nova"/>
                <a:cs typeface="Arial Nova"/>
                <a:sym typeface="Arial Nova"/>
              </a:rPr>
              <a:t>(See downloadable PDF sheets) </a:t>
            </a:r>
            <a:endParaRPr lang="en-GB" sz="1200"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latin typeface="+mj-lt"/>
              </a:rPr>
              <a:t>ACTIVITY INSTRUCTIONS:</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rPr>
              <a:t>Show the Hometown Heroes film (Online video embedded on this slide)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dirty="0">
                <a:latin typeface="+mj-lt"/>
              </a:rPr>
              <a:t>https://www.youtube.com/watch?v=iqbPGVxa3SY</a:t>
            </a:r>
          </a:p>
          <a:p>
            <a:pPr marL="342900" marR="0" lvl="0" indent="-3429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hape 416"/>
          <p:cNvSpPr>
            <a:spLocks noGrp="1" noRot="1" noChangeAspect="1"/>
          </p:cNvSpPr>
          <p:nvPr>
            <p:ph type="sldImg"/>
          </p:nvPr>
        </p:nvSpPr>
        <p:spPr>
          <a:xfrm>
            <a:off x="381000" y="685800"/>
            <a:ext cx="6096000" cy="3429000"/>
          </a:xfrm>
          <a:prstGeom prst="rect">
            <a:avLst/>
          </a:prstGeom>
        </p:spPr>
        <p:txBody>
          <a:bodyPr/>
          <a:lstStyle/>
          <a:p>
            <a:endParaRPr/>
          </a:p>
        </p:txBody>
      </p:sp>
      <p:sp>
        <p:nvSpPr>
          <p:cNvPr id="417" name="Shape 417"/>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Hometown Heroes Activity (15 mins) Cont.</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mn-lt"/>
                <a:ea typeface="+mn-ea"/>
                <a:cs typeface="+mn-cs"/>
                <a:sym typeface="Arial Nova Cond"/>
              </a:defRPr>
            </a:pPr>
            <a:r>
              <a:rPr lang="en-GB" sz="1200" b="1" dirty="0">
                <a:latin typeface="+mj-lt"/>
              </a:rPr>
              <a:t>TIME:</a:t>
            </a:r>
            <a:r>
              <a:rPr lang="en-GB" sz="1200" dirty="0">
                <a:latin typeface="+mj-lt"/>
              </a:rPr>
              <a:t> 15 mins</a:t>
            </a:r>
          </a:p>
          <a:p>
            <a:pPr>
              <a:defRPr sz="1300">
                <a:latin typeface="+mn-lt"/>
                <a:ea typeface="+mn-ea"/>
                <a:cs typeface="+mn-cs"/>
                <a:sym typeface="Arial Nova Cond"/>
              </a:defRPr>
            </a:pPr>
            <a:r>
              <a:rPr lang="en-GB" sz="1200" b="1" dirty="0">
                <a:latin typeface="+mj-lt"/>
              </a:rPr>
              <a:t>PURPOSE OF ACTIVITY: </a:t>
            </a:r>
            <a:r>
              <a:rPr lang="en-GB" sz="1200" dirty="0">
                <a:latin typeface="+mj-lt"/>
              </a:rPr>
              <a:t> Students learn about local heroes from the Birmingham and West Midlands local community</a:t>
            </a:r>
          </a:p>
          <a:p>
            <a:pPr>
              <a:defRPr sz="1300">
                <a:latin typeface="+mn-lt"/>
                <a:ea typeface="+mn-ea"/>
                <a:cs typeface="+mn-cs"/>
                <a:sym typeface="Arial Nova Cond"/>
              </a:defRPr>
            </a:pPr>
            <a:r>
              <a:rPr lang="en-GB" sz="1200" b="1" dirty="0">
                <a:latin typeface="+mj-lt"/>
              </a:rPr>
              <a:t>RESOURCES:</a:t>
            </a:r>
            <a:r>
              <a:rPr lang="en-GB" sz="1200" dirty="0">
                <a:latin typeface="+mj-lt"/>
              </a:rPr>
              <a:t> Hometown Heroes film, Hometown Heroes information sheets </a:t>
            </a:r>
            <a:r>
              <a:rPr lang="en-GB" sz="1200" b="0" dirty="0">
                <a:solidFill>
                  <a:schemeClr val="accent2"/>
                </a:solidFill>
                <a:latin typeface="+mj-lt"/>
                <a:ea typeface="Arial Nova"/>
                <a:cs typeface="Arial Nova"/>
                <a:sym typeface="Arial Nova"/>
              </a:rPr>
              <a:t>(See downloadable PDF sheets) </a:t>
            </a:r>
            <a:endParaRPr lang="en-GB" sz="1200"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latin typeface="+mj-lt"/>
              </a:rPr>
              <a:t>ACTIVITY INSTRUCTIONS:</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rPr>
              <a:t>Distribute the Hometown Heroes information sheets (one per team)</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Regular"/>
              </a:rPr>
              <a:t>Give each team 5 minutes to familiarise themselves with their hero’s details. Suggest that they each individually take responsibility for remembering 1-2 pieces of information about their hero.</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Regular"/>
              </a:rPr>
              <a:t>Pair each of the teams and </a:t>
            </a:r>
            <a:r>
              <a:rPr lang="en-GB" sz="1200" dirty="0">
                <a:latin typeface="+mj-lt"/>
                <a:ea typeface="Open Sans Regular"/>
                <a:cs typeface="Open Sans Regular"/>
                <a:sym typeface="Open Sans Bold"/>
              </a:rPr>
              <a:t>i</a:t>
            </a:r>
            <a:r>
              <a:rPr lang="en-GB" sz="1200" dirty="0">
                <a:latin typeface="+mj-lt"/>
                <a:ea typeface="Open Sans Bold"/>
                <a:cs typeface="Open Sans Bold"/>
                <a:sym typeface="Open Sans Bold"/>
              </a:rPr>
              <a:t>n their pairs number them </a:t>
            </a:r>
            <a:r>
              <a:rPr lang="en-GB" sz="1200" b="1" dirty="0">
                <a:latin typeface="+mj-lt"/>
                <a:ea typeface="Open Sans Bold"/>
                <a:cs typeface="Open Sans Bold"/>
                <a:sym typeface="Open Sans Bold"/>
              </a:rPr>
              <a:t>Team one </a:t>
            </a:r>
            <a:r>
              <a:rPr lang="en-GB" sz="1200" dirty="0">
                <a:latin typeface="+mj-lt"/>
                <a:ea typeface="Open Sans Bold"/>
                <a:cs typeface="Open Sans Bold"/>
                <a:sym typeface="Open Sans Bold"/>
              </a:rPr>
              <a:t>and </a:t>
            </a:r>
            <a:r>
              <a:rPr lang="en-GB" sz="1200" b="1" dirty="0">
                <a:latin typeface="+mj-lt"/>
                <a:ea typeface="Open Sans Bold"/>
                <a:cs typeface="Open Sans Bold"/>
                <a:sym typeface="Open Sans Bold"/>
              </a:rPr>
              <a:t>Team two</a:t>
            </a:r>
            <a:r>
              <a:rPr lang="en-GB" sz="1200" dirty="0">
                <a:latin typeface="+mj-lt"/>
                <a:ea typeface="Open Sans Bold"/>
                <a:cs typeface="Open Sans Bold"/>
                <a:sym typeface="Open Sans Bold"/>
              </a:rPr>
              <a:t>. </a:t>
            </a:r>
            <a:r>
              <a:rPr lang="en-GB" sz="1200" dirty="0">
                <a:latin typeface="+mj-lt"/>
                <a:ea typeface="Open Sans Regular"/>
                <a:cs typeface="Open Sans Regular"/>
                <a:sym typeface="Open Sans Regular"/>
              </a:rPr>
              <a:t> </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Regular"/>
              </a:rPr>
              <a:t>Instruct the pairs to act as ‘critical</a:t>
            </a:r>
            <a:r>
              <a:rPr lang="en-GB" sz="1200" dirty="0">
                <a:latin typeface="+mj-lt"/>
                <a:ea typeface="Open Sans Bold"/>
                <a:cs typeface="Open Sans Bold"/>
                <a:sym typeface="Open Sans Bold"/>
              </a:rPr>
              <a:t> friends’ to one another: </a:t>
            </a:r>
            <a:r>
              <a:rPr lang="en-GB" sz="1200" b="1" dirty="0">
                <a:latin typeface="+mj-lt"/>
                <a:ea typeface="Open Sans Bold"/>
                <a:cs typeface="Open Sans Bold"/>
                <a:sym typeface="Open Sans Bold"/>
              </a:rPr>
              <a:t>Team one </a:t>
            </a:r>
            <a:r>
              <a:rPr lang="en-GB" sz="1200" dirty="0">
                <a:latin typeface="+mj-lt"/>
                <a:ea typeface="Open Sans Bold"/>
                <a:cs typeface="Open Sans Bold"/>
                <a:sym typeface="Open Sans Bold"/>
              </a:rPr>
              <a:t>presents the key information about their Hometown Hero to </a:t>
            </a:r>
            <a:r>
              <a:rPr lang="en-GB" sz="1200" b="1" dirty="0">
                <a:latin typeface="+mj-lt"/>
                <a:ea typeface="Open Sans Bold"/>
                <a:cs typeface="Open Sans Bold"/>
                <a:sym typeface="Open Sans Bold"/>
              </a:rPr>
              <a:t>Team two</a:t>
            </a:r>
            <a:r>
              <a:rPr lang="en-GB" sz="1200" dirty="0">
                <a:latin typeface="+mj-lt"/>
                <a:ea typeface="Open Sans Bold"/>
                <a:cs typeface="Open Sans Bold"/>
                <a:sym typeface="Open Sans Bold"/>
              </a:rPr>
              <a:t>. </a:t>
            </a:r>
            <a:r>
              <a:rPr lang="en-GB" sz="1200" b="1" dirty="0">
                <a:latin typeface="+mj-lt"/>
                <a:ea typeface="Open Sans Bold"/>
                <a:cs typeface="Open Sans Bold"/>
                <a:sym typeface="Open Sans Bold"/>
              </a:rPr>
              <a:t>Team two </a:t>
            </a:r>
            <a:r>
              <a:rPr lang="en-GB" sz="1200" dirty="0">
                <a:latin typeface="+mj-lt"/>
                <a:ea typeface="Open Sans Bold"/>
                <a:cs typeface="Open Sans Bold"/>
                <a:sym typeface="Open Sans Bold"/>
              </a:rPr>
              <a:t>should then ask clarifying questions and draw comparisons to their own Hometown Hero (skills, attributes, achievements etc.) The teams then swap over in their pairs. </a:t>
            </a:r>
            <a:r>
              <a:rPr lang="en-GB" sz="1200" b="1" dirty="0">
                <a:latin typeface="+mj-lt"/>
                <a:ea typeface="Open Sans Bold"/>
                <a:cs typeface="Open Sans Bold"/>
                <a:sym typeface="Open Sans Bold"/>
              </a:rPr>
              <a:t>Team two </a:t>
            </a:r>
            <a:r>
              <a:rPr lang="en-GB" sz="1200" dirty="0">
                <a:latin typeface="+mj-lt"/>
                <a:ea typeface="Open Sans Bold"/>
                <a:cs typeface="Open Sans Bold"/>
                <a:sym typeface="Open Sans Bold"/>
              </a:rPr>
              <a:t>presents the key information about their Hometown Hero to </a:t>
            </a:r>
            <a:r>
              <a:rPr lang="en-GB" sz="1200" b="1" dirty="0">
                <a:latin typeface="+mj-lt"/>
                <a:ea typeface="Open Sans Bold"/>
                <a:cs typeface="Open Sans Bold"/>
                <a:sym typeface="Open Sans Bold"/>
              </a:rPr>
              <a:t>Team one</a:t>
            </a:r>
            <a:r>
              <a:rPr lang="en-GB" sz="1200" dirty="0">
                <a:latin typeface="+mj-lt"/>
                <a:ea typeface="Open Sans Bold"/>
                <a:cs typeface="Open Sans Bold"/>
                <a:sym typeface="Open Sans Bold"/>
              </a:rPr>
              <a:t>, who ask clarifying questions etc. </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Bold"/>
              </a:rPr>
              <a:t>After approximately 5 minutes, bring all of the groups </a:t>
            </a:r>
            <a:r>
              <a:rPr lang="en-GB" sz="1200" dirty="0">
                <a:latin typeface="+mj-lt"/>
                <a:ea typeface="Open Sans Regular"/>
                <a:cs typeface="Open Sans Regular"/>
                <a:sym typeface="Open Sans Regular"/>
              </a:rPr>
              <a:t>together and</a:t>
            </a:r>
            <a:r>
              <a:rPr lang="en-GB" sz="1200" dirty="0">
                <a:latin typeface="+mj-lt"/>
                <a:ea typeface="Open Sans Bold"/>
                <a:cs typeface="Open Sans Bold"/>
                <a:sym typeface="Open Sans Bold"/>
              </a:rPr>
              <a:t> sit them in a large circle.</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r>
              <a:rPr lang="en-GB" sz="1200" dirty="0">
                <a:latin typeface="+mj-lt"/>
                <a:ea typeface="Open Sans Bold"/>
                <a:cs typeface="Open Sans Bold"/>
                <a:sym typeface="Open Sans Bold"/>
              </a:rPr>
              <a:t>Lead a discussion - </a:t>
            </a:r>
            <a:r>
              <a:rPr lang="en-GB" sz="1200" b="1" dirty="0">
                <a:latin typeface="+mj-lt"/>
                <a:ea typeface="Open Sans Regular"/>
                <a:cs typeface="Open Sans Regular"/>
                <a:sym typeface="Open Sans Regular"/>
              </a:rPr>
              <a:t>What makes a hero? </a:t>
            </a:r>
            <a:r>
              <a:rPr lang="en-GB" sz="1200" dirty="0">
                <a:latin typeface="+mj-lt"/>
                <a:ea typeface="Open Sans Regular"/>
                <a:cs typeface="Open Sans Regular"/>
                <a:sym typeface="Open Sans Regular"/>
              </a:rPr>
              <a:t>Ask the students:</a:t>
            </a:r>
          </a:p>
          <a:p>
            <a:pPr marL="228600" marR="0" lvl="0" indent="-228600" defTabSz="914400" eaLnBrk="1" fontAlgn="auto" latinLnBrk="0" hangingPunct="1">
              <a:lnSpc>
                <a:spcPct val="100000"/>
              </a:lnSpc>
              <a:spcBef>
                <a:spcPts val="0"/>
              </a:spcBef>
              <a:spcAft>
                <a:spcPts val="0"/>
              </a:spcAft>
              <a:buClrTx/>
              <a:buSzTx/>
              <a:buFontTx/>
              <a:buAutoNum type="arabicPeriod"/>
              <a:tabLst/>
              <a:defRPr sz="1800">
                <a:latin typeface="Open Sans Regular"/>
                <a:ea typeface="Open Sans Regular"/>
                <a:cs typeface="Open Sans Regular"/>
                <a:sym typeface="Open Sans Regular"/>
              </a:defRPr>
            </a:pPr>
            <a:endParaRPr lang="en-GB" sz="1200" dirty="0">
              <a:latin typeface="+mj-lt"/>
              <a:ea typeface="Open Sans Regular"/>
              <a:cs typeface="Open Sans Regular"/>
              <a:sym typeface="Open Sans Regular"/>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ea typeface="Open Sans Regular"/>
                <a:cs typeface="Open Sans Regular"/>
                <a:sym typeface="Open Sans Regular"/>
              </a:rPr>
              <a:t>What have you found out about these individuals? </a:t>
            </a:r>
            <a:r>
              <a:rPr lang="en-GB" sz="1200" i="0" dirty="0">
                <a:latin typeface="+mj-lt"/>
                <a:ea typeface="Open Sans Regular"/>
                <a:cs typeface="Open Sans Regular"/>
                <a:sym typeface="Open Sans Regular"/>
              </a:rPr>
              <a:t>(Encourage the </a:t>
            </a:r>
            <a:r>
              <a:rPr lang="en-GB" sz="1200" dirty="0">
                <a:latin typeface="+mj-lt"/>
                <a:ea typeface="Open Sans Regular"/>
                <a:cs typeface="Open Sans Regular"/>
                <a:sym typeface="Open Sans Regular"/>
              </a:rPr>
              <a:t>students</a:t>
            </a:r>
            <a:r>
              <a:rPr lang="en-GB" sz="1200" i="0" dirty="0">
                <a:latin typeface="+mj-lt"/>
                <a:ea typeface="Open Sans Regular"/>
                <a:cs typeface="Open Sans Regular"/>
                <a:sym typeface="Open Sans Regular"/>
              </a:rPr>
              <a:t> to share some information about their Hometown Hero with the wider group)</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ea typeface="Open Sans Regular"/>
                <a:cs typeface="Open Sans Regular"/>
                <a:sym typeface="Open Sans Regular"/>
              </a:rPr>
              <a:t>Do all of the heroes have the same attributes or abilities?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rPr>
              <a:t>Did you notice any of the same words coming up again and again?</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rPr>
              <a:t>Are they all from the same background?</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rPr>
              <a:t>What qualities do you think they share?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rPr>
              <a:t>What unites them?</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a:p>
            <a:pPr>
              <a:defRPr sz="1100" i="1">
                <a:solidFill>
                  <a:srgbClr val="222222"/>
                </a:solidFill>
                <a:latin typeface="Open Sans Regular"/>
                <a:ea typeface="Open Sans Regular"/>
                <a:cs typeface="Open Sans Regular"/>
                <a:sym typeface="Open Sans Regular"/>
              </a:defRPr>
            </a:pPr>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hape 425"/>
          <p:cNvSpPr>
            <a:spLocks noGrp="1" noRot="1" noChangeAspect="1"/>
          </p:cNvSpPr>
          <p:nvPr>
            <p:ph type="sldImg"/>
          </p:nvPr>
        </p:nvSpPr>
        <p:spPr>
          <a:xfrm>
            <a:off x="381000" y="685800"/>
            <a:ext cx="6096000" cy="3429000"/>
          </a:xfrm>
          <a:prstGeom prst="rect">
            <a:avLst/>
          </a:prstGeom>
        </p:spPr>
        <p:txBody>
          <a:bodyPr/>
          <a:lstStyle/>
          <a:p>
            <a:endParaRPr/>
          </a:p>
        </p:txBody>
      </p:sp>
      <p:sp>
        <p:nvSpPr>
          <p:cNvPr id="426" name="Shape 426"/>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Walk The Line Activity (15 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mn-lt"/>
                <a:ea typeface="+mn-ea"/>
                <a:cs typeface="+mn-cs"/>
                <a:sym typeface="Arial Nova Cond"/>
              </a:defRPr>
            </a:pPr>
            <a:r>
              <a:rPr lang="en-GB" sz="1200" b="1" dirty="0">
                <a:latin typeface="+mj-lt"/>
              </a:rPr>
              <a:t>TIME:</a:t>
            </a:r>
            <a:r>
              <a:rPr lang="en-GB" sz="1200" dirty="0">
                <a:latin typeface="+mj-lt"/>
              </a:rPr>
              <a:t> 15 mins</a:t>
            </a:r>
          </a:p>
          <a:p>
            <a:pPr>
              <a:defRPr sz="1300">
                <a:latin typeface="+mn-lt"/>
                <a:ea typeface="+mn-ea"/>
                <a:cs typeface="+mn-cs"/>
                <a:sym typeface="Arial Nova Cond"/>
              </a:defRPr>
            </a:pPr>
            <a:r>
              <a:rPr lang="en-GB" sz="1200" b="1" dirty="0">
                <a:latin typeface="+mj-lt"/>
              </a:rPr>
              <a:t>PURPOSE OF ACTIVITY: </a:t>
            </a:r>
            <a:r>
              <a:rPr lang="en-GB" sz="1200" b="0" dirty="0">
                <a:latin typeface="+mj-lt"/>
              </a:rPr>
              <a:t>S</a:t>
            </a:r>
            <a:r>
              <a:rPr lang="en-GB" sz="1200" dirty="0">
                <a:latin typeface="+mj-lt"/>
                <a:ea typeface="Open Sans Regular"/>
                <a:cs typeface="Open Sans Regular"/>
                <a:sym typeface="Open Sans Regular"/>
              </a:rPr>
              <a:t>tudents</a:t>
            </a:r>
            <a:r>
              <a:rPr lang="en-GB" sz="1200" dirty="0">
                <a:latin typeface="+mj-lt"/>
              </a:rPr>
              <a:t> explore their values and the issues that are important to them. They identify areas that they would like to change. </a:t>
            </a:r>
          </a:p>
          <a:p>
            <a:pPr>
              <a:defRPr sz="1300">
                <a:latin typeface="+mn-lt"/>
                <a:ea typeface="+mn-ea"/>
                <a:cs typeface="+mn-cs"/>
                <a:sym typeface="Arial Nova Cond"/>
              </a:defRPr>
            </a:pPr>
            <a:r>
              <a:rPr lang="en-GB" sz="1200" b="1" dirty="0">
                <a:latin typeface="+mj-lt"/>
              </a:rPr>
              <a:t>RESOURCES:</a:t>
            </a:r>
            <a:r>
              <a:rPr lang="en-GB" sz="1200" dirty="0">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latin typeface="+mj-lt"/>
              </a:rPr>
              <a:t>ACTIVITY INSTRUCTIONS:</a:t>
            </a:r>
          </a:p>
          <a:p>
            <a:pPr marL="228600" lvl="1" indent="-228600" defTabSz="457200">
              <a:buAutoNum type="arabicPeriod"/>
              <a:defRPr sz="1400">
                <a:latin typeface="+mn-lt"/>
                <a:ea typeface="+mn-ea"/>
                <a:cs typeface="+mn-cs"/>
                <a:sym typeface="Arial Nova Cond"/>
              </a:defRPr>
            </a:pPr>
            <a:r>
              <a:rPr lang="en-GB" sz="1200" dirty="0">
                <a:latin typeface="+mj-lt"/>
              </a:rPr>
              <a:t>Ask the </a:t>
            </a:r>
            <a:r>
              <a:rPr lang="en-GB" sz="1200" dirty="0">
                <a:latin typeface="+mj-lt"/>
                <a:ea typeface="Open Sans Regular"/>
                <a:cs typeface="Open Sans Regular"/>
                <a:sym typeface="Open Sans Regular"/>
              </a:rPr>
              <a:t>students</a:t>
            </a:r>
            <a:r>
              <a:rPr lang="en-GB" sz="1200" dirty="0">
                <a:latin typeface="+mj-lt"/>
              </a:rPr>
              <a:t> to gather in the centre of the room. Explain that you are going to ask them a series of questions. Agree some ground rules to </a:t>
            </a:r>
            <a:r>
              <a:rPr lang="en-GB" sz="1200" dirty="0">
                <a:latin typeface="+mj-lt"/>
                <a:ea typeface="+mn-ea"/>
                <a:cs typeface="+mn-cs"/>
                <a:sym typeface="Calibri"/>
              </a:rPr>
              <a:t>help students to share their views, express opinions and consider those of others, without attracting negative feedback. F</a:t>
            </a:r>
            <a:r>
              <a:rPr lang="en-GB" sz="1200" dirty="0">
                <a:latin typeface="+mj-lt"/>
              </a:rPr>
              <a:t>or example, </a:t>
            </a:r>
            <a:r>
              <a:rPr lang="en-GB" sz="1200" dirty="0">
                <a:latin typeface="+mj-lt"/>
                <a:ea typeface="+mn-ea"/>
                <a:cs typeface="+mn-cs"/>
                <a:sym typeface="Calibri"/>
              </a:rPr>
              <a:t>it is okay for us to disagree with another person’s point of view but we will not judge, make fun of, or put anybody down. We will not make assumptions about people’s values, attitudes, behaviours, identity, life experiences or feelings. </a:t>
            </a:r>
          </a:p>
          <a:p>
            <a:pPr marL="228600" lvl="1" indent="-228600" defTabSz="457200">
              <a:buAutoNum type="arabicPeriod"/>
              <a:defRPr sz="1400">
                <a:latin typeface="+mn-lt"/>
                <a:ea typeface="+mn-ea"/>
                <a:cs typeface="+mn-cs"/>
                <a:sym typeface="Arial Nova Cond"/>
              </a:defRPr>
            </a:pPr>
            <a:r>
              <a:rPr lang="en-GB" sz="1200" dirty="0">
                <a:latin typeface="+mj-lt"/>
              </a:rPr>
              <a:t>Explain that you are going to ask them a question with two definite answers. They </a:t>
            </a:r>
            <a:r>
              <a:rPr lang="en-GB" sz="1200" u="sng" dirty="0">
                <a:latin typeface="+mj-lt"/>
              </a:rPr>
              <a:t>must</a:t>
            </a:r>
            <a:r>
              <a:rPr lang="en-GB" sz="1200" dirty="0">
                <a:latin typeface="+mj-lt"/>
              </a:rPr>
              <a:t> choose one option. For example: </a:t>
            </a:r>
            <a:r>
              <a:rPr lang="en-GB" sz="1200" i="1" dirty="0">
                <a:latin typeface="+mj-lt"/>
              </a:rPr>
              <a:t>Do you prefer dogs or cats?  </a:t>
            </a:r>
          </a:p>
          <a:p>
            <a:pPr defTabSz="457200">
              <a:defRPr sz="1400">
                <a:latin typeface="+mn-lt"/>
                <a:ea typeface="+mn-ea"/>
                <a:cs typeface="+mn-cs"/>
                <a:sym typeface="Arial Nova Cond"/>
              </a:defRPr>
            </a:pPr>
            <a:r>
              <a:rPr lang="en-GB" sz="1200" dirty="0">
                <a:latin typeface="+mj-lt"/>
              </a:rPr>
              <a:t>Those </a:t>
            </a:r>
            <a:r>
              <a:rPr lang="en-GB" sz="1200" dirty="0">
                <a:latin typeface="+mj-lt"/>
                <a:ea typeface="Open Sans Regular"/>
                <a:cs typeface="Open Sans Regular"/>
                <a:sym typeface="Open Sans Regular"/>
              </a:rPr>
              <a:t>students</a:t>
            </a:r>
            <a:r>
              <a:rPr lang="en-GB" sz="1200" dirty="0">
                <a:latin typeface="+mj-lt"/>
              </a:rPr>
              <a:t> who prefer dogs should go to one side of the room, those </a:t>
            </a:r>
            <a:r>
              <a:rPr lang="en-GB" sz="1200" dirty="0">
                <a:latin typeface="+mj-lt"/>
                <a:ea typeface="Open Sans Regular"/>
                <a:cs typeface="Open Sans Regular"/>
                <a:sym typeface="Open Sans Regular"/>
              </a:rPr>
              <a:t>students</a:t>
            </a:r>
            <a:r>
              <a:rPr lang="en-GB" sz="1200" dirty="0">
                <a:latin typeface="+mj-lt"/>
              </a:rPr>
              <a:t> who prefer cats should go to the other. </a:t>
            </a:r>
            <a:r>
              <a:rPr lang="en-GB" sz="1200" dirty="0">
                <a:latin typeface="+mj-lt"/>
                <a:ea typeface="Open Sans Regular"/>
                <a:cs typeface="Open Sans Regular"/>
                <a:sym typeface="Open Sans Regular"/>
              </a:rPr>
              <a:t>Students</a:t>
            </a:r>
            <a:r>
              <a:rPr lang="en-GB" sz="1200" dirty="0">
                <a:latin typeface="+mj-lt"/>
              </a:rPr>
              <a:t> </a:t>
            </a:r>
            <a:r>
              <a:rPr lang="en-GB" sz="1200" u="sng" dirty="0">
                <a:latin typeface="+mj-lt"/>
              </a:rPr>
              <a:t>must</a:t>
            </a:r>
            <a:r>
              <a:rPr lang="en-GB" sz="1200" dirty="0">
                <a:latin typeface="+mj-lt"/>
              </a:rPr>
              <a:t> make a definitive, binary choice, even they don’t have a strong opinion either way. They are not allowed to stay in the middle. </a:t>
            </a:r>
          </a:p>
          <a:p>
            <a:pPr defTabSz="457200">
              <a:defRPr sz="1400">
                <a:latin typeface="+mn-lt"/>
                <a:ea typeface="+mn-ea"/>
                <a:cs typeface="+mn-cs"/>
                <a:sym typeface="Arial Nova Cond"/>
              </a:defRPr>
            </a:pPr>
            <a:r>
              <a:rPr lang="en-GB" sz="1200" dirty="0">
                <a:latin typeface="+mj-lt"/>
              </a:rPr>
              <a:t>3.    Continue asking similar questions and invite the </a:t>
            </a:r>
            <a:r>
              <a:rPr lang="en-GB" sz="1200" dirty="0">
                <a:latin typeface="+mj-lt"/>
                <a:ea typeface="Open Sans Regular"/>
                <a:cs typeface="Open Sans Regular"/>
                <a:sym typeface="Open Sans Regular"/>
              </a:rPr>
              <a:t>students</a:t>
            </a:r>
            <a:r>
              <a:rPr lang="en-GB" sz="1200" dirty="0">
                <a:latin typeface="+mj-lt"/>
              </a:rPr>
              <a:t> to choose a side. Questions could include:</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Day or night?</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Marvel or DC?</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City or countryside?</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Summer or winter?</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Tea or coffee?</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Films or books?</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Aquatics or Athletics?</a:t>
            </a:r>
          </a:p>
          <a:p>
            <a:pPr marL="285750" indent="-285750" defTabSz="457200">
              <a:buFont typeface="Arial" panose="020B0604020202020204" pitchFamily="34" charset="0"/>
              <a:buChar char="•"/>
              <a:defRPr sz="1400">
                <a:latin typeface="+mn-lt"/>
                <a:ea typeface="+mn-ea"/>
                <a:cs typeface="+mn-cs"/>
                <a:sym typeface="Arial Nova Cond"/>
              </a:defRPr>
            </a:pPr>
            <a:r>
              <a:rPr lang="en-GB" sz="1200" i="1" dirty="0">
                <a:latin typeface="+mj-lt"/>
              </a:rPr>
              <a:t>Chocolate or crisps?</a:t>
            </a:r>
          </a:p>
          <a:p>
            <a:pPr>
              <a:lnSpc>
                <a:spcPct val="90000"/>
              </a:lnSpc>
              <a:spcBef>
                <a:spcPts val="1000"/>
              </a:spcBef>
              <a:defRPr sz="1400">
                <a:latin typeface="+mn-lt"/>
                <a:ea typeface="+mn-ea"/>
                <a:cs typeface="+mn-cs"/>
                <a:sym typeface="Arial Nova Cond"/>
              </a:defRPr>
            </a:pPr>
            <a:r>
              <a:rPr lang="en-GB" sz="1200" dirty="0">
                <a:latin typeface="+mj-lt"/>
              </a:rPr>
              <a:t>Comment on the changing dynamics in the room. Draw the </a:t>
            </a:r>
            <a:r>
              <a:rPr lang="en-GB" sz="1200" dirty="0">
                <a:latin typeface="+mj-lt"/>
                <a:ea typeface="Open Sans Regular"/>
                <a:cs typeface="Open Sans Regular"/>
                <a:sym typeface="Open Sans Regular"/>
              </a:rPr>
              <a:t>students</a:t>
            </a:r>
            <a:r>
              <a:rPr lang="en-GB" sz="1200" dirty="0">
                <a:latin typeface="+mj-lt"/>
              </a:rPr>
              <a:t>’ attention to when there is just one or two </a:t>
            </a:r>
            <a:r>
              <a:rPr lang="en-GB" sz="1200" dirty="0">
                <a:latin typeface="+mj-lt"/>
                <a:ea typeface="Open Sans Regular"/>
                <a:cs typeface="Open Sans Regular"/>
                <a:sym typeface="Open Sans Regular"/>
              </a:rPr>
              <a:t>students</a:t>
            </a:r>
            <a:r>
              <a:rPr lang="en-GB" sz="1200" dirty="0">
                <a:latin typeface="+mj-lt"/>
              </a:rPr>
              <a:t> on one side (ask them how it feels and congratulate them for having their own opinions). Ask </a:t>
            </a:r>
            <a:r>
              <a:rPr lang="en-GB" sz="1200" dirty="0">
                <a:latin typeface="+mj-lt"/>
                <a:ea typeface="Open Sans Regular"/>
                <a:cs typeface="Open Sans Regular"/>
                <a:sym typeface="Open Sans Regular"/>
              </a:rPr>
              <a:t>students</a:t>
            </a:r>
            <a:r>
              <a:rPr lang="en-GB" sz="1200" dirty="0">
                <a:latin typeface="+mj-lt"/>
              </a:rPr>
              <a:t> to notice the changing allegiances: </a:t>
            </a:r>
            <a:r>
              <a:rPr lang="en-GB" sz="1200" i="1" dirty="0">
                <a:latin typeface="+mj-lt"/>
              </a:rPr>
              <a:t>Some things we have in common with our friends (e.g. most of you prefer summer) but some things make us stand out as individuals and that is really important.</a:t>
            </a:r>
          </a:p>
          <a:p>
            <a:pPr marL="228600" indent="-228600">
              <a:lnSpc>
                <a:spcPct val="90000"/>
              </a:lnSpc>
              <a:spcBef>
                <a:spcPts val="1000"/>
              </a:spcBef>
              <a:buAutoNum type="arabicPeriod" startAt="4"/>
              <a:defRPr sz="1400">
                <a:latin typeface="+mn-lt"/>
                <a:ea typeface="+mn-ea"/>
                <a:cs typeface="+mn-cs"/>
                <a:sym typeface="Arial Nova Cond"/>
              </a:defRPr>
            </a:pPr>
            <a:r>
              <a:rPr lang="en-GB" sz="1200" i="0" dirty="0">
                <a:latin typeface="+mj-lt"/>
              </a:rPr>
              <a:t>After 8–10 questions (enough to make the group feel comfortable with taking up and sharing their own preferences) introduce a new dynamic to the activity. Instead of making binary choices the </a:t>
            </a:r>
            <a:r>
              <a:rPr lang="en-GB" sz="1200" dirty="0">
                <a:latin typeface="+mj-lt"/>
                <a:ea typeface="Open Sans Regular"/>
                <a:cs typeface="Open Sans Regular"/>
                <a:sym typeface="Open Sans Regular"/>
              </a:rPr>
              <a:t>students</a:t>
            </a:r>
            <a:r>
              <a:rPr lang="en-GB" sz="1200" i="0" dirty="0">
                <a:latin typeface="+mj-lt"/>
              </a:rPr>
              <a:t> are now going to place themselves on a spectrum or scale.</a:t>
            </a:r>
          </a:p>
          <a:p>
            <a:pPr marL="228600" indent="-228600">
              <a:lnSpc>
                <a:spcPct val="90000"/>
              </a:lnSpc>
              <a:spcBef>
                <a:spcPts val="1000"/>
              </a:spcBef>
              <a:buAutoNum type="arabicPeriod" startAt="4"/>
              <a:defRPr sz="1400">
                <a:latin typeface="+mn-lt"/>
                <a:ea typeface="+mn-ea"/>
                <a:cs typeface="+mn-cs"/>
                <a:sym typeface="Arial Nova Cond"/>
              </a:defRPr>
            </a:pPr>
            <a:r>
              <a:rPr lang="en-GB" sz="1200" dirty="0">
                <a:latin typeface="+mj-lt"/>
              </a:rPr>
              <a:t>Explain to the </a:t>
            </a:r>
            <a:r>
              <a:rPr lang="en-GB" sz="1200" dirty="0">
                <a:latin typeface="+mj-lt"/>
                <a:ea typeface="Open Sans Regular"/>
                <a:cs typeface="Open Sans Regular"/>
                <a:sym typeface="Open Sans Regular"/>
              </a:rPr>
              <a:t>students</a:t>
            </a:r>
            <a:r>
              <a:rPr lang="en-GB" sz="1200" dirty="0">
                <a:latin typeface="+mj-lt"/>
              </a:rPr>
              <a:t>: </a:t>
            </a:r>
            <a:r>
              <a:rPr lang="en-GB" sz="1200" i="1" dirty="0">
                <a:latin typeface="+mj-lt"/>
              </a:rPr>
              <a:t>Now imagine a line from one end of the space to the other. I’m going to make a statement and if you go to this end of the line it means you </a:t>
            </a:r>
            <a:r>
              <a:rPr lang="en-GB" sz="1200" b="1" i="1" dirty="0">
                <a:latin typeface="+mj-lt"/>
              </a:rPr>
              <a:t>fully agree </a:t>
            </a:r>
            <a:r>
              <a:rPr lang="en-GB" sz="1200" i="1" dirty="0">
                <a:latin typeface="+mj-lt"/>
              </a:rPr>
              <a:t>and the other end means you </a:t>
            </a:r>
            <a:r>
              <a:rPr lang="en-GB" sz="1200" b="1" i="1" dirty="0">
                <a:latin typeface="+mj-lt"/>
              </a:rPr>
              <a:t>fully disagree</a:t>
            </a:r>
            <a:r>
              <a:rPr lang="en-GB" sz="1200" i="1" dirty="0">
                <a:latin typeface="+mj-lt"/>
              </a:rPr>
              <a:t>. However, you can place yourself anywhere on the line depending upon </a:t>
            </a:r>
            <a:r>
              <a:rPr lang="en-GB" sz="1200" b="1" i="1" dirty="0">
                <a:latin typeface="+mj-lt"/>
              </a:rPr>
              <a:t>how much you agree</a:t>
            </a:r>
            <a:r>
              <a:rPr lang="en-GB" sz="1200" i="1" dirty="0">
                <a:latin typeface="+mj-lt"/>
              </a:rPr>
              <a:t>.</a:t>
            </a:r>
          </a:p>
          <a:p>
            <a:pPr marL="228600" indent="-228600">
              <a:lnSpc>
                <a:spcPct val="90000"/>
              </a:lnSpc>
              <a:spcBef>
                <a:spcPts val="1000"/>
              </a:spcBef>
              <a:buAutoNum type="arabicPeriod" startAt="4"/>
              <a:defRPr sz="1400">
                <a:latin typeface="+mn-lt"/>
                <a:ea typeface="+mn-ea"/>
                <a:cs typeface="+mn-cs"/>
                <a:sym typeface="Arial Nova Cond"/>
              </a:defRPr>
            </a:pPr>
            <a:r>
              <a:rPr lang="en-GB" sz="1200" dirty="0">
                <a:latin typeface="+mj-lt"/>
              </a:rPr>
              <a:t>Begin by making statements with an obvious agree or disagree response:</a:t>
            </a:r>
            <a:endParaRPr lang="en-GB" sz="1200" i="1" dirty="0">
              <a:latin typeface="+mj-lt"/>
              <a:ea typeface="Open Sans Regular"/>
              <a:cs typeface="Open Sans Regular"/>
              <a:sym typeface="Open Sans Regular"/>
            </a:endParaRPr>
          </a:p>
          <a:p>
            <a:pPr marL="285750" indent="-285750">
              <a:buFont typeface="Arial" panose="020B0604020202020204" pitchFamily="34" charset="0"/>
              <a:buChar char="•"/>
            </a:pPr>
            <a:r>
              <a:rPr lang="en-GB" sz="1200" i="1" dirty="0">
                <a:latin typeface="+mj-lt"/>
                <a:ea typeface="Open Sans Regular"/>
                <a:cs typeface="Open Sans Regular"/>
                <a:sym typeface="Open Sans Regular"/>
              </a:rPr>
              <a:t>I go to (insert name) Secondary School</a:t>
            </a:r>
          </a:p>
          <a:p>
            <a:pPr marL="285750" indent="-285750">
              <a:buFont typeface="Arial" panose="020B0604020202020204" pitchFamily="34" charset="0"/>
              <a:buChar char="•"/>
            </a:pPr>
            <a:r>
              <a:rPr lang="en-GB" sz="1200" i="1" dirty="0">
                <a:latin typeface="+mj-lt"/>
              </a:rPr>
              <a:t>I am in year 8</a:t>
            </a:r>
          </a:p>
          <a:p>
            <a:pPr marL="285750" indent="-285750">
              <a:buFont typeface="Arial" panose="020B0604020202020204" pitchFamily="34" charset="0"/>
              <a:buChar char="•"/>
            </a:pPr>
            <a:r>
              <a:rPr lang="en-GB" sz="1200" i="1" dirty="0">
                <a:latin typeface="+mj-lt"/>
              </a:rPr>
              <a:t>I always walk to school</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ea typeface="Open Sans Regular"/>
                <a:cs typeface="Open Sans Regular"/>
                <a:sym typeface="Open Sans Regular"/>
              </a:rPr>
              <a:t>I like chocolate</a:t>
            </a:r>
            <a:endParaRPr lang="en-GB" sz="1200" dirty="0">
              <a:latin typeface="+mj-lt"/>
              <a:ea typeface="Open Sans Regular"/>
              <a:cs typeface="Open Sans Regular"/>
              <a:sym typeface="Open Sans Regular"/>
            </a:endParaRPr>
          </a:p>
          <a:p>
            <a:r>
              <a:rPr sz="1200" dirty="0">
                <a:latin typeface="+mj-lt"/>
                <a:ea typeface="Open Sans Regular"/>
                <a:cs typeface="Open Sans Regular"/>
                <a:sym typeface="Open Sans Regular"/>
              </a:rPr>
              <a:t>Th</a:t>
            </a:r>
            <a:r>
              <a:rPr lang="en-GB" sz="1200" dirty="0">
                <a:latin typeface="+mj-lt"/>
                <a:ea typeface="Open Sans Regular"/>
                <a:cs typeface="Open Sans Regular"/>
                <a:sym typeface="Open Sans Regular"/>
              </a:rPr>
              <a:t>e students should </a:t>
            </a:r>
            <a:r>
              <a:rPr sz="1200" dirty="0">
                <a:latin typeface="+mj-lt"/>
                <a:ea typeface="Open Sans Regular"/>
                <a:cs typeface="Open Sans Regular"/>
                <a:sym typeface="Open Sans Regular"/>
              </a:rPr>
              <a:t>position themselves along the spectrum from </a:t>
            </a:r>
            <a:r>
              <a:rPr sz="1200" dirty="0">
                <a:latin typeface="+mj-lt"/>
                <a:ea typeface="Open Sans Bold"/>
                <a:cs typeface="Open Sans Bold"/>
                <a:sym typeface="Open Sans Bold"/>
              </a:rPr>
              <a:t>agree</a:t>
            </a:r>
            <a:r>
              <a:rPr sz="1200" dirty="0">
                <a:latin typeface="+mj-lt"/>
                <a:ea typeface="Open Sans Regular"/>
                <a:cs typeface="Open Sans Regular"/>
                <a:sym typeface="Open Sans Regular"/>
              </a:rPr>
              <a:t> to </a:t>
            </a:r>
            <a:r>
              <a:rPr sz="1200" dirty="0">
                <a:latin typeface="+mj-lt"/>
                <a:ea typeface="Open Sans Bold"/>
                <a:cs typeface="Open Sans Bold"/>
                <a:sym typeface="Open Sans Bold"/>
              </a:rPr>
              <a:t>disagree</a:t>
            </a:r>
            <a:r>
              <a:rPr sz="1200" dirty="0">
                <a:latin typeface="+mj-lt"/>
                <a:ea typeface="Open Sans Regular"/>
                <a:cs typeface="Open Sans Regular"/>
                <a:sym typeface="Open Sans Regular"/>
              </a:rPr>
              <a:t>.</a:t>
            </a:r>
            <a:r>
              <a:rPr lang="en-GB" sz="1200" dirty="0">
                <a:latin typeface="+mj-lt"/>
                <a:ea typeface="Open Sans Regular"/>
                <a:cs typeface="Open Sans Regular"/>
                <a:sym typeface="Open Sans Regular"/>
              </a:rPr>
              <a:t> As before, comment on the responses and ask students to articulate why they have placed themselves on the line in that particular position.</a:t>
            </a:r>
            <a:endParaRPr sz="1200" dirty="0">
              <a:latin typeface="+mj-lt"/>
              <a:ea typeface="Open Sans Regular"/>
              <a:cs typeface="Open Sans Regular"/>
              <a:sym typeface="Open Sans Regular"/>
            </a:endParaRPr>
          </a:p>
          <a:p>
            <a:pPr marL="228600" indent="-228600">
              <a:buAutoNum type="arabicPeriod" startAt="6"/>
            </a:pPr>
            <a:r>
              <a:rPr lang="en-GB" sz="1200" dirty="0">
                <a:latin typeface="+mj-lt"/>
              </a:rPr>
              <a:t>Now </a:t>
            </a:r>
            <a:r>
              <a:rPr sz="1200" dirty="0">
                <a:latin typeface="+mj-lt"/>
                <a:ea typeface="Open Sans Regular"/>
                <a:cs typeface="Open Sans Regular"/>
                <a:sym typeface="Open Sans Regular"/>
              </a:rPr>
              <a:t>start to move </a:t>
            </a:r>
            <a:r>
              <a:rPr lang="en-GB" sz="1200" dirty="0">
                <a:latin typeface="+mj-lt"/>
                <a:ea typeface="Open Sans Regular"/>
                <a:cs typeface="Open Sans Regular"/>
                <a:sym typeface="Open Sans Regular"/>
              </a:rPr>
              <a:t>on</a:t>
            </a:r>
            <a:r>
              <a:rPr sz="1200" dirty="0">
                <a:latin typeface="+mj-lt"/>
                <a:ea typeface="Open Sans Regular"/>
                <a:cs typeface="Open Sans Regular"/>
                <a:sym typeface="Open Sans Regular"/>
              </a:rPr>
              <a:t>to questions that </a:t>
            </a:r>
            <a:r>
              <a:rPr lang="en-GB" sz="1200" dirty="0">
                <a:latin typeface="+mj-lt"/>
                <a:ea typeface="Open Sans Regular"/>
                <a:cs typeface="Open Sans Regular"/>
                <a:sym typeface="Open Sans Regular"/>
              </a:rPr>
              <a:t>will </a:t>
            </a:r>
            <a:r>
              <a:rPr sz="1200" dirty="0">
                <a:latin typeface="+mj-lt"/>
                <a:ea typeface="Open Sans Regular"/>
                <a:cs typeface="Open Sans Regular"/>
                <a:sym typeface="Open Sans Regular"/>
              </a:rPr>
              <a:t>get </a:t>
            </a:r>
            <a:r>
              <a:rPr lang="en-GB" sz="1200" dirty="0">
                <a:latin typeface="+mj-lt"/>
                <a:ea typeface="Open Sans Regular"/>
                <a:cs typeface="Open Sans Regular"/>
                <a:sym typeface="Open Sans Regular"/>
              </a:rPr>
              <a:t>students</a:t>
            </a:r>
            <a:r>
              <a:rPr sz="1200" dirty="0">
                <a:latin typeface="+mj-lt"/>
                <a:ea typeface="Open Sans Regular"/>
                <a:cs typeface="Open Sans Regular"/>
                <a:sym typeface="Open Sans Regular"/>
              </a:rPr>
              <a:t> thinking more </a:t>
            </a:r>
            <a:r>
              <a:rPr lang="en-GB" sz="1200" dirty="0">
                <a:latin typeface="+mj-lt"/>
                <a:ea typeface="Open Sans Regular"/>
                <a:cs typeface="Open Sans Regular"/>
                <a:sym typeface="Open Sans Regular"/>
              </a:rPr>
              <a:t>carefully </a:t>
            </a:r>
            <a:r>
              <a:rPr sz="1200" dirty="0">
                <a:latin typeface="+mj-lt"/>
                <a:ea typeface="Open Sans Regular"/>
                <a:cs typeface="Open Sans Regular"/>
                <a:sym typeface="Open Sans Regular"/>
              </a:rPr>
              <a:t>about </a:t>
            </a:r>
            <a:r>
              <a:rPr lang="en-GB" sz="1200" dirty="0">
                <a:latin typeface="+mj-lt"/>
                <a:ea typeface="Open Sans Regular"/>
                <a:cs typeface="Open Sans Regular"/>
                <a:sym typeface="Open Sans Regular"/>
              </a:rPr>
              <a:t>what they’re passionate about, what issues they can identify in their community and </a:t>
            </a:r>
            <a:r>
              <a:rPr sz="1200" dirty="0">
                <a:latin typeface="+mj-lt"/>
                <a:ea typeface="Open Sans Regular"/>
                <a:cs typeface="Open Sans Regular"/>
                <a:sym typeface="Open Sans Regular"/>
              </a:rPr>
              <a:t>what </a:t>
            </a:r>
            <a:r>
              <a:rPr lang="en-GB" sz="1200" dirty="0">
                <a:latin typeface="+mj-lt"/>
                <a:ea typeface="Open Sans Regular"/>
                <a:cs typeface="Open Sans Regular"/>
                <a:sym typeface="Open Sans Regular"/>
              </a:rPr>
              <a:t>(if anything) </a:t>
            </a:r>
            <a:r>
              <a:rPr sz="1200" dirty="0">
                <a:latin typeface="+mj-lt"/>
                <a:ea typeface="Open Sans Regular"/>
                <a:cs typeface="Open Sans Regular"/>
                <a:sym typeface="Open Sans Regular"/>
              </a:rPr>
              <a:t>they’d like to change</a:t>
            </a:r>
            <a:r>
              <a:rPr lang="en-GB" sz="1200" dirty="0">
                <a:latin typeface="+mj-lt"/>
                <a:ea typeface="Open Sans Regular"/>
                <a:cs typeface="Open Sans Regular"/>
                <a:sym typeface="Open Sans Regular"/>
              </a:rPr>
              <a:t>:</a:t>
            </a:r>
          </a:p>
          <a:p>
            <a:pPr marL="284400" indent="-284400" algn="l">
              <a:buFont typeface="Arial" panose="020B0604020202020204" pitchFamily="34" charset="0"/>
              <a:buChar char="•"/>
            </a:pPr>
            <a:r>
              <a:rPr lang="en-GB" sz="1200" i="1" dirty="0">
                <a:latin typeface="+mj-lt"/>
                <a:ea typeface="Open Sans Regular"/>
                <a:cs typeface="Open Sans Regular"/>
                <a:sym typeface="Open Sans Regular"/>
              </a:rPr>
              <a:t>I’d like to learn new skills</a:t>
            </a:r>
          </a:p>
          <a:p>
            <a:pPr marL="284400" indent="-284400" algn="l">
              <a:buFont typeface="Arial" panose="020B0604020202020204" pitchFamily="34" charset="0"/>
              <a:buChar char="•"/>
            </a:pPr>
            <a:r>
              <a:rPr lang="en-GB" sz="1200" i="1" dirty="0">
                <a:latin typeface="+mj-lt"/>
                <a:ea typeface="Open Sans Regular"/>
                <a:cs typeface="Open Sans Regular"/>
                <a:sym typeface="Open Sans Regular"/>
              </a:rPr>
              <a:t>I’d like to improve myself </a:t>
            </a:r>
          </a:p>
          <a:p>
            <a:pPr marL="284400" indent="-285750" algn="l">
              <a:buFont typeface="Arial" panose="020B0604020202020204" pitchFamily="34" charset="0"/>
              <a:buChar char="•"/>
            </a:pPr>
            <a:r>
              <a:rPr lang="en-GB" sz="1200" i="1" dirty="0">
                <a:latin typeface="+mj-lt"/>
              </a:rPr>
              <a:t>I’d like to get more exercise</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There is something that </a:t>
            </a:r>
            <a:r>
              <a:rPr lang="en-GB" sz="1200" i="1" u="sng" dirty="0">
                <a:latin typeface="+mj-lt"/>
              </a:rPr>
              <a:t>I’d really like to change</a:t>
            </a:r>
            <a:r>
              <a:rPr lang="en-GB" sz="1200" i="1" dirty="0">
                <a:latin typeface="+mj-lt"/>
              </a:rPr>
              <a:t> in the world</a:t>
            </a:r>
            <a:endParaRPr lang="en-GB" sz="1200" i="1" dirty="0">
              <a:latin typeface="+mj-lt"/>
              <a:ea typeface="Open Sans Regular"/>
              <a:cs typeface="Open Sans Regular"/>
              <a:sym typeface="Open Sans Regular"/>
            </a:endParaRP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I’m concerned about the environment</a:t>
            </a:r>
            <a:endParaRPr lang="en-GB" sz="1200" i="1" dirty="0">
              <a:latin typeface="+mj-lt"/>
              <a:ea typeface="Open Sans Regular"/>
              <a:cs typeface="Open Sans Regular"/>
              <a:sym typeface="Open Sans Regular"/>
            </a:endParaRP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There is something that </a:t>
            </a:r>
            <a:r>
              <a:rPr lang="en-GB" sz="1200" i="1" u="sng" dirty="0">
                <a:latin typeface="+mj-lt"/>
              </a:rPr>
              <a:t>I’d really like to change</a:t>
            </a:r>
            <a:r>
              <a:rPr lang="en-GB" sz="1200" i="1" dirty="0">
                <a:latin typeface="+mj-lt"/>
              </a:rPr>
              <a:t> in my country</a:t>
            </a:r>
            <a:endParaRPr lang="en-GB" sz="1200" i="1" dirty="0">
              <a:latin typeface="+mj-lt"/>
              <a:ea typeface="Open Sans Regular"/>
              <a:cs typeface="Open Sans Regular"/>
              <a:sym typeface="Open Sans Regular"/>
            </a:endParaRP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I’m concerned about litter</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I’m concerned about pollution</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There is something that </a:t>
            </a:r>
            <a:r>
              <a:rPr lang="en-GB" sz="1200" i="1" u="sng" dirty="0">
                <a:latin typeface="+mj-lt"/>
              </a:rPr>
              <a:t>I’d really like to change</a:t>
            </a:r>
            <a:r>
              <a:rPr lang="en-GB" sz="1200" i="1" dirty="0">
                <a:latin typeface="+mj-lt"/>
              </a:rPr>
              <a:t> in my community</a:t>
            </a:r>
            <a:endParaRPr lang="en-GB" sz="1200" i="1" dirty="0">
              <a:latin typeface="+mj-lt"/>
              <a:ea typeface="Open Sans Regular"/>
              <a:cs typeface="Open Sans Regular"/>
              <a:sym typeface="Open Sans Regular"/>
            </a:endParaRPr>
          </a:p>
          <a:p>
            <a:pPr marL="284400" indent="-285750" algn="l">
              <a:buFont typeface="Arial" panose="020B0604020202020204" pitchFamily="34" charset="0"/>
              <a:buChar char="•"/>
            </a:pPr>
            <a:r>
              <a:rPr lang="en-GB" sz="1200" i="1" dirty="0">
                <a:latin typeface="+mj-lt"/>
              </a:rPr>
              <a:t>Everyone is happy in my community</a:t>
            </a:r>
          </a:p>
          <a:p>
            <a:pPr marL="284400" indent="-285750" algn="l">
              <a:buFont typeface="Arial" panose="020B0604020202020204" pitchFamily="34" charset="0"/>
              <a:buChar char="•"/>
            </a:pPr>
            <a:r>
              <a:rPr lang="en-GB" sz="1200" i="1" dirty="0">
                <a:latin typeface="+mj-lt"/>
              </a:rPr>
              <a:t>Everyone’s needs are met in my community </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I’m concerned about how some people are treated</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I’d like to help others</a:t>
            </a:r>
          </a:p>
          <a:p>
            <a:pPr marL="28440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There is something that </a:t>
            </a:r>
            <a:r>
              <a:rPr lang="en-GB" sz="1200" i="1" u="sng" dirty="0">
                <a:latin typeface="+mj-lt"/>
              </a:rPr>
              <a:t>I’d really like to do to make a change </a:t>
            </a:r>
            <a:r>
              <a:rPr lang="en-GB" sz="1200" i="1" dirty="0">
                <a:latin typeface="+mj-lt"/>
              </a:rPr>
              <a:t>in my community</a:t>
            </a:r>
            <a:r>
              <a:rPr lang="en-GB" sz="1200" i="1" dirty="0">
                <a:latin typeface="+mj-lt"/>
                <a:ea typeface="Open Sans Regular"/>
                <a:cs typeface="Open Sans Regular"/>
                <a:sym typeface="Open Sans Regular"/>
              </a:rPr>
              <a:t>.</a:t>
            </a:r>
          </a:p>
          <a:p>
            <a:r>
              <a:rPr sz="1200" dirty="0">
                <a:latin typeface="+mj-lt"/>
                <a:ea typeface="Open Sans Regular"/>
                <a:cs typeface="Open Sans Regular"/>
                <a:sym typeface="Open Sans Regular"/>
              </a:rPr>
              <a:t>The </a:t>
            </a:r>
            <a:r>
              <a:rPr lang="en-GB" sz="1200" dirty="0">
                <a:latin typeface="+mj-lt"/>
                <a:ea typeface="Open Sans Regular"/>
                <a:cs typeface="Open Sans Regular"/>
                <a:sym typeface="Open Sans Regular"/>
              </a:rPr>
              <a:t>students </a:t>
            </a:r>
            <a:r>
              <a:rPr sz="1200" dirty="0">
                <a:latin typeface="+mj-lt"/>
                <a:ea typeface="Open Sans Regular"/>
                <a:cs typeface="Open Sans Regular"/>
                <a:sym typeface="Open Sans Regular"/>
              </a:rPr>
              <a:t>are free to choose how honest they w</a:t>
            </a:r>
            <a:r>
              <a:rPr lang="en-GB" sz="1200" dirty="0" err="1">
                <a:latin typeface="+mj-lt"/>
                <a:ea typeface="Open Sans Regular"/>
                <a:cs typeface="Open Sans Regular"/>
                <a:sym typeface="Open Sans Regular"/>
              </a:rPr>
              <a:t>ould</a:t>
            </a:r>
            <a:r>
              <a:rPr lang="en-GB" sz="1200" dirty="0">
                <a:latin typeface="+mj-lt"/>
                <a:ea typeface="Open Sans Regular"/>
                <a:cs typeface="Open Sans Regular"/>
                <a:sym typeface="Open Sans Regular"/>
              </a:rPr>
              <a:t> like</a:t>
            </a:r>
            <a:r>
              <a:rPr sz="1200" dirty="0">
                <a:latin typeface="+mj-lt"/>
                <a:ea typeface="Open Sans Regular"/>
                <a:cs typeface="Open Sans Regular"/>
                <a:sym typeface="Open Sans Regular"/>
              </a:rPr>
              <a:t> to be but have the opportunity to </a:t>
            </a:r>
            <a:r>
              <a:rPr lang="en-GB" sz="1200" dirty="0">
                <a:latin typeface="+mj-lt"/>
                <a:ea typeface="Open Sans Regular"/>
                <a:cs typeface="Open Sans Regular"/>
                <a:sym typeface="Open Sans Regular"/>
              </a:rPr>
              <a:t>explore their values and beliefs </a:t>
            </a:r>
            <a:r>
              <a:rPr sz="1200" dirty="0">
                <a:latin typeface="+mj-lt"/>
                <a:ea typeface="Open Sans Regular"/>
                <a:cs typeface="Open Sans Regular"/>
                <a:sym typeface="Open Sans Regular"/>
              </a:rPr>
              <a:t>in a safe environment.</a:t>
            </a:r>
          </a:p>
          <a:p>
            <a:endParaRPr sz="1200" dirty="0">
              <a:latin typeface="+mj-lt"/>
            </a:endParaRPr>
          </a:p>
          <a:p>
            <a:r>
              <a:rPr sz="1200" u="sng" dirty="0">
                <a:latin typeface="+mj-lt"/>
              </a:rPr>
              <a:t>CLICK ON TO NEXT SLIDE</a:t>
            </a:r>
          </a:p>
        </p:txBody>
      </p:sp>
    </p:spTree>
    <p:extLst>
      <p:ext uri="{BB962C8B-B14F-4D97-AF65-F5344CB8AC3E}">
        <p14:creationId xmlns:p14="http://schemas.microsoft.com/office/powerpoint/2010/main" val="2946469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Shape 442"/>
          <p:cNvSpPr>
            <a:spLocks noGrp="1" noRot="1" noChangeAspect="1"/>
          </p:cNvSpPr>
          <p:nvPr>
            <p:ph type="sldImg"/>
          </p:nvPr>
        </p:nvSpPr>
        <p:spPr>
          <a:xfrm>
            <a:off x="381000" y="685800"/>
            <a:ext cx="6096000" cy="3429000"/>
          </a:xfrm>
          <a:prstGeom prst="rect">
            <a:avLst/>
          </a:prstGeom>
        </p:spPr>
        <p:txBody>
          <a:bodyPr/>
          <a:lstStyle/>
          <a:p>
            <a:endParaRPr/>
          </a:p>
        </p:txBody>
      </p:sp>
      <p:sp>
        <p:nvSpPr>
          <p:cNvPr id="443" name="Shape 443"/>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Agents Of Change Activity (15 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mn-lt"/>
                <a:ea typeface="+mn-ea"/>
                <a:cs typeface="+mn-cs"/>
                <a:sym typeface="Arial Nova Cond"/>
              </a:defRPr>
            </a:pPr>
            <a:r>
              <a:rPr lang="en-GB" sz="1200" b="1" dirty="0">
                <a:latin typeface="+mj-lt"/>
              </a:rPr>
              <a:t>TIME:</a:t>
            </a:r>
            <a:r>
              <a:rPr lang="en-GB" sz="1200" dirty="0">
                <a:latin typeface="+mj-lt"/>
              </a:rPr>
              <a:t> 15 mins</a:t>
            </a:r>
          </a:p>
          <a:p>
            <a:pPr marL="0" marR="0" lvl="0" indent="0" defTabSz="914400" eaLnBrk="1" fontAlgn="auto" latinLnBrk="0" hangingPunct="1">
              <a:lnSpc>
                <a:spcPct val="100000"/>
              </a:lnSpc>
              <a:spcBef>
                <a:spcPts val="0"/>
              </a:spcBef>
              <a:spcAft>
                <a:spcPts val="0"/>
              </a:spcAft>
              <a:buClrTx/>
              <a:buSzTx/>
              <a:buFontTx/>
              <a:buNone/>
              <a:tabLst/>
              <a:defRPr sz="1300">
                <a:latin typeface="+mn-lt"/>
                <a:ea typeface="+mn-ea"/>
                <a:cs typeface="+mn-cs"/>
                <a:sym typeface="Arial Nova Cond"/>
              </a:defRPr>
            </a:pPr>
            <a:r>
              <a:rPr lang="en-GB" sz="1200" b="1" dirty="0">
                <a:latin typeface="+mj-lt"/>
              </a:rPr>
              <a:t>PURPOSE OF ACTIVITY: </a:t>
            </a:r>
            <a:r>
              <a:rPr lang="en-GB" sz="1200" dirty="0">
                <a:latin typeface="+mj-lt"/>
              </a:rPr>
              <a:t>The students identify and articulate a change that they would like to make.</a:t>
            </a:r>
          </a:p>
          <a:p>
            <a:pPr>
              <a:defRPr sz="1300">
                <a:latin typeface="+mn-lt"/>
                <a:ea typeface="+mn-ea"/>
                <a:cs typeface="+mn-cs"/>
                <a:sym typeface="Arial Nova Cond"/>
              </a:defRPr>
            </a:pPr>
            <a:r>
              <a:rPr lang="en-GB" sz="1200" b="1" dirty="0">
                <a:latin typeface="+mj-lt"/>
              </a:rPr>
              <a:t>RESOURCES:</a:t>
            </a:r>
            <a:r>
              <a:rPr lang="en-GB" sz="1200" dirty="0">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latin typeface="+mj-lt"/>
              </a:rPr>
              <a:t>ACTIVITY INSTRUCTIONS:</a:t>
            </a:r>
            <a:br>
              <a:rPr sz="1200" dirty="0">
                <a:latin typeface="+mj-lt"/>
              </a:rPr>
            </a:br>
            <a:r>
              <a:rPr lang="en-GB" sz="1200" dirty="0">
                <a:latin typeface="+mj-lt"/>
                <a:ea typeface="Open Sans Regular"/>
                <a:cs typeface="Open Sans Regular"/>
                <a:sym typeface="Open Sans Regular"/>
              </a:rPr>
              <a:t>Follow the </a:t>
            </a:r>
            <a:r>
              <a:rPr lang="en-GB" sz="1200" b="1" dirty="0">
                <a:latin typeface="+mj-lt"/>
                <a:ea typeface="Open Sans Regular"/>
                <a:cs typeface="Open Sans Regular"/>
                <a:sym typeface="Open Sans Regular"/>
              </a:rPr>
              <a:t>Walk The Line </a:t>
            </a:r>
            <a:r>
              <a:rPr lang="en-GB" sz="1200" dirty="0">
                <a:latin typeface="+mj-lt"/>
                <a:ea typeface="Open Sans Regular"/>
                <a:cs typeface="Open Sans Regular"/>
                <a:sym typeface="Open Sans Regular"/>
              </a:rPr>
              <a:t>activity with a </a:t>
            </a:r>
            <a:r>
              <a:rPr sz="1200" dirty="0">
                <a:latin typeface="+mj-lt"/>
                <a:ea typeface="Open Sans Regular"/>
                <a:cs typeface="Open Sans Regular"/>
                <a:sym typeface="Open Sans Regular"/>
              </a:rPr>
              <a:t>discussion about what the </a:t>
            </a:r>
            <a:r>
              <a:rPr lang="en-GB" sz="1200" dirty="0">
                <a:latin typeface="+mj-lt"/>
              </a:rPr>
              <a:t>students</a:t>
            </a:r>
            <a:r>
              <a:rPr lang="en-GB" sz="1200" dirty="0">
                <a:latin typeface="+mj-lt"/>
                <a:ea typeface="Open Sans Regular"/>
                <a:cs typeface="Open Sans Regular"/>
                <a:sym typeface="Open Sans Regular"/>
              </a:rPr>
              <a:t> </a:t>
            </a:r>
            <a:r>
              <a:rPr sz="1200" dirty="0">
                <a:latin typeface="+mj-lt"/>
                <a:ea typeface="Open Sans Regular"/>
                <a:cs typeface="Open Sans Regular"/>
                <a:sym typeface="Open Sans Regular"/>
              </a:rPr>
              <a:t>have discovered</a:t>
            </a:r>
            <a:r>
              <a:rPr lang="en-GB" sz="1200" dirty="0">
                <a:latin typeface="+mj-lt"/>
                <a:ea typeface="Open Sans Regular"/>
                <a:cs typeface="Open Sans Regular"/>
                <a:sym typeface="Open Sans Regular"/>
              </a:rPr>
              <a:t> about themselves</a:t>
            </a:r>
            <a:r>
              <a:rPr sz="1200" dirty="0">
                <a:latin typeface="+mj-lt"/>
                <a:ea typeface="Open Sans Regular"/>
                <a:cs typeface="Open Sans Regular"/>
                <a:sym typeface="Open Sans Regular"/>
              </a:rPr>
              <a:t>. This is a</a:t>
            </a:r>
            <a:r>
              <a:rPr lang="en-GB" sz="1200" dirty="0">
                <a:latin typeface="+mj-lt"/>
                <a:ea typeface="Open Sans Regular"/>
                <a:cs typeface="Open Sans Regular"/>
                <a:sym typeface="Open Sans Regular"/>
              </a:rPr>
              <a:t>n</a:t>
            </a:r>
            <a:r>
              <a:rPr sz="1200" dirty="0">
                <a:latin typeface="+mj-lt"/>
                <a:ea typeface="Open Sans Regular"/>
                <a:cs typeface="Open Sans Regular"/>
                <a:sym typeface="Open Sans Regular"/>
              </a:rPr>
              <a:t> </a:t>
            </a:r>
            <a:r>
              <a:rPr sz="1200" dirty="0">
                <a:latin typeface="+mj-lt"/>
                <a:ea typeface="Open Sans Bold"/>
                <a:cs typeface="Open Sans Bold"/>
                <a:sym typeface="Open Sans Bold"/>
              </a:rPr>
              <a:t>important step</a:t>
            </a:r>
            <a:r>
              <a:rPr sz="1200" dirty="0">
                <a:latin typeface="+mj-lt"/>
                <a:ea typeface="Open Sans Regular"/>
                <a:cs typeface="Open Sans Regular"/>
                <a:sym typeface="Open Sans Regular"/>
              </a:rPr>
              <a:t> </a:t>
            </a:r>
            <a:r>
              <a:rPr lang="en-GB" sz="1200" dirty="0">
                <a:latin typeface="+mj-lt"/>
                <a:ea typeface="Open Sans Regular"/>
                <a:cs typeface="Open Sans Regular"/>
                <a:sym typeface="Open Sans Regular"/>
              </a:rPr>
              <a:t>that</a:t>
            </a:r>
            <a:r>
              <a:rPr sz="1200" dirty="0">
                <a:latin typeface="+mj-lt"/>
                <a:ea typeface="Open Sans Regular"/>
                <a:cs typeface="Open Sans Regular"/>
                <a:sym typeface="Open Sans Regular"/>
              </a:rPr>
              <a:t> allows the </a:t>
            </a:r>
            <a:r>
              <a:rPr lang="en-GB" sz="1200" dirty="0">
                <a:latin typeface="+mj-lt"/>
              </a:rPr>
              <a:t>students</a:t>
            </a:r>
            <a:r>
              <a:rPr sz="1200" dirty="0">
                <a:latin typeface="+mj-lt"/>
                <a:ea typeface="Open Sans Regular"/>
                <a:cs typeface="Open Sans Regular"/>
                <a:sym typeface="Open Sans Regular"/>
              </a:rPr>
              <a:t> to really consolidate their thoughts, be heard and be taken seriously.</a:t>
            </a:r>
          </a:p>
          <a:p>
            <a:r>
              <a:rPr lang="en-GB" sz="1200" dirty="0">
                <a:latin typeface="+mj-lt"/>
                <a:ea typeface="Open Sans Regular"/>
                <a:cs typeface="Open Sans Regular"/>
                <a:sym typeface="Open Sans Regular"/>
              </a:rPr>
              <a:t>Help the </a:t>
            </a:r>
            <a:r>
              <a:rPr lang="en-GB" sz="1200" dirty="0">
                <a:latin typeface="+mj-lt"/>
              </a:rPr>
              <a:t>students</a:t>
            </a:r>
            <a:r>
              <a:rPr lang="en-GB" sz="1200" dirty="0">
                <a:latin typeface="+mj-lt"/>
                <a:ea typeface="Open Sans Regular"/>
                <a:cs typeface="Open Sans Regular"/>
                <a:sym typeface="Open Sans Regular"/>
              </a:rPr>
              <a:t> to gather their thoughts and feelings </a:t>
            </a:r>
            <a:r>
              <a:rPr sz="1200" dirty="0">
                <a:latin typeface="+mj-lt"/>
                <a:ea typeface="Open Sans Regular"/>
                <a:cs typeface="Open Sans Regular"/>
                <a:sym typeface="Open Sans Regular"/>
              </a:rPr>
              <a:t>by asking some questions:</a:t>
            </a:r>
            <a:endParaRPr lang="en-GB" sz="1200" dirty="0">
              <a:latin typeface="+mj-lt"/>
            </a:endParaRPr>
          </a:p>
          <a:p>
            <a:pPr marL="285750" indent="-285750">
              <a:buFont typeface="Arial" panose="020B0604020202020204" pitchFamily="34" charset="0"/>
              <a:buChar char="•"/>
            </a:pPr>
            <a:r>
              <a:rPr sz="1200" i="1" dirty="0">
                <a:latin typeface="+mj-lt"/>
                <a:ea typeface="Open Sans Regular"/>
                <a:cs typeface="Open Sans Regular"/>
                <a:sym typeface="Open Sans Regular"/>
              </a:rPr>
              <a:t>During the </a:t>
            </a:r>
            <a:r>
              <a:rPr lang="en-GB" sz="1200" b="1" i="1" dirty="0">
                <a:latin typeface="+mj-lt"/>
                <a:ea typeface="Open Sans Regular"/>
                <a:cs typeface="Open Sans Regular"/>
                <a:sym typeface="Open Sans Regular"/>
              </a:rPr>
              <a:t>Walk The Line </a:t>
            </a:r>
            <a:r>
              <a:rPr lang="en-GB" sz="1200" i="1" dirty="0">
                <a:latin typeface="+mj-lt"/>
                <a:ea typeface="Open Sans Regular"/>
                <a:cs typeface="Open Sans Regular"/>
                <a:sym typeface="Open Sans Regular"/>
              </a:rPr>
              <a:t>activity</a:t>
            </a:r>
            <a:r>
              <a:rPr sz="1200" i="1" dirty="0">
                <a:latin typeface="+mj-lt"/>
                <a:ea typeface="Open Sans Regular"/>
                <a:cs typeface="Open Sans Regular"/>
                <a:sym typeface="Open Sans Regular"/>
              </a:rPr>
              <a:t> did anything </a:t>
            </a:r>
            <a:r>
              <a:rPr lang="en-GB" sz="1200" i="1" dirty="0">
                <a:latin typeface="+mj-lt"/>
                <a:ea typeface="Open Sans Regular"/>
                <a:cs typeface="Open Sans Regular"/>
                <a:sym typeface="Open Sans Regular"/>
              </a:rPr>
              <a:t>surprise you?</a:t>
            </a:r>
            <a:r>
              <a:rPr sz="1200" i="1" dirty="0">
                <a:latin typeface="+mj-lt"/>
                <a:ea typeface="Open Sans Regular"/>
                <a:cs typeface="Open Sans Regular"/>
                <a:sym typeface="Open Sans Regular"/>
              </a:rPr>
              <a:t> </a:t>
            </a:r>
            <a:endParaRPr lang="en-GB" sz="1200" i="1" dirty="0">
              <a:latin typeface="+mj-lt"/>
              <a:ea typeface="Open Sans Regular"/>
              <a:cs typeface="Open Sans Regular"/>
              <a:sym typeface="Open Sans Regular"/>
            </a:endParaRPr>
          </a:p>
          <a:p>
            <a:pPr marL="285750" indent="-285750">
              <a:buFont typeface="Arial" panose="020B0604020202020204" pitchFamily="34" charset="0"/>
              <a:buChar char="•"/>
            </a:pPr>
            <a:r>
              <a:rPr lang="en-GB" sz="1200" i="1" dirty="0">
                <a:latin typeface="+mj-lt"/>
                <a:ea typeface="Open Sans Regular"/>
                <a:cs typeface="Open Sans Regular"/>
                <a:sym typeface="Open Sans Regular"/>
              </a:rPr>
              <a:t>What did it feel like to have similar opinions to others?</a:t>
            </a:r>
          </a:p>
          <a:p>
            <a:pPr marL="285750" indent="-285750">
              <a:buFont typeface="Arial" panose="020B0604020202020204" pitchFamily="34" charset="0"/>
              <a:buChar char="•"/>
            </a:pPr>
            <a:r>
              <a:rPr lang="en-GB" sz="1200" i="1" dirty="0">
                <a:latin typeface="+mj-lt"/>
                <a:ea typeface="Open Sans Regular"/>
                <a:cs typeface="Open Sans Regular"/>
                <a:sym typeface="Open Sans Regular"/>
              </a:rPr>
              <a:t>What did it feel like to have different opinions to others?</a:t>
            </a:r>
          </a:p>
          <a:p>
            <a:pPr marL="285750" indent="-285750">
              <a:buFont typeface="Arial" panose="020B0604020202020204" pitchFamily="34" charset="0"/>
              <a:buChar char="•"/>
            </a:pPr>
            <a:r>
              <a:rPr lang="en-GB" sz="1200" i="1" dirty="0">
                <a:latin typeface="+mj-lt"/>
              </a:rPr>
              <a:t>Did anything make you feel excited? Passionate? Angry? Sympathetic? Compassionate?</a:t>
            </a:r>
            <a:endParaRPr lang="en-GB" sz="1200" i="1" dirty="0">
              <a:latin typeface="+mj-lt"/>
              <a:ea typeface="Open Sans Regular"/>
              <a:cs typeface="Open Sans Regular"/>
              <a:sym typeface="Open Sans Regular"/>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   Did anyone have thoughts about the environment, social justice, community?</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mj-lt"/>
              </a:rPr>
              <a:t>   Did it raise any questions for you about diversity, equality, human rights?</a:t>
            </a:r>
          </a:p>
          <a:p>
            <a:pPr marL="171450" indent="-171450">
              <a:buFont typeface="Arial" panose="020B0604020202020204" pitchFamily="34" charset="0"/>
              <a:buChar char="•"/>
            </a:pPr>
            <a:r>
              <a:rPr lang="en-GB" sz="1200" i="1" dirty="0">
                <a:latin typeface="+mj-lt"/>
              </a:rPr>
              <a:t>   Did you identify anything that</a:t>
            </a:r>
            <a:r>
              <a:rPr sz="1200" i="1" dirty="0">
                <a:latin typeface="+mj-lt"/>
              </a:rPr>
              <a:t> needs to be changed?</a:t>
            </a:r>
          </a:p>
          <a:p>
            <a:pPr marL="285750" marR="0" lvl="0" indent="-285750" defTabSz="914400" eaLnBrk="1" fontAlgn="auto" latinLnBrk="0" hangingPunct="1">
              <a:lnSpc>
                <a:spcPct val="100000"/>
              </a:lnSpc>
              <a:spcBef>
                <a:spcPts val="0"/>
              </a:spcBef>
              <a:spcAft>
                <a:spcPts val="0"/>
              </a:spcAft>
              <a:buClrTx/>
              <a:buSzPct val="100000"/>
              <a:buFont typeface="Arial" panose="020B0604020202020204" pitchFamily="34" charset="0"/>
              <a:buChar char="•"/>
              <a:tabLst/>
              <a:defRPr sz="1800">
                <a:latin typeface="Open Sans Regular"/>
                <a:ea typeface="Open Sans Regular"/>
                <a:cs typeface="Open Sans Regular"/>
                <a:sym typeface="Open Sans Regular"/>
              </a:defRPr>
            </a:pPr>
            <a:r>
              <a:rPr lang="en-GB" sz="1200" i="1" dirty="0">
                <a:latin typeface="+mj-lt"/>
              </a:rPr>
              <a:t>If you could change anything about _________what would it be?</a:t>
            </a:r>
            <a:endParaRPr lang="en-GB" sz="1200" i="1" dirty="0">
              <a:latin typeface="+mj-lt"/>
              <a:ea typeface="Open Sans Regular"/>
              <a:cs typeface="Open Sans Regular"/>
              <a:sym typeface="Open Sans Regular"/>
            </a:endParaRPr>
          </a:p>
          <a:p>
            <a:pPr marL="285750" indent="-285750">
              <a:buSzPct val="100000"/>
              <a:buFont typeface="Arial" panose="020B0604020202020204" pitchFamily="34" charset="0"/>
              <a:buChar char="•"/>
              <a:defRPr sz="1800">
                <a:latin typeface="Open Sans Regular"/>
                <a:ea typeface="Open Sans Regular"/>
                <a:cs typeface="Open Sans Regular"/>
                <a:sym typeface="Open Sans Regular"/>
              </a:defRPr>
            </a:pPr>
            <a:r>
              <a:rPr sz="1200" i="1" dirty="0">
                <a:latin typeface="+mj-lt"/>
              </a:rPr>
              <a:t>Time’s up for what?</a:t>
            </a:r>
          </a:p>
          <a:p>
            <a:pPr marL="0" indent="0">
              <a:buSzPct val="100000"/>
              <a:buFont typeface="Arial" panose="020B0604020202020204" pitchFamily="34" charset="0"/>
              <a:buNone/>
              <a:defRPr sz="1800">
                <a:latin typeface="Open Sans Regular"/>
                <a:ea typeface="Open Sans Regular"/>
                <a:cs typeface="Open Sans Regular"/>
                <a:sym typeface="Open Sans Regular"/>
              </a:defRPr>
            </a:pPr>
            <a:r>
              <a:rPr sz="1200" dirty="0">
                <a:latin typeface="+mj-lt"/>
                <a:ea typeface="Open Sans Regular"/>
                <a:cs typeface="Open Sans Regular"/>
                <a:sym typeface="Open Sans Regular"/>
              </a:rPr>
              <a:t>The key here is to create an atmosphere of trust and calm and to </a:t>
            </a:r>
            <a:r>
              <a:rPr lang="en-GB" sz="1200" dirty="0">
                <a:latin typeface="+mj-lt"/>
                <a:ea typeface="Open Sans Regular"/>
                <a:cs typeface="Open Sans Regular"/>
                <a:sym typeface="Open Sans Regular"/>
              </a:rPr>
              <a:t>allow</a:t>
            </a:r>
            <a:r>
              <a:rPr sz="1200" dirty="0">
                <a:latin typeface="+mj-lt"/>
                <a:ea typeface="Open Sans Regular"/>
                <a:cs typeface="Open Sans Regular"/>
                <a:sym typeface="Open Sans Regular"/>
              </a:rPr>
              <a:t> the </a:t>
            </a:r>
            <a:r>
              <a:rPr lang="en-GB" sz="1200" dirty="0">
                <a:latin typeface="+mj-lt"/>
              </a:rPr>
              <a:t>students</a:t>
            </a:r>
            <a:r>
              <a:rPr lang="en-GB" sz="1200" dirty="0">
                <a:latin typeface="+mj-lt"/>
                <a:ea typeface="Open Sans Regular"/>
                <a:cs typeface="Open Sans Regular"/>
                <a:sym typeface="Open Sans Regular"/>
              </a:rPr>
              <a:t> to</a:t>
            </a:r>
            <a:r>
              <a:rPr sz="1200" dirty="0">
                <a:latin typeface="+mj-lt"/>
                <a:ea typeface="Open Sans Regular"/>
                <a:cs typeface="Open Sans Regular"/>
                <a:sym typeface="Open Sans Regular"/>
              </a:rPr>
              <a:t> </a:t>
            </a:r>
            <a:r>
              <a:rPr lang="en-GB" sz="1200" dirty="0">
                <a:latin typeface="+mj-lt"/>
                <a:ea typeface="Open Sans Regular"/>
                <a:cs typeface="Open Sans Regular"/>
                <a:sym typeface="Open Sans Regular"/>
              </a:rPr>
              <a:t>realise</a:t>
            </a:r>
            <a:r>
              <a:rPr sz="1200" dirty="0">
                <a:latin typeface="+mj-lt"/>
                <a:ea typeface="Open Sans Regular"/>
                <a:cs typeface="Open Sans Regular"/>
                <a:sym typeface="Open Sans Regular"/>
              </a:rPr>
              <a:t> that they can create real and ambitious change. </a:t>
            </a:r>
            <a:br>
              <a:rPr sz="1200" dirty="0">
                <a:latin typeface="+mj-lt"/>
              </a:rPr>
            </a:br>
            <a:endParaRPr sz="1200" dirty="0">
              <a:latin typeface="+mj-lt"/>
            </a:endParaRPr>
          </a:p>
          <a:p>
            <a:r>
              <a:rPr sz="1200" u="sng" dirty="0">
                <a:latin typeface="+mj-lt"/>
              </a:rPr>
              <a:t>CLICK ON TO NEXT SLIDE</a:t>
            </a:r>
          </a:p>
        </p:txBody>
      </p:sp>
    </p:spTree>
    <p:extLst>
      <p:ext uri="{BB962C8B-B14F-4D97-AF65-F5344CB8AC3E}">
        <p14:creationId xmlns:p14="http://schemas.microsoft.com/office/powerpoint/2010/main" val="153994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u="sng" dirty="0">
                <a:solidFill>
                  <a:srgbClr val="FF0000"/>
                </a:solidFill>
                <a:effectLst/>
                <a:latin typeface="+mj-lt"/>
              </a:rPr>
              <a:t>Agents Of Change Activity (15 mins) Cont.</a:t>
            </a:r>
            <a:br>
              <a:rPr lang="en-GB" sz="1200" b="0" dirty="0">
                <a:solidFill>
                  <a:srgbClr val="FF0000"/>
                </a:solidFill>
                <a:effectLst/>
                <a:latin typeface="+mj-lt"/>
              </a:rPr>
            </a:br>
            <a:br>
              <a:rPr lang="en-GB" sz="1200" b="0" dirty="0">
                <a:solidFill>
                  <a:srgbClr val="FF0000"/>
                </a:solidFill>
                <a:effectLst/>
                <a:latin typeface="+mj-lt"/>
              </a:rPr>
            </a:br>
            <a:r>
              <a:rPr lang="en-GB" sz="1200" b="0" i="0" u="sng" dirty="0">
                <a:solidFill>
                  <a:srgbClr val="FF0000"/>
                </a:solidFill>
                <a:effectLst/>
                <a:latin typeface="+mj-lt"/>
              </a:rPr>
              <a:t>Teacher notes:</a:t>
            </a:r>
          </a:p>
          <a:p>
            <a:pPr>
              <a:defRPr sz="1300">
                <a:latin typeface="+mn-lt"/>
                <a:ea typeface="+mn-ea"/>
                <a:cs typeface="+mn-cs"/>
                <a:sym typeface="Arial Nova Cond"/>
              </a:defRPr>
            </a:pPr>
            <a:r>
              <a:rPr lang="en-GB" sz="1200" b="1" dirty="0">
                <a:solidFill>
                  <a:srgbClr val="FF0000"/>
                </a:solidFill>
                <a:latin typeface="+mj-lt"/>
              </a:rPr>
              <a:t>TIME:</a:t>
            </a:r>
            <a:r>
              <a:rPr lang="en-GB" sz="1200" dirty="0">
                <a:solidFill>
                  <a:srgbClr val="FF0000"/>
                </a:solidFill>
                <a:latin typeface="+mj-lt"/>
              </a:rPr>
              <a:t> 15 mins</a:t>
            </a:r>
          </a:p>
          <a:p>
            <a:pPr marL="0" marR="0" lvl="0" indent="0" defTabSz="914400" eaLnBrk="1" fontAlgn="auto" latinLnBrk="0" hangingPunct="1">
              <a:lnSpc>
                <a:spcPct val="100000"/>
              </a:lnSpc>
              <a:spcBef>
                <a:spcPts val="0"/>
              </a:spcBef>
              <a:spcAft>
                <a:spcPts val="0"/>
              </a:spcAft>
              <a:buClrTx/>
              <a:buSzTx/>
              <a:buFontTx/>
              <a:buNone/>
              <a:tabLst/>
              <a:defRPr sz="1300">
                <a:latin typeface="+mn-lt"/>
                <a:ea typeface="+mn-ea"/>
                <a:cs typeface="+mn-cs"/>
                <a:sym typeface="Arial Nova Cond"/>
              </a:defRPr>
            </a:pPr>
            <a:r>
              <a:rPr lang="en-GB" sz="1200" b="1" dirty="0">
                <a:solidFill>
                  <a:srgbClr val="FF0000"/>
                </a:solidFill>
                <a:latin typeface="+mj-lt"/>
              </a:rPr>
              <a:t>PURPOSE OF ACTIVITY: </a:t>
            </a:r>
            <a:r>
              <a:rPr lang="en-GB" sz="1200" dirty="0">
                <a:latin typeface="+mj-lt"/>
              </a:rPr>
              <a:t>The students identify and articulate a change that they would like to make.</a:t>
            </a:r>
          </a:p>
          <a:p>
            <a:pPr>
              <a:defRPr sz="1300">
                <a:latin typeface="+mn-lt"/>
                <a:ea typeface="+mn-ea"/>
                <a:cs typeface="+mn-cs"/>
                <a:sym typeface="Arial Nova Cond"/>
              </a:defRPr>
            </a:pPr>
            <a:r>
              <a:rPr lang="en-GB" sz="1200" b="1" dirty="0">
                <a:solidFill>
                  <a:srgbClr val="FF0000"/>
                </a:solidFill>
                <a:latin typeface="+mj-lt"/>
              </a:rPr>
              <a:t>RESOURCES:</a:t>
            </a:r>
            <a:r>
              <a:rPr lang="en-GB" sz="1200" dirty="0">
                <a:solidFill>
                  <a:srgbClr val="FF0000"/>
                </a:solidFill>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solidFill>
                  <a:srgbClr val="FF0000"/>
                </a:solidFill>
                <a:latin typeface="+mj-lt"/>
              </a:rPr>
              <a:t>ACTIVITY INSTRUCTIONS:</a:t>
            </a:r>
          </a:p>
          <a:p>
            <a:pPr marL="0" marR="0" lvl="0" indent="0" defTabSz="914400" eaLnBrk="1" fontAlgn="auto" latinLnBrk="0" hangingPunct="1">
              <a:lnSpc>
                <a:spcPct val="100000"/>
              </a:lnSpc>
              <a:spcBef>
                <a:spcPts val="0"/>
              </a:spcBef>
              <a:spcAft>
                <a:spcPts val="0"/>
              </a:spcAft>
              <a:buClrTx/>
              <a:buSzTx/>
              <a:buFontTx/>
              <a:buNone/>
              <a:tabLst/>
              <a:defRPr/>
            </a:pPr>
            <a:r>
              <a:rPr lang="en-GB" sz="1200" dirty="0">
                <a:latin typeface="+mj-lt"/>
                <a:ea typeface="Open Sans Regular"/>
                <a:cs typeface="Open Sans Regular"/>
                <a:sym typeface="Open Sans Regular"/>
              </a:rPr>
              <a:t>Follow the </a:t>
            </a:r>
            <a:r>
              <a:rPr lang="en-GB" sz="1200" b="1" dirty="0">
                <a:latin typeface="+mj-lt"/>
                <a:ea typeface="Open Sans Regular"/>
                <a:cs typeface="Open Sans Regular"/>
                <a:sym typeface="Open Sans Regular"/>
              </a:rPr>
              <a:t>Agents of Change </a:t>
            </a:r>
            <a:r>
              <a:rPr lang="en-GB" sz="1200" dirty="0">
                <a:latin typeface="+mj-lt"/>
                <a:ea typeface="Open Sans Regular"/>
                <a:cs typeface="Open Sans Regular"/>
                <a:sym typeface="Open Sans Regular"/>
              </a:rPr>
              <a:t>discussion with some examples of the broader challenges facing society.  </a:t>
            </a:r>
          </a:p>
          <a:p>
            <a:pPr marL="0" marR="0" lvl="0" indent="0" defTabSz="914400" eaLnBrk="1" fontAlgn="auto" latinLnBrk="0" hangingPunct="1">
              <a:lnSpc>
                <a:spcPct val="100000"/>
              </a:lnSpc>
              <a:spcBef>
                <a:spcPts val="0"/>
              </a:spcBef>
              <a:spcAft>
                <a:spcPts val="0"/>
              </a:spcAft>
              <a:buClrTx/>
              <a:buSzTx/>
              <a:buFontTx/>
              <a:buNone/>
              <a:tabLst/>
              <a:defRPr/>
            </a:pPr>
            <a:r>
              <a:rPr lang="en-GB" sz="1200" dirty="0">
                <a:latin typeface="+mj-lt"/>
                <a:ea typeface="Open Sans Regular"/>
                <a:cs typeface="Open Sans Regular"/>
                <a:sym typeface="Open Sans Regular"/>
              </a:rPr>
              <a:t>Tell the </a:t>
            </a:r>
            <a:r>
              <a:rPr lang="en-GB" sz="1200" dirty="0">
                <a:latin typeface="+mj-lt"/>
              </a:rPr>
              <a:t>students</a:t>
            </a:r>
            <a:r>
              <a:rPr lang="en-GB" sz="1200" dirty="0">
                <a:latin typeface="+mj-lt"/>
                <a:ea typeface="Open Sans Regular"/>
                <a:cs typeface="Open Sans Regular"/>
                <a:sym typeface="Open Sans Regular"/>
              </a:rPr>
              <a:t> that the issues that they have spoken about chime with broader challenges that are faced by all of society: </a:t>
            </a:r>
            <a:r>
              <a:rPr lang="en-GB" sz="1200" b="1" dirty="0">
                <a:latin typeface="+mj-lt"/>
                <a:ea typeface="Open Sans Regular"/>
                <a:cs typeface="Open Sans Regular"/>
                <a:sym typeface="Open Sans Regular"/>
              </a:rPr>
              <a:t>Climate Change</a:t>
            </a:r>
            <a:r>
              <a:rPr lang="en-GB" sz="1200" dirty="0">
                <a:latin typeface="+mj-lt"/>
                <a:ea typeface="Open Sans Regular"/>
                <a:cs typeface="Open Sans Regular"/>
                <a:sym typeface="Open Sans Regular"/>
              </a:rPr>
              <a:t>, the journey to </a:t>
            </a:r>
            <a:r>
              <a:rPr lang="en-GB" sz="1200" b="1" dirty="0">
                <a:latin typeface="+mj-lt"/>
                <a:ea typeface="Open Sans Regular"/>
                <a:cs typeface="Open Sans Regular"/>
                <a:sym typeface="Open Sans Regular"/>
              </a:rPr>
              <a:t>Carbon Neutral</a:t>
            </a:r>
            <a:r>
              <a:rPr lang="en-GB" sz="1200" dirty="0">
                <a:latin typeface="+mj-lt"/>
                <a:ea typeface="Open Sans Regular"/>
                <a:cs typeface="Open Sans Regular"/>
                <a:sym typeface="Open Sans Regular"/>
              </a:rPr>
              <a:t>, the fight for </a:t>
            </a:r>
            <a:r>
              <a:rPr lang="en-GB" sz="1200" b="1" dirty="0">
                <a:latin typeface="+mj-lt"/>
                <a:ea typeface="Open Sans Regular"/>
                <a:cs typeface="Open Sans Regular"/>
                <a:sym typeface="Open Sans Regular"/>
              </a:rPr>
              <a:t>Social Justice</a:t>
            </a:r>
            <a:r>
              <a:rPr lang="en-GB" sz="1200" dirty="0">
                <a:latin typeface="+mj-lt"/>
                <a:ea typeface="Open Sans Regular"/>
                <a:cs typeface="Open Sans Regular"/>
                <a:sym typeface="Open Sans Regular"/>
              </a:rPr>
              <a:t>.</a:t>
            </a:r>
          </a:p>
          <a:p>
            <a:r>
              <a:rPr lang="en-GB" sz="1200" dirty="0">
                <a:latin typeface="+mj-lt"/>
              </a:rPr>
              <a:t>Explain to the students that we all have a responsibility to take action (no matter how small) to make the world a better place.</a:t>
            </a:r>
          </a:p>
          <a:p>
            <a:r>
              <a:rPr lang="en-GB" sz="1200" dirty="0">
                <a:latin typeface="+mj-lt"/>
                <a:ea typeface="Open Sans Regular"/>
                <a:cs typeface="Open Sans Regular"/>
                <a:sym typeface="Open Sans Regular"/>
              </a:rPr>
              <a:t>Ask the </a:t>
            </a:r>
            <a:r>
              <a:rPr lang="en-GB" sz="1200" dirty="0">
                <a:latin typeface="+mj-lt"/>
              </a:rPr>
              <a:t>students</a:t>
            </a:r>
            <a:r>
              <a:rPr lang="en-GB" sz="1200" dirty="0">
                <a:latin typeface="+mj-lt"/>
                <a:ea typeface="Open Sans Regular"/>
                <a:cs typeface="Open Sans Regular"/>
                <a:sym typeface="Open Sans Regular"/>
              </a:rPr>
              <a:t> to take a moment on their own to complete the following statement. Bearing in mind all that’s been explored so far:</a:t>
            </a:r>
          </a:p>
          <a:p>
            <a:pPr algn="l"/>
            <a:br>
              <a:rPr lang="en-GB" sz="1200" dirty="0">
                <a:latin typeface="+mj-lt"/>
              </a:rPr>
            </a:br>
            <a:r>
              <a:rPr lang="en-GB" sz="1200" i="1" dirty="0">
                <a:latin typeface="+mj-lt"/>
                <a:ea typeface="Open Sans Bold"/>
                <a:cs typeface="Open Sans Bold"/>
                <a:sym typeface="Open Sans Bold"/>
              </a:rPr>
              <a:t>I’m going to change our world, starting with…</a:t>
            </a:r>
          </a:p>
          <a:p>
            <a:br>
              <a:rPr lang="en-GB" sz="1200" dirty="0">
                <a:latin typeface="+mj-lt"/>
              </a:rPr>
            </a:br>
            <a:r>
              <a:rPr lang="en-GB" sz="1200" dirty="0">
                <a:latin typeface="+mj-lt"/>
                <a:ea typeface="Open Sans Regular"/>
                <a:cs typeface="Open Sans Regular"/>
                <a:sym typeface="Open Sans Regular"/>
              </a:rPr>
              <a:t>Remind the </a:t>
            </a:r>
            <a:r>
              <a:rPr lang="en-GB" sz="1200" dirty="0">
                <a:latin typeface="+mj-lt"/>
              </a:rPr>
              <a:t>students</a:t>
            </a:r>
            <a:r>
              <a:rPr lang="en-GB" sz="1200" dirty="0">
                <a:latin typeface="+mj-lt"/>
                <a:ea typeface="Open Sans Regular"/>
                <a:cs typeface="Open Sans Regular"/>
                <a:sym typeface="Open Sans Regular"/>
              </a:rPr>
              <a:t> that there are no wrong answers. They could think of something small and close to home like:</a:t>
            </a:r>
          </a:p>
          <a:p>
            <a:pPr marL="171450" indent="-171450">
              <a:buFont typeface="Arial" panose="020B0604020202020204" pitchFamily="34" charset="0"/>
              <a:buChar char="•"/>
            </a:pPr>
            <a:r>
              <a:rPr lang="en-GB" sz="1200" i="1" dirty="0">
                <a:latin typeface="+mj-lt"/>
                <a:ea typeface="Open Sans Regular"/>
                <a:cs typeface="Open Sans Regular"/>
                <a:sym typeface="Open Sans Regular"/>
              </a:rPr>
              <a:t>…the litter around school</a:t>
            </a:r>
          </a:p>
          <a:p>
            <a:pPr marL="171450" indent="-171450">
              <a:buFont typeface="Arial" panose="020B0604020202020204" pitchFamily="34" charset="0"/>
              <a:buChar char="•"/>
            </a:pPr>
            <a:r>
              <a:rPr lang="en-GB" sz="1200" i="1" dirty="0">
                <a:latin typeface="+mj-lt"/>
              </a:rPr>
              <a:t>…encouraging my classmates to eat more healthily</a:t>
            </a:r>
          </a:p>
          <a:p>
            <a:pPr marL="0" indent="0">
              <a:buFont typeface="Arial" panose="020B0604020202020204" pitchFamily="34" charset="0"/>
              <a:buNone/>
            </a:pPr>
            <a:endParaRPr lang="en-GB" sz="1200" dirty="0">
              <a:latin typeface="+mj-lt"/>
              <a:ea typeface="Open Sans Regular"/>
              <a:cs typeface="Open Sans Regular"/>
              <a:sym typeface="Open Sans Regular"/>
            </a:endParaRPr>
          </a:p>
          <a:p>
            <a:pPr marL="0" indent="0">
              <a:buFont typeface="Arial" panose="020B0604020202020204" pitchFamily="34" charset="0"/>
              <a:buNone/>
            </a:pPr>
            <a:r>
              <a:rPr lang="en-GB" sz="1200" dirty="0">
                <a:latin typeface="+mj-lt"/>
                <a:ea typeface="Open Sans Regular"/>
                <a:cs typeface="Open Sans Regular"/>
                <a:sym typeface="Open Sans Regular"/>
              </a:rPr>
              <a:t>Or something more far-reaching like the examples on the screen. For example:</a:t>
            </a:r>
          </a:p>
          <a:p>
            <a:pPr marL="171450" indent="-171450">
              <a:buFont typeface="Arial" panose="020B0604020202020204" pitchFamily="34" charset="0"/>
              <a:buChar char="•"/>
            </a:pPr>
            <a:r>
              <a:rPr lang="en-GB" sz="1200" i="1" dirty="0">
                <a:latin typeface="+mj-lt"/>
              </a:rPr>
              <a:t>…the way </a:t>
            </a:r>
            <a:r>
              <a:rPr lang="en-GB" sz="1200" i="1" dirty="0">
                <a:latin typeface="+mj-lt"/>
                <a:ea typeface="Open Sans Regular"/>
                <a:cs typeface="Open Sans Regular"/>
                <a:sym typeface="Open Sans Regular"/>
              </a:rPr>
              <a:t>that </a:t>
            </a:r>
            <a:r>
              <a:rPr lang="en-GB" sz="1200" i="1" dirty="0">
                <a:latin typeface="+mj-lt"/>
              </a:rPr>
              <a:t>we treat immigrants and people seeking asylum in this country</a:t>
            </a:r>
          </a:p>
          <a:p>
            <a:pPr marL="171450" indent="-171450">
              <a:buFont typeface="Arial" panose="020B0604020202020204" pitchFamily="34" charset="0"/>
              <a:buChar char="•"/>
            </a:pPr>
            <a:r>
              <a:rPr lang="en-GB" sz="1200" i="1" dirty="0">
                <a:latin typeface="+mj-lt"/>
              </a:rPr>
              <a:t>…the way </a:t>
            </a:r>
            <a:r>
              <a:rPr lang="en-GB" sz="1200" i="1" dirty="0">
                <a:latin typeface="+mj-lt"/>
                <a:ea typeface="Open Sans Regular"/>
                <a:cs typeface="Open Sans Regular"/>
                <a:sym typeface="Open Sans Regular"/>
              </a:rPr>
              <a:t>that </a:t>
            </a:r>
            <a:r>
              <a:rPr lang="en-GB" sz="1200" i="1" dirty="0">
                <a:latin typeface="+mj-lt"/>
              </a:rPr>
              <a:t>we’re treating the planet</a:t>
            </a:r>
          </a:p>
          <a:p>
            <a:pPr marL="171450" indent="-171450">
              <a:buFont typeface="Arial" panose="020B0604020202020204" pitchFamily="34" charset="0"/>
              <a:buChar char="•"/>
            </a:pPr>
            <a:r>
              <a:rPr lang="en-GB" sz="1200" i="1" dirty="0">
                <a:latin typeface="+mj-lt"/>
              </a:rPr>
              <a:t>…the way </a:t>
            </a:r>
            <a:r>
              <a:rPr lang="en-GB" sz="1200" i="1" dirty="0">
                <a:latin typeface="+mj-lt"/>
                <a:ea typeface="Open Sans Regular"/>
                <a:cs typeface="Open Sans Regular"/>
                <a:sym typeface="Open Sans Regular"/>
              </a:rPr>
              <a:t>that </a:t>
            </a:r>
            <a:r>
              <a:rPr lang="en-GB" sz="1200" i="1" dirty="0">
                <a:latin typeface="+mj-lt"/>
              </a:rPr>
              <a:t>we think about access and inclusion</a:t>
            </a:r>
          </a:p>
          <a:p>
            <a:pPr marL="171450" indent="-171450">
              <a:buFont typeface="Arial" panose="020B0604020202020204" pitchFamily="34" charset="0"/>
              <a:buChar char="•"/>
            </a:pPr>
            <a:r>
              <a:rPr lang="en-GB" sz="1200" i="1" dirty="0">
                <a:latin typeface="+mj-lt"/>
              </a:rPr>
              <a:t>…the way </a:t>
            </a:r>
            <a:r>
              <a:rPr lang="en-GB" sz="1200" i="1" dirty="0">
                <a:latin typeface="+mj-lt"/>
                <a:ea typeface="Open Sans Regular"/>
                <a:cs typeface="Open Sans Regular"/>
                <a:sym typeface="Open Sans Regular"/>
              </a:rPr>
              <a:t>that </a:t>
            </a:r>
            <a:r>
              <a:rPr lang="en-GB" sz="1200" i="1" dirty="0">
                <a:latin typeface="+mj-lt"/>
              </a:rPr>
              <a:t>we treat representation </a:t>
            </a:r>
          </a:p>
          <a:p>
            <a:r>
              <a:rPr lang="en-GB" sz="1200" dirty="0">
                <a:latin typeface="+mj-lt"/>
              </a:rPr>
              <a:t>Give the students 3-5 minutes to come up with their statement, they could work in pairs if appropriate</a:t>
            </a:r>
          </a:p>
          <a:p>
            <a:endParaRPr lang="en-GB" sz="1200"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u="sng" dirty="0">
                <a:latin typeface="+mj-lt"/>
              </a:rPr>
              <a:t>CLICK ON TO NEXT SLIDE</a:t>
            </a:r>
          </a:p>
          <a:p>
            <a:pPr marL="0" marR="0" lvl="0" indent="0" defTabSz="914400" eaLnBrk="1" fontAlgn="auto" latinLnBrk="0" hangingPunct="1">
              <a:lnSpc>
                <a:spcPct val="100000"/>
              </a:lnSpc>
              <a:spcBef>
                <a:spcPts val="0"/>
              </a:spcBef>
              <a:spcAft>
                <a:spcPts val="0"/>
              </a:spcAft>
              <a:buClrTx/>
              <a:buSzTx/>
              <a:buFontTx/>
              <a:buNone/>
              <a:tabLst/>
              <a:defRPr/>
            </a:pPr>
            <a:endParaRPr lang="en-GB" sz="1200" u="sng" dirty="0">
              <a:latin typeface="+mj-lt"/>
            </a:endParaRPr>
          </a:p>
          <a:p>
            <a:endParaRPr lang="en-GB" dirty="0"/>
          </a:p>
        </p:txBody>
      </p:sp>
    </p:spTree>
    <p:extLst>
      <p:ext uri="{BB962C8B-B14F-4D97-AF65-F5344CB8AC3E}">
        <p14:creationId xmlns:p14="http://schemas.microsoft.com/office/powerpoint/2010/main" val="3297847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Shape 450"/>
          <p:cNvSpPr>
            <a:spLocks noGrp="1" noRot="1" noChangeAspect="1"/>
          </p:cNvSpPr>
          <p:nvPr>
            <p:ph type="sldImg"/>
          </p:nvPr>
        </p:nvSpPr>
        <p:spPr>
          <a:xfrm>
            <a:off x="381000" y="685800"/>
            <a:ext cx="6096000" cy="3429000"/>
          </a:xfrm>
          <a:prstGeom prst="rect">
            <a:avLst/>
          </a:prstGeom>
        </p:spPr>
        <p:txBody>
          <a:bodyPr/>
          <a:lstStyle/>
          <a:p>
            <a:endParaRPr/>
          </a:p>
        </p:txBody>
      </p:sp>
      <p:sp>
        <p:nvSpPr>
          <p:cNvPr id="451" name="Shape 451"/>
          <p:cNvSpPr>
            <a:spLocks noGrp="1"/>
          </p:cNvSpPr>
          <p:nvPr>
            <p:ph type="body" sz="quarter" idx="1"/>
          </p:nvPr>
        </p:nvSpPr>
        <p:spPr>
          <a:prstGeom prst="rect">
            <a:avLst/>
          </a:prstGeom>
        </p:spPr>
        <p:txBody>
          <a:bodyPr/>
          <a:lstStyle/>
          <a:p>
            <a:r>
              <a:rPr lang="en-GB" sz="1200" b="1" i="0" u="sng" dirty="0">
                <a:solidFill>
                  <a:srgbClr val="FF0000"/>
                </a:solidFill>
                <a:effectLst/>
                <a:latin typeface="+mj-lt"/>
              </a:rPr>
              <a:t>Agents Of Change Activity (15 mins) Cont.</a:t>
            </a:r>
            <a:br>
              <a:rPr lang="en-GB" sz="1200" b="0" dirty="0">
                <a:solidFill>
                  <a:srgbClr val="FF0000"/>
                </a:solidFill>
                <a:effectLst/>
                <a:latin typeface="+mj-lt"/>
              </a:rPr>
            </a:br>
            <a:br>
              <a:rPr lang="en-GB" sz="1200" b="0" dirty="0">
                <a:solidFill>
                  <a:srgbClr val="FF0000"/>
                </a:solidFill>
                <a:effectLst/>
                <a:latin typeface="+mj-lt"/>
              </a:rPr>
            </a:br>
            <a:r>
              <a:rPr lang="en-GB" sz="1200" b="0" i="0" u="sng" dirty="0">
                <a:solidFill>
                  <a:srgbClr val="FF0000"/>
                </a:solidFill>
                <a:effectLst/>
                <a:latin typeface="+mj-lt"/>
              </a:rPr>
              <a:t>Teacher notes:</a:t>
            </a:r>
          </a:p>
          <a:p>
            <a:pPr>
              <a:defRPr sz="1300">
                <a:latin typeface="+mn-lt"/>
                <a:ea typeface="+mn-ea"/>
                <a:cs typeface="+mn-cs"/>
                <a:sym typeface="Arial Nova Cond"/>
              </a:defRPr>
            </a:pPr>
            <a:r>
              <a:rPr lang="en-GB" sz="1200" b="1" dirty="0">
                <a:solidFill>
                  <a:srgbClr val="FF0000"/>
                </a:solidFill>
                <a:latin typeface="+mj-lt"/>
              </a:rPr>
              <a:t>TIME:</a:t>
            </a:r>
            <a:r>
              <a:rPr lang="en-GB" sz="1200" dirty="0">
                <a:solidFill>
                  <a:srgbClr val="FF0000"/>
                </a:solidFill>
                <a:latin typeface="+mj-lt"/>
              </a:rPr>
              <a:t> 15 mins</a:t>
            </a:r>
          </a:p>
          <a:p>
            <a:pPr marL="0" marR="0" lvl="0" indent="0" defTabSz="914400" eaLnBrk="1" fontAlgn="auto" latinLnBrk="0" hangingPunct="1">
              <a:lnSpc>
                <a:spcPct val="100000"/>
              </a:lnSpc>
              <a:spcBef>
                <a:spcPts val="0"/>
              </a:spcBef>
              <a:spcAft>
                <a:spcPts val="0"/>
              </a:spcAft>
              <a:buClrTx/>
              <a:buSzTx/>
              <a:buFontTx/>
              <a:buNone/>
              <a:tabLst/>
              <a:defRPr sz="1300">
                <a:latin typeface="+mn-lt"/>
                <a:ea typeface="+mn-ea"/>
                <a:cs typeface="+mn-cs"/>
                <a:sym typeface="Arial Nova Cond"/>
              </a:defRPr>
            </a:pPr>
            <a:r>
              <a:rPr lang="en-GB" sz="1200" b="1" dirty="0">
                <a:solidFill>
                  <a:srgbClr val="FF0000"/>
                </a:solidFill>
                <a:latin typeface="+mj-lt"/>
              </a:rPr>
              <a:t>PURPOSE OF ACTIVITY: </a:t>
            </a:r>
            <a:r>
              <a:rPr lang="en-GB" sz="1200" b="0" dirty="0">
                <a:solidFill>
                  <a:srgbClr val="FF0000"/>
                </a:solidFill>
                <a:latin typeface="+mj-lt"/>
              </a:rPr>
              <a:t>Introduce </a:t>
            </a:r>
            <a:r>
              <a:rPr lang="en-GB" sz="1200" dirty="0">
                <a:latin typeface="+mj-lt"/>
              </a:rPr>
              <a:t>students</a:t>
            </a:r>
            <a:r>
              <a:rPr lang="en-GB" sz="1200" dirty="0">
                <a:solidFill>
                  <a:srgbClr val="FF0000"/>
                </a:solidFill>
                <a:latin typeface="+mj-lt"/>
              </a:rPr>
              <a:t> to the Commonwealth Games Athlete Advocacy.</a:t>
            </a:r>
          </a:p>
          <a:p>
            <a:pPr>
              <a:defRPr sz="1300">
                <a:latin typeface="+mn-lt"/>
                <a:ea typeface="+mn-ea"/>
                <a:cs typeface="+mn-cs"/>
                <a:sym typeface="Arial Nova Cond"/>
              </a:defRPr>
            </a:pPr>
            <a:r>
              <a:rPr lang="en-GB" sz="1200" b="1" dirty="0">
                <a:solidFill>
                  <a:srgbClr val="FF0000"/>
                </a:solidFill>
                <a:latin typeface="+mj-lt"/>
              </a:rPr>
              <a:t>RESOURCES:</a:t>
            </a:r>
            <a:r>
              <a:rPr lang="en-GB" sz="1200" dirty="0">
                <a:solidFill>
                  <a:srgbClr val="FF0000"/>
                </a:solidFill>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solidFill>
                  <a:srgbClr val="FF0000"/>
                </a:solidFill>
                <a:latin typeface="+mj-lt"/>
              </a:rPr>
              <a:t>ACTIVITY INSTRUCTIONS:</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Regular"/>
              </a:rPr>
              <a:t>This is a good opportunity to introduce the </a:t>
            </a:r>
            <a:r>
              <a:rPr lang="en-GB" sz="1200" b="1" dirty="0">
                <a:latin typeface="+mj-lt"/>
                <a:ea typeface="Open Sans Bold"/>
                <a:cs typeface="Open Sans Bold"/>
                <a:sym typeface="Open Sans Bold"/>
              </a:rPr>
              <a:t>Commonwealth Games Athlete Advocacy</a:t>
            </a:r>
            <a:r>
              <a:rPr lang="en-GB" sz="1200" dirty="0">
                <a:latin typeface="+mj-lt"/>
                <a:ea typeface="Open Sans Regular"/>
                <a:cs typeface="Open Sans Regular"/>
                <a:sym typeface="Open Sans Regular"/>
              </a:rPr>
              <a:t>. </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dirty="0">
                <a:latin typeface="+mj-lt"/>
                <a:ea typeface="Open Sans Regular"/>
                <a:cs typeface="Open Sans Regular"/>
                <a:sym typeface="Open Sans Regular"/>
              </a:rPr>
              <a:t>Explain to the </a:t>
            </a:r>
            <a:r>
              <a:rPr lang="en-GB" sz="1200" dirty="0">
                <a:latin typeface="+mj-lt"/>
              </a:rPr>
              <a:t>students</a:t>
            </a:r>
            <a:r>
              <a:rPr lang="en-GB" sz="1200" dirty="0">
                <a:latin typeface="+mj-lt"/>
                <a:ea typeface="Open Sans Regular"/>
                <a:cs typeface="Open Sans Regular"/>
                <a:sym typeface="Open Sans Regular"/>
              </a:rPr>
              <a:t> that for change to be really effective you need to convince others to become passionate about the cause, too. Many people in the public eye use their platform (their position and existing audience) to promote the causes that are important to them. You could use the examples of </a:t>
            </a:r>
            <a:r>
              <a:rPr lang="en-GB" sz="1200" b="1" dirty="0">
                <a:latin typeface="+mj-lt"/>
                <a:ea typeface="Open Sans Regular"/>
                <a:cs typeface="Open Sans Regular"/>
                <a:sym typeface="Open Sans Regular"/>
              </a:rPr>
              <a:t>Marcus Rashford </a:t>
            </a:r>
            <a:r>
              <a:rPr lang="en-GB" sz="1200" dirty="0">
                <a:latin typeface="+mj-lt"/>
                <a:ea typeface="Open Sans Regular"/>
                <a:cs typeface="Open Sans Regular"/>
                <a:sym typeface="Open Sans Regular"/>
              </a:rPr>
              <a:t>and </a:t>
            </a:r>
            <a:r>
              <a:rPr lang="en-GB" sz="1200" b="1" dirty="0">
                <a:latin typeface="+mj-lt"/>
                <a:ea typeface="Open Sans Regular"/>
                <a:cs typeface="Open Sans Regular"/>
                <a:sym typeface="Open Sans Regular"/>
              </a:rPr>
              <a:t>Jake Daniels </a:t>
            </a:r>
            <a:r>
              <a:rPr lang="en-GB" sz="1200" dirty="0">
                <a:latin typeface="+mj-lt"/>
                <a:ea typeface="Open Sans Regular"/>
                <a:cs typeface="Open Sans Regular"/>
                <a:sym typeface="Open Sans Regular"/>
              </a:rPr>
              <a:t>who have used their platform to bring key issues to public attention (food poverty and LGBTQIA+ visibility in sport respectively). </a:t>
            </a:r>
            <a:r>
              <a:rPr lang="en-GB" sz="1200" b="1" dirty="0">
                <a:latin typeface="+mj-lt"/>
                <a:ea typeface="Open Sans Regular"/>
                <a:cs typeface="Open Sans Regular"/>
                <a:sym typeface="Open Sans Regular"/>
              </a:rPr>
              <a:t>Greta Thunberg</a:t>
            </a:r>
            <a:r>
              <a:rPr lang="en-GB" sz="1200" dirty="0">
                <a:latin typeface="+mj-lt"/>
                <a:ea typeface="Open Sans Regular"/>
                <a:cs typeface="Open Sans Regular"/>
                <a:sym typeface="Open Sans Regular"/>
              </a:rPr>
              <a:t>, </a:t>
            </a:r>
            <a:r>
              <a:rPr lang="en-GB" sz="1200" b="1" dirty="0">
                <a:latin typeface="+mj-lt"/>
                <a:ea typeface="Open Sans Regular"/>
                <a:cs typeface="Open Sans Regular"/>
                <a:sym typeface="Open Sans Regular"/>
              </a:rPr>
              <a:t>Deborah James </a:t>
            </a:r>
            <a:r>
              <a:rPr lang="en-GB" sz="1200" dirty="0">
                <a:latin typeface="+mj-lt"/>
                <a:ea typeface="Open Sans Regular"/>
                <a:cs typeface="Open Sans Regular"/>
                <a:sym typeface="Open Sans Regular"/>
              </a:rPr>
              <a:t>and </a:t>
            </a:r>
            <a:r>
              <a:rPr lang="en-GB" sz="1200" b="1" i="0" dirty="0">
                <a:solidFill>
                  <a:srgbClr val="202124"/>
                </a:solidFill>
                <a:effectLst/>
                <a:latin typeface="+mj-lt"/>
              </a:rPr>
              <a:t>Rose </a:t>
            </a:r>
            <a:r>
              <a:rPr lang="en-GB" sz="1200" b="1" i="0" dirty="0" err="1">
                <a:solidFill>
                  <a:srgbClr val="202124"/>
                </a:solidFill>
                <a:effectLst/>
                <a:latin typeface="+mj-lt"/>
              </a:rPr>
              <a:t>Ayling</a:t>
            </a:r>
            <a:r>
              <a:rPr lang="en-GB" sz="1200" b="1" i="0" dirty="0">
                <a:solidFill>
                  <a:srgbClr val="202124"/>
                </a:solidFill>
                <a:effectLst/>
                <a:latin typeface="+mj-lt"/>
              </a:rPr>
              <a:t>-Ellis </a:t>
            </a:r>
            <a:r>
              <a:rPr lang="en-GB" sz="1200" b="0" i="0" dirty="0">
                <a:solidFill>
                  <a:srgbClr val="202124"/>
                </a:solidFill>
                <a:effectLst/>
                <a:latin typeface="+mj-lt"/>
              </a:rPr>
              <a:t>are other strong, current examples. </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endParaRPr lang="en-GB" sz="1200" b="0" i="0" dirty="0">
              <a:solidFill>
                <a:srgbClr val="202124"/>
              </a:solidFill>
              <a:effectLst/>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i="1" dirty="0">
                <a:latin typeface="+mj-lt"/>
                <a:ea typeface="Open Sans Regular"/>
                <a:cs typeface="Open Sans Regular"/>
                <a:sym typeface="Open Sans Regular"/>
              </a:rPr>
              <a:t>We all have a platform – friends, family, classmates, teachers etc. These are our audience, the people who we can persuade to join us and make meaningful change happen. </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endParaRPr lang="en-GB" sz="1200" i="1" dirty="0">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i="1" dirty="0">
                <a:latin typeface="+mj-lt"/>
                <a:ea typeface="Open Sans Regular"/>
                <a:cs typeface="Open Sans Regular"/>
                <a:sym typeface="Open Sans Regular"/>
              </a:rPr>
              <a:t>The Commonwealth Games recognises that all the athletes have a voice and a platform to be heard. Athletes are encouraged to stand up for what they believe in and everyone here today is encouraged to do the same. </a:t>
            </a:r>
          </a:p>
          <a:p>
            <a:pPr indent="449998"/>
            <a:br>
              <a:rPr lang="en-GB" sz="1200" dirty="0">
                <a:latin typeface="+mj-lt"/>
              </a:rPr>
            </a:br>
            <a:r>
              <a:rPr lang="en-GB" sz="1200" dirty="0">
                <a:latin typeface="+mj-lt"/>
              </a:rPr>
              <a:t>The are three guiding principles to the </a:t>
            </a:r>
            <a:r>
              <a:rPr lang="en-GB" sz="1200" b="1" dirty="0">
                <a:latin typeface="+mj-lt"/>
                <a:ea typeface="Open Sans Bold"/>
                <a:cs typeface="Open Sans Bold"/>
                <a:sym typeface="Open Sans Bold"/>
              </a:rPr>
              <a:t>Commonwealth Games Athlete Advocacy</a:t>
            </a:r>
            <a:r>
              <a:rPr lang="en-GB" sz="1200" b="1" dirty="0">
                <a:latin typeface="+mj-lt"/>
                <a:ea typeface="Open Sans Bold"/>
                <a:cs typeface="Open Sans Bold"/>
                <a:sym typeface="Open Sans Regular"/>
              </a:rPr>
              <a:t>:</a:t>
            </a:r>
            <a:endParaRPr lang="en-GB" sz="1200" dirty="0">
              <a:latin typeface="+mj-lt"/>
              <a:ea typeface="Open Sans Regular"/>
              <a:cs typeface="Open Sans Regular"/>
              <a:sym typeface="Open Sans Regular"/>
            </a:endParaRPr>
          </a:p>
          <a:p>
            <a:pPr marL="228600" lvl="0" indent="-228600" algn="l">
              <a:buFont typeface="+mj-lt"/>
              <a:buAutoNum type="arabicPeriod"/>
            </a:pPr>
            <a:r>
              <a:rPr lang="en-GB" sz="1200" dirty="0">
                <a:latin typeface="+mj-lt"/>
              </a:rPr>
              <a:t>The Commonwealth Games Federation (CGF) recognises that athletes are: inspirational leaders, agents of change, advocates for integrity, ambassadors for respect, impartiality and non-discrimination.</a:t>
            </a:r>
          </a:p>
          <a:p>
            <a:pPr marL="228600" lvl="0" indent="-228600" algn="l">
              <a:buFont typeface="+mj-lt"/>
              <a:buAutoNum type="arabicPeriod"/>
            </a:pPr>
            <a:r>
              <a:rPr lang="en-GB" sz="1200" dirty="0">
                <a:latin typeface="+mj-lt"/>
              </a:rPr>
              <a:t>The CGF is supportive of freedom of expression and trusts, respects and understands that athletes may want to make positive expressions of their values in line with the CGF values of Humanity, Equality and Destiny.</a:t>
            </a:r>
          </a:p>
          <a:p>
            <a:pPr marL="228600" lvl="0" indent="-228600" algn="l">
              <a:buFont typeface="+mj-lt"/>
              <a:buAutoNum type="arabicPeriod"/>
            </a:pPr>
            <a:r>
              <a:rPr lang="en-GB" sz="1200" dirty="0">
                <a:latin typeface="+mj-lt"/>
              </a:rPr>
              <a:t>Any such positive expressions of values are subject to the CGF Charter of Good Conduct.</a:t>
            </a:r>
          </a:p>
          <a:p>
            <a:pPr lvl="0" indent="0" algn="l">
              <a:defRPr sz="1800">
                <a:latin typeface="Open Sans Regular"/>
                <a:ea typeface="Open Sans Regular"/>
                <a:cs typeface="Open Sans Regular"/>
                <a:sym typeface="Open Sans Regular"/>
              </a:defRPr>
            </a:pPr>
            <a:endParaRPr lang="en-GB" sz="1200" dirty="0">
              <a:solidFill>
                <a:srgbClr val="0563C1"/>
              </a:solidFill>
              <a:uFill>
                <a:solidFill>
                  <a:srgbClr val="0563C1"/>
                </a:solidFill>
              </a:uFill>
              <a:latin typeface="+mj-lt"/>
              <a:hlinkClick r:id="rId3"/>
            </a:endParaRPr>
          </a:p>
          <a:p>
            <a:pPr marL="0" marR="0" lvl="0" indent="0" algn="l"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dirty="0">
                <a:latin typeface="+mj-lt"/>
              </a:rPr>
              <a:t>More information about the </a:t>
            </a:r>
            <a:r>
              <a:rPr lang="en-GB" sz="1200" b="1" dirty="0">
                <a:latin typeface="+mj-lt"/>
                <a:ea typeface="Open Sans Bold"/>
                <a:cs typeface="Open Sans Bold"/>
                <a:sym typeface="Open Sans Bold"/>
              </a:rPr>
              <a:t>Commonwealth Games Athlete Advocacy</a:t>
            </a:r>
            <a:r>
              <a:rPr lang="en-GB" sz="1200" b="0" dirty="0">
                <a:latin typeface="+mj-lt"/>
                <a:ea typeface="Open Sans Bold"/>
                <a:cs typeface="Open Sans Bold"/>
                <a:sym typeface="Open Sans Regular"/>
              </a:rPr>
              <a:t> can be found here:</a:t>
            </a:r>
            <a:r>
              <a:rPr lang="en-GB" sz="1200" b="0" dirty="0">
                <a:solidFill>
                  <a:sysClr val="windowText" lastClr="000000"/>
                </a:solidFill>
                <a:uFillTx/>
                <a:latin typeface="+mj-lt"/>
                <a:ea typeface="Open Sans Bold"/>
                <a:cs typeface="Open Sans Bold"/>
                <a:sym typeface="Open Sans Regular"/>
              </a:rPr>
              <a:t> </a:t>
            </a:r>
            <a:r>
              <a:rPr lang="en-GB" sz="1200" dirty="0">
                <a:solidFill>
                  <a:srgbClr val="0563C1"/>
                </a:solidFill>
                <a:uFill>
                  <a:solidFill>
                    <a:srgbClr val="0563C1"/>
                  </a:solidFill>
                </a:uFill>
                <a:latin typeface="+mj-lt"/>
                <a:hlinkClick r:id="rId3"/>
              </a:rPr>
              <a:t>https://thecgf.com/sites/default/files/2022-03/CWG%20AA%20Final.pdf</a:t>
            </a:r>
          </a:p>
          <a:p>
            <a:pPr marL="0" marR="0" lvl="0" indent="0" algn="l" defTabSz="914400" eaLnBrk="1" fontAlgn="auto" latinLnBrk="0" hangingPunct="1">
              <a:lnSpc>
                <a:spcPct val="100000"/>
              </a:lnSpc>
              <a:spcBef>
                <a:spcPts val="0"/>
              </a:spcBef>
              <a:spcAft>
                <a:spcPts val="0"/>
              </a:spcAft>
              <a:buClrTx/>
              <a:buSzTx/>
              <a:buFontTx/>
              <a:buNone/>
              <a:tabLst/>
              <a:defRPr/>
            </a:pPr>
            <a:br>
              <a:rPr sz="1200" dirty="0">
                <a:latin typeface="+mj-lt"/>
              </a:rPr>
            </a:br>
            <a:r>
              <a:rPr lang="en-GB" sz="1200" dirty="0">
                <a:latin typeface="+mj-lt"/>
              </a:rPr>
              <a:t>Ask the students to think again about their change statement. Beginning with the words </a:t>
            </a:r>
            <a:r>
              <a:rPr sz="1200" i="1" dirty="0">
                <a:latin typeface="+mj-lt"/>
                <a:ea typeface="Open Sans Bold"/>
                <a:cs typeface="Open Sans Bold"/>
                <a:sym typeface="Open Sans Bold"/>
              </a:rPr>
              <a:t>I’m going to change the world, starting with…</a:t>
            </a:r>
            <a:r>
              <a:rPr lang="en-GB" sz="1200" dirty="0">
                <a:latin typeface="+mj-lt"/>
                <a:ea typeface="Open Sans Bold"/>
                <a:cs typeface="Open Sans Bold"/>
                <a:sym typeface="Open Sans Bold"/>
              </a:rPr>
              <a:t> </a:t>
            </a:r>
            <a:r>
              <a:rPr lang="en-GB" sz="1200" dirty="0">
                <a:latin typeface="+mj-lt"/>
                <a:ea typeface="Open Sans Bold"/>
                <a:cs typeface="Open Sans Bold"/>
                <a:sym typeface="Open Sans Regular"/>
              </a:rPr>
              <a:t>R</a:t>
            </a:r>
            <a:r>
              <a:rPr lang="en-GB" sz="1200" dirty="0">
                <a:latin typeface="+mj-lt"/>
                <a:ea typeface="Open Sans Regular"/>
                <a:cs typeface="Open Sans Regular"/>
                <a:sym typeface="Open Sans Regular"/>
              </a:rPr>
              <a:t>emind the </a:t>
            </a:r>
            <a:r>
              <a:rPr lang="en-GB" sz="1200" dirty="0">
                <a:latin typeface="+mj-lt"/>
              </a:rPr>
              <a:t>students</a:t>
            </a:r>
            <a:r>
              <a:rPr lang="en-GB" sz="1200" dirty="0">
                <a:latin typeface="+mj-lt"/>
                <a:ea typeface="Open Sans Regular"/>
                <a:cs typeface="Open Sans Regular"/>
                <a:sym typeface="Open Sans Regular"/>
              </a:rPr>
              <a:t> that:</a:t>
            </a:r>
          </a:p>
          <a:p>
            <a:pPr algn="l"/>
            <a:r>
              <a:rPr lang="en-GB" sz="1200" i="1" dirty="0">
                <a:latin typeface="+mj-lt"/>
                <a:ea typeface="Open Sans Regular"/>
                <a:cs typeface="Open Sans Regular"/>
                <a:sym typeface="Open Sans Regular"/>
              </a:rPr>
              <a:t>Like Commonwealth Games </a:t>
            </a:r>
            <a:r>
              <a:rPr lang="en-GB" sz="1200" i="1" dirty="0">
                <a:latin typeface="+mj-lt"/>
                <a:ea typeface="Open Sans Bold"/>
                <a:cs typeface="Open Sans Bold"/>
                <a:sym typeface="Open Sans Bold"/>
              </a:rPr>
              <a:t>Athlete Advocacy</a:t>
            </a:r>
            <a:r>
              <a:rPr lang="en-GB" sz="1200" i="1" dirty="0">
                <a:latin typeface="+mj-lt"/>
                <a:ea typeface="Open Sans Regular"/>
                <a:cs typeface="Open Sans Regular"/>
                <a:sym typeface="Open Sans Regular"/>
              </a:rPr>
              <a:t> the best ideas will be the ones that have </a:t>
            </a:r>
            <a:r>
              <a:rPr lang="en-GB" sz="1200" i="1" dirty="0">
                <a:latin typeface="+mj-lt"/>
                <a:ea typeface="Open Sans Bold"/>
                <a:cs typeface="Open Sans Bold"/>
                <a:sym typeface="Open Sans Bold"/>
              </a:rPr>
              <a:t>special meaning to you</a:t>
            </a:r>
            <a:r>
              <a:rPr lang="en-GB" sz="1200" i="1" dirty="0">
                <a:latin typeface="+mj-lt"/>
                <a:ea typeface="Open Sans Regular"/>
                <a:cs typeface="Open Sans Regular"/>
                <a:sym typeface="Open Sans Regular"/>
              </a:rPr>
              <a:t>. So try to think of something that you are passionate about </a:t>
            </a:r>
            <a:endParaRPr lang="en-GB" sz="1200" i="1" dirty="0">
              <a:latin typeface="+mj-lt"/>
              <a:ea typeface="Open Sans Bold"/>
              <a:cs typeface="Open Sans Bold"/>
              <a:sym typeface="Open Sans Bold"/>
            </a:endParaRPr>
          </a:p>
          <a:p>
            <a:pPr algn="l"/>
            <a:endParaRPr lang="en-GB" sz="1200" dirty="0">
              <a:latin typeface="+mj-lt"/>
              <a:ea typeface="Open Sans Bold"/>
              <a:cs typeface="Open Sans Bold"/>
              <a:sym typeface="Open Sans Bold"/>
            </a:endParaRPr>
          </a:p>
          <a:p>
            <a:pPr algn="l"/>
            <a:r>
              <a:rPr lang="en-GB" sz="1200" dirty="0">
                <a:latin typeface="+mj-lt"/>
                <a:ea typeface="Open Sans Bold"/>
                <a:cs typeface="Open Sans Bold"/>
                <a:sym typeface="Open Sans Bold"/>
              </a:rPr>
              <a:t>Now ask the </a:t>
            </a:r>
            <a:r>
              <a:rPr lang="en-GB" sz="1200" dirty="0">
                <a:latin typeface="+mj-lt"/>
              </a:rPr>
              <a:t>students</a:t>
            </a:r>
            <a:r>
              <a:rPr lang="en-GB" sz="1200" dirty="0">
                <a:latin typeface="+mj-lt"/>
                <a:ea typeface="Open Sans Bold"/>
                <a:cs typeface="Open Sans Bold"/>
                <a:sym typeface="Open Sans Bold"/>
              </a:rPr>
              <a:t> to think about the audience that they would like to influence.</a:t>
            </a:r>
            <a:endParaRPr sz="1200" dirty="0">
              <a:latin typeface="+mj-lt"/>
              <a:ea typeface="Open Sans Bold"/>
              <a:cs typeface="Open Sans Bold"/>
              <a:sym typeface="Open Sans Bold"/>
            </a:endParaRPr>
          </a:p>
          <a:p>
            <a:br>
              <a:rPr sz="1200" dirty="0">
                <a:latin typeface="+mj-lt"/>
              </a:rPr>
            </a:br>
            <a:r>
              <a:rPr sz="1200" u="sng" dirty="0">
                <a:latin typeface="+mj-lt"/>
              </a:rPr>
              <a:t>CLICK ON TO NEXT SLIDE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Shape 487"/>
          <p:cNvSpPr>
            <a:spLocks noGrp="1" noRot="1" noChangeAspect="1"/>
          </p:cNvSpPr>
          <p:nvPr>
            <p:ph type="sldImg"/>
          </p:nvPr>
        </p:nvSpPr>
        <p:spPr>
          <a:xfrm>
            <a:off x="381000" y="685800"/>
            <a:ext cx="6096000" cy="3429000"/>
          </a:xfrm>
          <a:prstGeom prst="rect">
            <a:avLst/>
          </a:prstGeom>
        </p:spPr>
        <p:txBody>
          <a:bodyPr/>
          <a:lstStyle/>
          <a:p>
            <a:endParaRPr/>
          </a:p>
        </p:txBody>
      </p:sp>
      <p:sp>
        <p:nvSpPr>
          <p:cNvPr id="488" name="Shape 488"/>
          <p:cNvSpPr>
            <a:spLocks noGrp="1"/>
          </p:cNvSpPr>
          <p:nvPr>
            <p:ph type="body" sz="quarter" idx="1"/>
          </p:nvPr>
        </p:nvSpPr>
        <p:spPr>
          <a:prstGeom prst="rect">
            <a:avLst/>
          </a:prstGeom>
        </p:spPr>
        <p:txBody>
          <a:bodyPr/>
          <a:lstStyle/>
          <a:p>
            <a:r>
              <a:rPr lang="en-GB" sz="1200" b="1" i="0" u="sng" dirty="0">
                <a:solidFill>
                  <a:srgbClr val="FF0000"/>
                </a:solidFill>
                <a:effectLst/>
                <a:latin typeface="+mj-lt"/>
              </a:rPr>
              <a:t>Action Plan Activity (10 mins)</a:t>
            </a:r>
            <a:br>
              <a:rPr lang="en-GB" sz="1200" b="0" dirty="0">
                <a:solidFill>
                  <a:srgbClr val="FF0000"/>
                </a:solidFill>
                <a:effectLst/>
                <a:latin typeface="+mj-lt"/>
              </a:rPr>
            </a:br>
            <a:br>
              <a:rPr lang="en-GB" sz="1200" b="0" dirty="0">
                <a:solidFill>
                  <a:srgbClr val="FF0000"/>
                </a:solidFill>
                <a:effectLst/>
                <a:latin typeface="+mj-lt"/>
              </a:rPr>
            </a:br>
            <a:r>
              <a:rPr lang="en-GB" sz="1200" b="0" i="0" u="sng" dirty="0">
                <a:solidFill>
                  <a:srgbClr val="FF0000"/>
                </a:solidFill>
                <a:effectLst/>
                <a:latin typeface="+mj-lt"/>
              </a:rPr>
              <a:t>Teacher notes:</a:t>
            </a:r>
          </a:p>
          <a:p>
            <a:pPr>
              <a:defRPr sz="1300">
                <a:latin typeface="+mn-lt"/>
                <a:ea typeface="+mn-ea"/>
                <a:cs typeface="+mn-cs"/>
                <a:sym typeface="Arial Nova Cond"/>
              </a:defRPr>
            </a:pPr>
            <a:r>
              <a:rPr lang="en-GB" sz="1200" b="1" dirty="0">
                <a:solidFill>
                  <a:srgbClr val="FF0000"/>
                </a:solidFill>
                <a:latin typeface="+mj-lt"/>
              </a:rPr>
              <a:t>TIME:</a:t>
            </a:r>
            <a:r>
              <a:rPr lang="en-GB" sz="1200" dirty="0">
                <a:solidFill>
                  <a:srgbClr val="FF0000"/>
                </a:solidFill>
                <a:latin typeface="+mj-lt"/>
              </a:rPr>
              <a:t> 10 mins</a:t>
            </a:r>
          </a:p>
          <a:p>
            <a:pPr marL="0" marR="0" lvl="0" indent="0" defTabSz="914400" eaLnBrk="1" fontAlgn="auto" latinLnBrk="0" hangingPunct="1">
              <a:lnSpc>
                <a:spcPct val="100000"/>
              </a:lnSpc>
              <a:spcBef>
                <a:spcPts val="0"/>
              </a:spcBef>
              <a:spcAft>
                <a:spcPts val="0"/>
              </a:spcAft>
              <a:buClrTx/>
              <a:buSzTx/>
              <a:buFontTx/>
              <a:buNone/>
              <a:tabLst/>
              <a:defRPr sz="1300">
                <a:latin typeface="+mn-lt"/>
                <a:ea typeface="+mn-ea"/>
                <a:cs typeface="+mn-cs"/>
                <a:sym typeface="Arial Nova Cond"/>
              </a:defRPr>
            </a:pPr>
            <a:r>
              <a:rPr lang="en-GB" sz="1200" b="1" dirty="0">
                <a:solidFill>
                  <a:srgbClr val="FF0000"/>
                </a:solidFill>
                <a:latin typeface="+mj-lt"/>
              </a:rPr>
              <a:t>PURPOSE OF ACTIVITY: </a:t>
            </a:r>
            <a:r>
              <a:rPr lang="en-GB" sz="1200" dirty="0">
                <a:latin typeface="+mj-lt"/>
              </a:rPr>
              <a:t>The students confirm what they want to change and form groups to agree an action that can begin that change</a:t>
            </a:r>
            <a:r>
              <a:rPr lang="en-GB" sz="1200" dirty="0">
                <a:solidFill>
                  <a:srgbClr val="FF0000"/>
                </a:solidFill>
                <a:latin typeface="+mj-lt"/>
              </a:rPr>
              <a:t>.</a:t>
            </a:r>
          </a:p>
          <a:p>
            <a:pPr>
              <a:defRPr sz="1300">
                <a:latin typeface="+mn-lt"/>
                <a:ea typeface="+mn-ea"/>
                <a:cs typeface="+mn-cs"/>
                <a:sym typeface="Arial Nova Cond"/>
              </a:defRPr>
            </a:pPr>
            <a:r>
              <a:rPr lang="en-GB" sz="1200" b="1" dirty="0">
                <a:solidFill>
                  <a:srgbClr val="FF0000"/>
                </a:solidFill>
                <a:latin typeface="+mj-lt"/>
              </a:rPr>
              <a:t>RESOURCES:</a:t>
            </a:r>
            <a:r>
              <a:rPr lang="en-GB" sz="1200" dirty="0">
                <a:solidFill>
                  <a:srgbClr val="FF0000"/>
                </a:solidFill>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solidFill>
                  <a:srgbClr val="FF0000"/>
                </a:solidFill>
                <a:latin typeface="+mj-lt"/>
              </a:rPr>
              <a:t>ACTIVITY INSTRUCTIONS:</a:t>
            </a:r>
          </a:p>
          <a:p>
            <a:r>
              <a:rPr sz="1200" dirty="0">
                <a:latin typeface="+mj-lt"/>
                <a:ea typeface="Open Sans Regular"/>
                <a:cs typeface="Open Sans Regular"/>
                <a:sym typeface="Open Sans Regular"/>
              </a:rPr>
              <a:t>Each individual young person should now have one sentence in mind. One area for change. The following </a:t>
            </a:r>
            <a:r>
              <a:rPr lang="en-GB" sz="1200" dirty="0">
                <a:latin typeface="+mj-lt"/>
                <a:ea typeface="Open Sans Regular"/>
                <a:cs typeface="Open Sans Regular"/>
                <a:sym typeface="Open Sans Regular"/>
              </a:rPr>
              <a:t>activity is an opportunity for the </a:t>
            </a:r>
            <a:r>
              <a:rPr lang="en-GB" sz="1200" dirty="0">
                <a:latin typeface="+mj-lt"/>
              </a:rPr>
              <a:t>students</a:t>
            </a:r>
            <a:r>
              <a:rPr lang="en-GB" sz="1200" dirty="0">
                <a:latin typeface="+mj-lt"/>
                <a:ea typeface="Open Sans Regular"/>
                <a:cs typeface="Open Sans Regular"/>
                <a:sym typeface="Open Sans Regular"/>
              </a:rPr>
              <a:t> to group themselves according to shared values and goals. It will require some careful facilitation to synthesise the </a:t>
            </a:r>
            <a:r>
              <a:rPr lang="en-GB" sz="1200" dirty="0">
                <a:latin typeface="+mj-lt"/>
              </a:rPr>
              <a:t>students’</a:t>
            </a:r>
            <a:r>
              <a:rPr lang="en-GB" sz="1200" dirty="0">
                <a:latin typeface="+mj-lt"/>
                <a:ea typeface="Open Sans Regular"/>
                <a:cs typeface="Open Sans Regular"/>
                <a:sym typeface="Open Sans Regular"/>
              </a:rPr>
              <a:t> ideas. The activity should</a:t>
            </a:r>
            <a:r>
              <a:rPr sz="1200" dirty="0">
                <a:latin typeface="+mj-lt"/>
                <a:ea typeface="Open Sans Regular"/>
                <a:cs typeface="Open Sans Regular"/>
                <a:sym typeface="Open Sans Regular"/>
              </a:rPr>
              <a:t> be conducted in a supportive and celebratory way. </a:t>
            </a:r>
            <a:endParaRPr lang="en-GB" sz="1200" dirty="0">
              <a:latin typeface="+mj-lt"/>
              <a:ea typeface="Open Sans Regular"/>
              <a:cs typeface="Open Sans Regular"/>
              <a:sym typeface="Open Sans Regular"/>
            </a:endParaRPr>
          </a:p>
          <a:p>
            <a:endParaRPr sz="1200" dirty="0">
              <a:latin typeface="+mj-lt"/>
              <a:ea typeface="Open Sans Regular"/>
              <a:cs typeface="Open Sans Regular"/>
              <a:sym typeface="Open Sans Regular"/>
            </a:endParaRPr>
          </a:p>
          <a:p>
            <a:pPr marL="228600" indent="-228600">
              <a:buFont typeface="+mj-lt"/>
              <a:buAutoNum type="arabicPeriod"/>
            </a:pPr>
            <a:r>
              <a:rPr lang="en-GB" sz="1200" dirty="0">
                <a:latin typeface="+mj-lt"/>
              </a:rPr>
              <a:t>Invite </a:t>
            </a:r>
            <a:r>
              <a:rPr sz="1200" dirty="0">
                <a:latin typeface="+mj-lt"/>
                <a:ea typeface="Open Sans Regular"/>
                <a:cs typeface="Open Sans Regular"/>
                <a:sym typeface="Open Sans Regular"/>
              </a:rPr>
              <a:t>one </a:t>
            </a:r>
            <a:r>
              <a:rPr lang="en-GB" sz="1200" dirty="0">
                <a:latin typeface="+mj-lt"/>
              </a:rPr>
              <a:t>student</a:t>
            </a:r>
            <a:r>
              <a:rPr lang="en-GB" sz="1200" dirty="0">
                <a:latin typeface="+mj-lt"/>
                <a:ea typeface="Open Sans Regular"/>
                <a:cs typeface="Open Sans Regular"/>
                <a:sym typeface="Open Sans Regular"/>
              </a:rPr>
              <a:t> </a:t>
            </a:r>
            <a:r>
              <a:rPr sz="1200" dirty="0">
                <a:latin typeface="+mj-lt"/>
                <a:ea typeface="Open Sans Regular"/>
                <a:cs typeface="Open Sans Regular"/>
                <a:sym typeface="Open Sans Regular"/>
              </a:rPr>
              <a:t>to stand up and </a:t>
            </a:r>
            <a:r>
              <a:rPr lang="en-GB" sz="1200" dirty="0">
                <a:latin typeface="+mj-lt"/>
                <a:ea typeface="Open Sans Regular"/>
                <a:cs typeface="Open Sans Regular"/>
                <a:sym typeface="Open Sans Regular"/>
              </a:rPr>
              <a:t>share </a:t>
            </a:r>
            <a:r>
              <a:rPr sz="1200" dirty="0">
                <a:latin typeface="+mj-lt"/>
                <a:ea typeface="Open Sans Regular"/>
                <a:cs typeface="Open Sans Regular"/>
                <a:sym typeface="Open Sans Regular"/>
              </a:rPr>
              <a:t>their idea</a:t>
            </a:r>
            <a:r>
              <a:rPr lang="en-GB" sz="1200" dirty="0">
                <a:latin typeface="+mj-lt"/>
                <a:ea typeface="Open Sans Regular"/>
                <a:cs typeface="Open Sans Regular"/>
                <a:sym typeface="Open Sans Regular"/>
              </a:rPr>
              <a:t> with the rest of the group</a:t>
            </a:r>
            <a:r>
              <a:rPr sz="1200" dirty="0">
                <a:latin typeface="+mj-lt"/>
                <a:ea typeface="Open Sans Regular"/>
                <a:cs typeface="Open Sans Regular"/>
                <a:sym typeface="Open Sans Regular"/>
              </a:rPr>
              <a:t>.</a:t>
            </a:r>
            <a:r>
              <a:rPr lang="en-GB" sz="1200" dirty="0">
                <a:latin typeface="+mj-lt"/>
                <a:ea typeface="Open Sans Regular"/>
                <a:cs typeface="Open Sans Regular"/>
                <a:sym typeface="Open Sans Regular"/>
              </a:rPr>
              <a:t> Using the phrase: </a:t>
            </a:r>
            <a:r>
              <a:rPr sz="1200" b="1" i="1" dirty="0">
                <a:latin typeface="+mj-lt"/>
                <a:ea typeface="Open Sans Regular"/>
                <a:cs typeface="Open Sans Regular"/>
                <a:sym typeface="Open Sans Regular"/>
              </a:rPr>
              <a:t>I’m going to change the world starting with…</a:t>
            </a:r>
            <a:endParaRPr sz="1200" b="1" i="1" dirty="0">
              <a:latin typeface="+mj-lt"/>
            </a:endParaRPr>
          </a:p>
          <a:p>
            <a:pPr marL="228600" indent="-228600">
              <a:buFont typeface="+mj-lt"/>
              <a:buAutoNum type="arabicPeriod"/>
              <a:defRPr sz="2800"/>
            </a:pPr>
            <a:r>
              <a:rPr lang="en-GB" sz="1200" dirty="0">
                <a:latin typeface="+mj-lt"/>
              </a:rPr>
              <a:t>Ask the group if anyone has a similar idea. If so, they should </a:t>
            </a:r>
            <a:r>
              <a:rPr sz="1200" dirty="0">
                <a:latin typeface="+mj-lt"/>
                <a:ea typeface="Open Sans Regular"/>
                <a:cs typeface="Open Sans Regular"/>
                <a:sym typeface="Open Sans Regular"/>
              </a:rPr>
              <a:t>stand up and say</a:t>
            </a:r>
            <a:r>
              <a:rPr sz="1200" dirty="0">
                <a:latin typeface="+mj-lt"/>
                <a:ea typeface="Open Sans Bold"/>
                <a:cs typeface="Open Sans Bold"/>
                <a:sym typeface="Open Sans Bold"/>
              </a:rPr>
              <a:t> </a:t>
            </a:r>
            <a:r>
              <a:rPr sz="1200" b="1" i="1" dirty="0">
                <a:latin typeface="+mj-lt"/>
                <a:ea typeface="Open Sans Bold"/>
                <a:cs typeface="Open Sans Bold"/>
                <a:sym typeface="Open Sans Bold"/>
              </a:rPr>
              <a:t>I’ll join you</a:t>
            </a:r>
            <a:r>
              <a:rPr sz="1200" b="1" i="1" dirty="0">
                <a:latin typeface="+mj-lt"/>
                <a:ea typeface="Open Sans Regular"/>
                <a:cs typeface="Open Sans Regular"/>
                <a:sym typeface="Open Sans Regular"/>
              </a:rPr>
              <a:t>. </a:t>
            </a:r>
            <a:r>
              <a:rPr lang="en-GB" sz="1200" i="0" dirty="0">
                <a:latin typeface="+mj-lt"/>
                <a:ea typeface="Open Sans Regular"/>
                <a:cs typeface="Open Sans Regular"/>
                <a:sym typeface="Open Sans Regular"/>
              </a:rPr>
              <a:t>They then join together as a small team.</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sz="2800"/>
            </a:pPr>
            <a:r>
              <a:rPr lang="en-GB" sz="1200" dirty="0">
                <a:latin typeface="+mj-lt"/>
                <a:ea typeface="Open Sans Regular"/>
                <a:cs typeface="Open Sans Regular"/>
                <a:sym typeface="Open Sans Regular"/>
              </a:rPr>
              <a:t>Invite a second </a:t>
            </a:r>
            <a:r>
              <a:rPr lang="en-GB" sz="1200" dirty="0">
                <a:latin typeface="+mj-lt"/>
              </a:rPr>
              <a:t>student</a:t>
            </a:r>
            <a:r>
              <a:rPr lang="en-GB" sz="1200" dirty="0">
                <a:latin typeface="+mj-lt"/>
                <a:ea typeface="Open Sans Regular"/>
                <a:cs typeface="Open Sans Regular"/>
                <a:sym typeface="Open Sans Regular"/>
              </a:rPr>
              <a:t> with a different change statement or pledge to share their idea with the group and repeat the process of encouraging others to join them. In this way you will create groups of like-minded teams without anyone compromising their vision too much.</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sz="2800"/>
            </a:pPr>
            <a:r>
              <a:rPr lang="en-GB" sz="1200" dirty="0">
                <a:latin typeface="+mj-lt"/>
                <a:ea typeface="Open Sans Regular"/>
                <a:cs typeface="Open Sans Regular"/>
                <a:sym typeface="Open Sans Regular"/>
              </a:rPr>
              <a:t>Aim for 5-6 groups (if all </a:t>
            </a:r>
            <a:r>
              <a:rPr lang="en-GB" sz="1200" dirty="0">
                <a:latin typeface="+mj-lt"/>
              </a:rPr>
              <a:t>students</a:t>
            </a:r>
            <a:r>
              <a:rPr lang="en-GB" sz="1200" dirty="0">
                <a:latin typeface="+mj-lt"/>
                <a:ea typeface="Open Sans Regular"/>
                <a:cs typeface="Open Sans Regular"/>
                <a:sym typeface="Open Sans Regular"/>
              </a:rPr>
              <a:t> have very similar ideas or if one group is disproportionately large, you may need to step in to organise them into several similar-sized groups). </a:t>
            </a:r>
          </a:p>
          <a:p>
            <a:pPr marL="0" marR="0" lvl="0" indent="0" defTabSz="914400" eaLnBrk="1" fontAlgn="auto" latinLnBrk="0" hangingPunct="1">
              <a:lnSpc>
                <a:spcPct val="100000"/>
              </a:lnSpc>
              <a:spcBef>
                <a:spcPts val="0"/>
              </a:spcBef>
              <a:spcAft>
                <a:spcPts val="0"/>
              </a:spcAft>
              <a:buClrTx/>
              <a:buSzTx/>
              <a:buFontTx/>
              <a:buNone/>
              <a:tabLst/>
              <a:defRPr sz="2800"/>
            </a:pPr>
            <a:endParaRPr sz="1200" dirty="0">
              <a:latin typeface="+mj-lt"/>
              <a:ea typeface="Open Sans Regular"/>
              <a:cs typeface="Open Sans Regular"/>
              <a:sym typeface="Open Sans Regular"/>
            </a:endParaRPr>
          </a:p>
          <a:p>
            <a:r>
              <a:rPr sz="1200" u="sng" dirty="0">
                <a:latin typeface="+mj-lt"/>
              </a:rPr>
              <a:t>CLICK ON TO NEXT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Shape 497"/>
          <p:cNvSpPr>
            <a:spLocks noGrp="1" noRot="1" noChangeAspect="1"/>
          </p:cNvSpPr>
          <p:nvPr>
            <p:ph type="sldImg"/>
          </p:nvPr>
        </p:nvSpPr>
        <p:spPr>
          <a:xfrm>
            <a:off x="381000" y="685800"/>
            <a:ext cx="6096000" cy="3429000"/>
          </a:xfrm>
          <a:prstGeom prst="rect">
            <a:avLst/>
          </a:prstGeom>
        </p:spPr>
        <p:txBody>
          <a:bodyPr/>
          <a:lstStyle/>
          <a:p>
            <a:endParaRPr/>
          </a:p>
        </p:txBody>
      </p:sp>
      <p:sp>
        <p:nvSpPr>
          <p:cNvPr id="498" name="Shape 498"/>
          <p:cNvSpPr>
            <a:spLocks noGrp="1"/>
          </p:cNvSpPr>
          <p:nvPr>
            <p:ph type="body" sz="quarter" idx="1"/>
          </p:nvPr>
        </p:nvSpPr>
        <p:spPr>
          <a:prstGeom prst="rect">
            <a:avLst/>
          </a:prstGeom>
        </p:spPr>
        <p:txBody>
          <a:bodyPr/>
          <a:lstStyle/>
          <a:p>
            <a:r>
              <a:rPr lang="en-GB" sz="1200" b="1" i="0" u="sng" dirty="0">
                <a:solidFill>
                  <a:srgbClr val="FF0000"/>
                </a:solidFill>
                <a:effectLst/>
                <a:latin typeface="+mj-lt"/>
              </a:rPr>
              <a:t>Pitch Jam Activity (15 mins)</a:t>
            </a:r>
            <a:br>
              <a:rPr lang="en-GB" sz="1200" b="0" dirty="0">
                <a:solidFill>
                  <a:srgbClr val="FF0000"/>
                </a:solidFill>
                <a:effectLst/>
                <a:latin typeface="+mj-lt"/>
              </a:rPr>
            </a:br>
            <a:br>
              <a:rPr lang="en-GB" sz="1200" b="0" dirty="0">
                <a:solidFill>
                  <a:srgbClr val="FF0000"/>
                </a:solidFill>
                <a:effectLst/>
                <a:latin typeface="+mj-lt"/>
              </a:rPr>
            </a:br>
            <a:r>
              <a:rPr lang="en-GB" sz="1200" b="0" i="0" u="sng" dirty="0">
                <a:solidFill>
                  <a:srgbClr val="FF0000"/>
                </a:solidFill>
                <a:effectLst/>
                <a:latin typeface="+mj-lt"/>
              </a:rPr>
              <a:t>Teacher notes:</a:t>
            </a:r>
          </a:p>
          <a:p>
            <a:pPr>
              <a:defRPr sz="1300">
                <a:latin typeface="+mn-lt"/>
                <a:ea typeface="+mn-ea"/>
                <a:cs typeface="+mn-cs"/>
                <a:sym typeface="Arial Nova Cond"/>
              </a:defRPr>
            </a:pPr>
            <a:r>
              <a:rPr lang="en-GB" sz="1200" b="1" dirty="0">
                <a:solidFill>
                  <a:srgbClr val="FF0000"/>
                </a:solidFill>
                <a:latin typeface="+mj-lt"/>
              </a:rPr>
              <a:t>TIME:</a:t>
            </a:r>
            <a:r>
              <a:rPr lang="en-GB" sz="1200" dirty="0">
                <a:solidFill>
                  <a:srgbClr val="FF0000"/>
                </a:solidFill>
                <a:latin typeface="+mj-lt"/>
              </a:rPr>
              <a:t> 15 mins</a:t>
            </a:r>
          </a:p>
          <a:p>
            <a:pPr marL="0" marR="0" lvl="0" indent="0" defTabSz="914400" eaLnBrk="1" fontAlgn="auto" latinLnBrk="0" hangingPunct="1">
              <a:lnSpc>
                <a:spcPct val="100000"/>
              </a:lnSpc>
              <a:spcBef>
                <a:spcPts val="0"/>
              </a:spcBef>
              <a:spcAft>
                <a:spcPts val="0"/>
              </a:spcAft>
              <a:buClrTx/>
              <a:buSzTx/>
              <a:buFontTx/>
              <a:buNone/>
              <a:tabLst/>
              <a:defRPr sz="1300">
                <a:latin typeface="+mn-lt"/>
                <a:ea typeface="+mn-ea"/>
                <a:cs typeface="+mn-cs"/>
                <a:sym typeface="Arial Nova Cond"/>
              </a:defRPr>
            </a:pPr>
            <a:r>
              <a:rPr lang="en-GB" sz="1200" b="1" dirty="0">
                <a:solidFill>
                  <a:srgbClr val="FF0000"/>
                </a:solidFill>
                <a:latin typeface="+mj-lt"/>
              </a:rPr>
              <a:t>PURPOSE OF ACTIVITY: </a:t>
            </a:r>
            <a:r>
              <a:rPr lang="en-GB" sz="1200" dirty="0">
                <a:latin typeface="+mj-lt"/>
              </a:rPr>
              <a:t>New group pitch jam! In their new groups the students come up with a quick and captivating pitch</a:t>
            </a:r>
          </a:p>
          <a:p>
            <a:pPr>
              <a:defRPr sz="1300">
                <a:latin typeface="+mn-lt"/>
                <a:ea typeface="+mn-ea"/>
                <a:cs typeface="+mn-cs"/>
                <a:sym typeface="Arial Nova Cond"/>
              </a:defRPr>
            </a:pPr>
            <a:r>
              <a:rPr lang="en-GB" sz="1200" b="1" dirty="0">
                <a:solidFill>
                  <a:srgbClr val="FF0000"/>
                </a:solidFill>
                <a:latin typeface="+mj-lt"/>
              </a:rPr>
              <a:t>RESOURCES:</a:t>
            </a:r>
            <a:r>
              <a:rPr lang="en-GB" sz="1200" dirty="0">
                <a:solidFill>
                  <a:srgbClr val="FF0000"/>
                </a:solidFill>
                <a:latin typeface="+mj-lt"/>
              </a:rPr>
              <a:t> None</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solidFill>
                  <a:srgbClr val="FF0000"/>
                </a:solidFill>
                <a:latin typeface="+mj-lt"/>
              </a:rPr>
              <a:t>ACTIVITY INSTRUCTIONS:</a:t>
            </a:r>
          </a:p>
          <a:p>
            <a:pPr marL="228600" indent="-228600">
              <a:buFont typeface="+mj-lt"/>
              <a:buAutoNum type="arabicPeriod"/>
              <a:defRPr sz="2800"/>
            </a:pPr>
            <a:r>
              <a:rPr lang="en-GB" sz="1200" dirty="0">
                <a:latin typeface="+mj-lt"/>
                <a:ea typeface="Open Sans Regular"/>
                <a:cs typeface="Open Sans Regular"/>
                <a:sym typeface="Open Sans Regular"/>
              </a:rPr>
              <a:t>Assign a different area of the room as a workspace to each of the newly-formed team</a:t>
            </a:r>
            <a:r>
              <a:rPr sz="1200" dirty="0">
                <a:latin typeface="+mj-lt"/>
                <a:ea typeface="Open Sans Regular"/>
                <a:cs typeface="Open Sans Regular"/>
                <a:sym typeface="Open Sans Regular"/>
              </a:rPr>
              <a:t>s</a:t>
            </a:r>
            <a:r>
              <a:rPr lang="en-GB" sz="1200" dirty="0">
                <a:latin typeface="+mj-lt"/>
                <a:ea typeface="Open Sans Regular"/>
                <a:cs typeface="Open Sans Regular"/>
                <a:sym typeface="Open Sans Regular"/>
              </a:rPr>
              <a:t>.</a:t>
            </a:r>
          </a:p>
          <a:p>
            <a:pPr marL="228600" indent="-228600">
              <a:buFont typeface="+mj-lt"/>
              <a:buAutoNum type="arabicPeriod"/>
              <a:defRPr sz="2800"/>
            </a:pPr>
            <a:r>
              <a:rPr lang="en-GB" sz="1200" dirty="0">
                <a:latin typeface="+mj-lt"/>
                <a:ea typeface="Open Sans Regular"/>
                <a:cs typeface="Open Sans Regular"/>
                <a:sym typeface="Open Sans Regular"/>
              </a:rPr>
              <a:t>Tell the teams that t</a:t>
            </a:r>
            <a:r>
              <a:rPr sz="1200" dirty="0">
                <a:latin typeface="+mj-lt"/>
                <a:ea typeface="Open Sans Regular"/>
                <a:cs typeface="Open Sans Regular"/>
                <a:sym typeface="Open Sans Regular"/>
              </a:rPr>
              <a:t>he</a:t>
            </a:r>
            <a:r>
              <a:rPr lang="en-GB" sz="1200" dirty="0">
                <a:latin typeface="+mj-lt"/>
                <a:ea typeface="Open Sans Regular"/>
                <a:cs typeface="Open Sans Regular"/>
                <a:sym typeface="Open Sans Regular"/>
              </a:rPr>
              <a:t>y have 5 minutes to work together and quickly </a:t>
            </a:r>
            <a:r>
              <a:rPr sz="1200" dirty="0">
                <a:latin typeface="+mj-lt"/>
                <a:ea typeface="Open Sans Regular"/>
                <a:cs typeface="Open Sans Regular"/>
                <a:sym typeface="Open Sans Regular"/>
              </a:rPr>
              <a:t>come up with</a:t>
            </a:r>
            <a:r>
              <a:rPr lang="en-GB" sz="1200" dirty="0">
                <a:latin typeface="+mj-lt"/>
                <a:ea typeface="Open Sans Regular"/>
                <a:cs typeface="Open Sans Regular"/>
                <a:sym typeface="Open Sans Regular"/>
              </a:rPr>
              <a:t>:</a:t>
            </a:r>
            <a:r>
              <a:rPr sz="1200" dirty="0">
                <a:latin typeface="+mj-lt"/>
                <a:ea typeface="Open Sans Regular"/>
                <a:cs typeface="Open Sans Regular"/>
                <a:sym typeface="Open Sans Regular"/>
              </a:rPr>
              <a:t> </a:t>
            </a:r>
            <a:r>
              <a:rPr lang="en-GB" sz="1200" dirty="0">
                <a:latin typeface="+mj-lt"/>
                <a:ea typeface="Open Sans Regular"/>
                <a:cs typeface="Open Sans Regular"/>
                <a:sym typeface="Open Sans Regular"/>
              </a:rPr>
              <a:t>A</a:t>
            </a:r>
            <a:r>
              <a:rPr sz="1200" dirty="0">
                <a:latin typeface="+mj-lt"/>
                <a:ea typeface="Open Sans Regular"/>
                <a:cs typeface="Open Sans Regular"/>
                <a:sym typeface="Open Sans Regular"/>
              </a:rPr>
              <a:t> </a:t>
            </a:r>
            <a:r>
              <a:rPr lang="en-GB" sz="1200" dirty="0">
                <a:latin typeface="+mj-lt"/>
                <a:ea typeface="Open Sans Regular"/>
                <a:cs typeface="Open Sans Regular"/>
                <a:sym typeface="Open Sans Regular"/>
              </a:rPr>
              <a:t>memorable team</a:t>
            </a:r>
            <a:r>
              <a:rPr sz="1200" dirty="0">
                <a:latin typeface="+mj-lt"/>
                <a:ea typeface="Open Sans Regular"/>
                <a:cs typeface="Open Sans Regular"/>
                <a:sym typeface="Open Sans Regular"/>
              </a:rPr>
              <a:t> name</a:t>
            </a:r>
            <a:r>
              <a:rPr lang="en-GB" sz="1200" dirty="0">
                <a:latin typeface="+mj-lt"/>
                <a:ea typeface="Open Sans Regular"/>
                <a:cs typeface="Open Sans Regular"/>
                <a:sym typeface="Open Sans Regular"/>
              </a:rPr>
              <a:t>;</a:t>
            </a:r>
            <a:r>
              <a:rPr sz="1200" dirty="0">
                <a:latin typeface="+mj-lt"/>
                <a:ea typeface="Open Sans Regular"/>
                <a:cs typeface="Open Sans Regular"/>
                <a:sym typeface="Open Sans Regular"/>
              </a:rPr>
              <a:t> a quick soundbite that encapsulates their idea; and </a:t>
            </a:r>
            <a:r>
              <a:rPr lang="en-GB" sz="1200" dirty="0">
                <a:latin typeface="+mj-lt"/>
                <a:ea typeface="Open Sans Regular"/>
                <a:cs typeface="Open Sans Regular"/>
                <a:sym typeface="Open Sans Regular"/>
              </a:rPr>
              <a:t>a description of </a:t>
            </a:r>
            <a:r>
              <a:rPr sz="1200" dirty="0">
                <a:latin typeface="+mj-lt"/>
                <a:ea typeface="Open Sans Regular"/>
                <a:cs typeface="Open Sans Regular"/>
                <a:sym typeface="Open Sans Regular"/>
              </a:rPr>
              <a:t>what their first step is going to be. </a:t>
            </a:r>
            <a:r>
              <a:rPr lang="en-GB" sz="1200" dirty="0">
                <a:latin typeface="+mj-lt"/>
                <a:ea typeface="Open Sans Regular"/>
                <a:cs typeface="Open Sans Regular"/>
                <a:sym typeface="Open Sans Regular"/>
              </a:rPr>
              <a:t>Tell the teams that after their time is up they will need to pitch their idea to the other groups in the room.</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sz="2800"/>
            </a:pPr>
            <a:r>
              <a:rPr lang="en-GB" sz="1200" dirty="0">
                <a:latin typeface="+mj-lt"/>
                <a:ea typeface="Open Sans Regular"/>
                <a:cs typeface="Open Sans Regular"/>
                <a:sym typeface="Open Sans Regular"/>
              </a:rPr>
              <a:t>Visit each team while they are working to assist with their preparations. Remind them to think about: What is their goal? Who is most affected by the issue? What will they be asking their audience to do? </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sz="2800"/>
            </a:pPr>
            <a:r>
              <a:rPr lang="en-GB" sz="1200" dirty="0">
                <a:latin typeface="+mj-lt"/>
                <a:ea typeface="Open Sans Regular"/>
                <a:cs typeface="Open Sans Regular"/>
                <a:sym typeface="Open Sans Regular"/>
              </a:rPr>
              <a:t>After the 5 minutes of preparation time, ask the teams to </a:t>
            </a:r>
            <a:r>
              <a:rPr sz="1200" dirty="0">
                <a:latin typeface="+mj-lt"/>
                <a:ea typeface="Open Sans Regular"/>
                <a:cs typeface="Open Sans Regular"/>
                <a:sym typeface="Open Sans Regular"/>
              </a:rPr>
              <a:t>get on</a:t>
            </a:r>
            <a:r>
              <a:rPr lang="en-GB" sz="1200" dirty="0">
                <a:latin typeface="+mj-lt"/>
                <a:ea typeface="Open Sans Regular"/>
                <a:cs typeface="Open Sans Regular"/>
                <a:sym typeface="Open Sans Regular"/>
              </a:rPr>
              <a:t>to</a:t>
            </a:r>
            <a:r>
              <a:rPr sz="1200" dirty="0">
                <a:latin typeface="+mj-lt"/>
                <a:ea typeface="Open Sans Regular"/>
                <a:cs typeface="Open Sans Regular"/>
                <a:sym typeface="Open Sans Regular"/>
              </a:rPr>
              <a:t> their feet and present to </a:t>
            </a:r>
            <a:r>
              <a:rPr lang="en-GB" sz="1200" dirty="0">
                <a:latin typeface="+mj-lt"/>
                <a:ea typeface="Open Sans Regular"/>
                <a:cs typeface="Open Sans Regular"/>
                <a:sym typeface="Open Sans Regular"/>
              </a:rPr>
              <a:t>the room one by one</a:t>
            </a:r>
            <a:r>
              <a:rPr sz="1200" dirty="0">
                <a:latin typeface="+mj-lt"/>
                <a:ea typeface="Open Sans Regular"/>
                <a:cs typeface="Open Sans Regular"/>
                <a:sym typeface="Open Sans Regular"/>
              </a:rPr>
              <a:t>.</a:t>
            </a:r>
            <a:r>
              <a:rPr lang="en-GB" sz="1200" dirty="0">
                <a:latin typeface="+mj-lt"/>
                <a:ea typeface="Open Sans Regular"/>
                <a:cs typeface="Open Sans Regular"/>
                <a:sym typeface="Open Sans Regular"/>
              </a:rPr>
              <a:t> For example, </a:t>
            </a:r>
            <a:r>
              <a:rPr lang="en-GB" sz="1200" b="1" i="1" dirty="0">
                <a:latin typeface="+mj-lt"/>
                <a:ea typeface="Open Sans Regular"/>
                <a:cs typeface="Open Sans Regular"/>
                <a:sym typeface="Open Sans Regular"/>
              </a:rPr>
              <a:t>We are </a:t>
            </a:r>
            <a:r>
              <a:rPr lang="en-GB" sz="1200" b="1" i="1" dirty="0">
                <a:latin typeface="+mj-lt"/>
                <a:ea typeface="Open Sans Bold"/>
                <a:cs typeface="Open Sans Bold"/>
                <a:sym typeface="Open Sans Bold"/>
              </a:rPr>
              <a:t>Team Green. </a:t>
            </a:r>
            <a:r>
              <a:rPr lang="en-GB" sz="1200" b="1" i="1" dirty="0">
                <a:latin typeface="+mj-lt"/>
                <a:ea typeface="Open Sans Regular"/>
                <a:cs typeface="Open Sans Regular"/>
                <a:sym typeface="Open Sans Regular"/>
              </a:rPr>
              <a:t>We are going to change the world by reducing littering around school. Litter not only looks horrible but is also bad for the environment – that affects us all! We’re going to start by creating anti-littering posters to put up around school and making a short film to show in an assembly.</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sz="2800"/>
            </a:pPr>
            <a:r>
              <a:rPr lang="en-GB" sz="1200" dirty="0">
                <a:latin typeface="+mj-lt"/>
              </a:rPr>
              <a:t>After each presentation, ask the pitching team some </a:t>
            </a:r>
            <a:r>
              <a:rPr lang="en-GB" sz="1200" dirty="0">
                <a:latin typeface="+mj-lt"/>
                <a:ea typeface="Open Sans Regular"/>
                <a:cs typeface="Open Sans Regular"/>
                <a:sym typeface="Open Sans Regular"/>
              </a:rPr>
              <a:t>quick-fire questions about their ideas and invite the other teams to do so too. The pitching team will enjoy thinking on their feet and will be amazed at the ideas that they come up with on the spot – as will the other teams!</a:t>
            </a:r>
          </a:p>
          <a:p>
            <a:pPr marL="228600" indent="-228600">
              <a:buFont typeface="+mj-lt"/>
              <a:buAutoNum type="arabicPeriod"/>
              <a:defRPr sz="2800"/>
            </a:pPr>
            <a:r>
              <a:rPr lang="en-GB" sz="1200" dirty="0">
                <a:latin typeface="+mj-lt"/>
                <a:sym typeface="Open Sans Regular"/>
              </a:rPr>
              <a:t>Encourage some healthy competition as the teams pitch and again look for opportunities to synthesise their ideas.</a:t>
            </a:r>
          </a:p>
          <a:p>
            <a:pPr marL="228600" indent="-228600">
              <a:buFont typeface="+mj-lt"/>
              <a:buAutoNum type="arabicPeriod"/>
              <a:defRPr sz="2800"/>
            </a:pPr>
            <a:r>
              <a:rPr lang="en-GB" sz="1200" dirty="0">
                <a:latin typeface="+mj-lt"/>
                <a:sym typeface="Open Sans Regular"/>
              </a:rPr>
              <a:t>Conclude the pitch jam by congratulating all of the teams for their great ideas and fantastic presentations! Remind the teams that they have all identified actions that they can take immediately to change the world. </a:t>
            </a:r>
          </a:p>
          <a:p>
            <a:pPr marL="228600" indent="-228600">
              <a:buFont typeface="+mj-lt"/>
              <a:buAutoNum type="arabicPeriod"/>
              <a:defRPr sz="2800"/>
            </a:pPr>
            <a:r>
              <a:rPr lang="en-GB" sz="1200" dirty="0">
                <a:latin typeface="+mj-lt"/>
                <a:sym typeface="Open Sans Regular"/>
              </a:rPr>
              <a:t>Ask all of the </a:t>
            </a:r>
            <a:r>
              <a:rPr lang="en-GB" sz="1200" dirty="0">
                <a:latin typeface="+mj-lt"/>
              </a:rPr>
              <a:t>students</a:t>
            </a:r>
            <a:r>
              <a:rPr lang="en-GB" sz="1200" dirty="0">
                <a:latin typeface="+mj-lt"/>
                <a:sym typeface="Open Sans Regular"/>
              </a:rPr>
              <a:t> to commit to one small action, one small step that they will take towards their world-changing plan.</a:t>
            </a:r>
            <a:endParaRPr sz="1200" dirty="0">
              <a:latin typeface="+mj-lt"/>
              <a:ea typeface="Open Sans Regular"/>
              <a:cs typeface="Open Sans Regular"/>
              <a:sym typeface="Open Sans Regular"/>
            </a:endParaRPr>
          </a:p>
          <a:p>
            <a:endParaRPr sz="1200" dirty="0">
              <a:latin typeface="+mj-lt"/>
            </a:endParaRPr>
          </a:p>
          <a:p>
            <a:r>
              <a:rPr sz="1200" u="sng" dirty="0">
                <a:latin typeface="+mj-lt"/>
              </a:rPr>
              <a:t>CLICK ON TO NEXT SLIDE</a:t>
            </a:r>
          </a:p>
        </p:txBody>
      </p:sp>
    </p:spTree>
    <p:extLst>
      <p:ext uri="{BB962C8B-B14F-4D97-AF65-F5344CB8AC3E}">
        <p14:creationId xmlns:p14="http://schemas.microsoft.com/office/powerpoint/2010/main" val="3653120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u="sng" dirty="0">
                <a:solidFill>
                  <a:srgbClr val="000000"/>
                </a:solidFill>
                <a:effectLst/>
                <a:latin typeface="+mj-lt"/>
              </a:rPr>
              <a:t>End of workshop reflection (2 mins)</a:t>
            </a:r>
          </a:p>
          <a:p>
            <a:endParaRPr lang="en-GB" sz="1200" b="1"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5 mins</a:t>
            </a:r>
          </a:p>
          <a:p>
            <a:pPr>
              <a:defRPr sz="1300">
                <a:latin typeface="Arial Nova Cond"/>
                <a:ea typeface="Arial Nova Cond"/>
                <a:cs typeface="Arial Nova Cond"/>
                <a:sym typeface="Arial Nova Cond"/>
              </a:defRPr>
            </a:pPr>
            <a:r>
              <a:rPr lang="en-GB" sz="1200" b="1" dirty="0">
                <a:latin typeface="+mj-lt"/>
              </a:rPr>
              <a:t>PURPOSE OF ACTIVITY:</a:t>
            </a:r>
            <a:r>
              <a:rPr lang="en-GB" sz="1200" dirty="0">
                <a:latin typeface="+mj-lt"/>
              </a:rPr>
              <a:t> Wrap up the session and encourage students to reflect on what they have learned about the Hometown Heroes and the Birmingham 2022 Commonwealth Games. Remind the students that they can all be agents of change and they can genuinely change the world</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None</a:t>
            </a:r>
          </a:p>
          <a:p>
            <a:pPr>
              <a:defRPr sz="1300">
                <a:latin typeface="Arial Nova Cond"/>
                <a:ea typeface="Arial Nova Cond"/>
                <a:cs typeface="Arial Nova Cond"/>
                <a:sym typeface="Arial Nova Cond"/>
              </a:defRPr>
            </a:pP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b="0" dirty="0">
                <a:latin typeface="+mj-lt"/>
                <a:ea typeface="Arial Nova"/>
                <a:cs typeface="Arial Nova"/>
                <a:sym typeface="Arial Nova"/>
              </a:rPr>
              <a:t>Gather the </a:t>
            </a:r>
            <a:r>
              <a:rPr lang="en-GB" sz="1200" b="0" dirty="0">
                <a:latin typeface="+mj-lt"/>
              </a:rPr>
              <a:t>students</a:t>
            </a:r>
            <a:r>
              <a:rPr lang="en-GB" sz="1200" b="0" dirty="0">
                <a:latin typeface="+mj-lt"/>
                <a:ea typeface="Arial Nova"/>
                <a:cs typeface="Arial Nova"/>
                <a:sym typeface="Arial Nova"/>
              </a:rPr>
              <a:t> in a large group in front of you.</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endParaRPr lang="en-GB" sz="1200" b="0" dirty="0">
              <a:solidFill>
                <a:schemeClr val="accent2"/>
              </a:solidFill>
              <a:latin typeface="+mj-lt"/>
              <a:ea typeface="Arial Nova"/>
              <a:cs typeface="Arial Nova"/>
              <a:sym typeface="Arial Nova"/>
            </a:endParaRP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200" dirty="0">
                <a:latin typeface="+mj-lt"/>
              </a:rPr>
              <a:t>ACTIVITY INSTRUCTIONS</a:t>
            </a:r>
            <a:endParaRPr lang="en-GB" sz="1200" b="0" dirty="0">
              <a:solidFill>
                <a:schemeClr val="accent2"/>
              </a:solidFill>
              <a:latin typeface="+mj-lt"/>
              <a:ea typeface="Arial Nova"/>
              <a:cs typeface="Arial Nova"/>
              <a:sym typeface="Arial Nova"/>
            </a:endParaRPr>
          </a:p>
          <a:p>
            <a:pPr>
              <a:defRPr sz="1300">
                <a:latin typeface="Arial Nova Cond"/>
                <a:ea typeface="Arial Nova Cond"/>
                <a:cs typeface="Arial Nova Cond"/>
                <a:sym typeface="Arial Nova Cond"/>
              </a:defRPr>
            </a:pPr>
            <a:r>
              <a:rPr lang="en-GB" sz="1200" dirty="0">
                <a:latin typeface="+mj-lt"/>
              </a:rPr>
              <a:t>Conclude the session with the following call to action: </a:t>
            </a:r>
          </a:p>
          <a:p>
            <a:pPr>
              <a:defRPr sz="1300">
                <a:latin typeface="Arial Nova Cond"/>
                <a:ea typeface="Arial Nova Cond"/>
                <a:cs typeface="Arial Nova Cond"/>
                <a:sym typeface="Arial Nova Cond"/>
              </a:defRPr>
            </a:pPr>
            <a:endParaRPr lang="en-GB" sz="12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i="1" dirty="0">
                <a:solidFill>
                  <a:srgbClr val="7DD485"/>
                </a:solidFill>
                <a:latin typeface="+mj-lt"/>
                <a:ea typeface="Open Sans Regular"/>
                <a:cs typeface="Open Sans Regular"/>
                <a:sym typeface="Open Sans Regular"/>
              </a:rPr>
              <a:t>If you were to look at a river and attempt to see the effect that water has on eroding rock, </a:t>
            </a:r>
            <a:r>
              <a:rPr lang="en-GB" sz="1200" i="1" dirty="0">
                <a:solidFill>
                  <a:srgbClr val="7DD485"/>
                </a:solidFill>
                <a:latin typeface="+mj-lt"/>
                <a:ea typeface="Open Sans Bold"/>
                <a:cs typeface="Open Sans Bold"/>
                <a:sym typeface="Open Sans Bold"/>
              </a:rPr>
              <a:t>you would see nothing</a:t>
            </a:r>
            <a:r>
              <a:rPr lang="en-GB" sz="1200" i="1" dirty="0">
                <a:solidFill>
                  <a:srgbClr val="7DD485"/>
                </a:solidFill>
                <a:latin typeface="+mj-lt"/>
                <a:ea typeface="Open Sans Regular"/>
                <a:cs typeface="Open Sans Regular"/>
                <a:sym typeface="Open Sans Regular"/>
              </a:rPr>
              <a:t>. But if you observed that river for a </a:t>
            </a:r>
            <a:r>
              <a:rPr lang="en-GB" sz="1200" i="1" dirty="0">
                <a:solidFill>
                  <a:srgbClr val="7DD485"/>
                </a:solidFill>
                <a:latin typeface="+mj-lt"/>
                <a:ea typeface="Open Sans Bold"/>
                <a:cs typeface="Open Sans Bold"/>
                <a:sym typeface="Open Sans Bold"/>
              </a:rPr>
              <a:t>long enough time</a:t>
            </a:r>
            <a:r>
              <a:rPr lang="en-GB" sz="1200" i="1" dirty="0">
                <a:solidFill>
                  <a:srgbClr val="7DD485"/>
                </a:solidFill>
                <a:latin typeface="+mj-lt"/>
                <a:ea typeface="Open Sans Regular"/>
                <a:cs typeface="Open Sans Regular"/>
                <a:sym typeface="Open Sans Regular"/>
              </a:rPr>
              <a:t> you would see it carve out the Grand Canyon. Small consistent action over a long enough period of time can change the world. </a:t>
            </a:r>
            <a:r>
              <a:rPr lang="en-GB" sz="1200" i="1" dirty="0">
                <a:solidFill>
                  <a:srgbClr val="7DD485"/>
                </a:solidFill>
                <a:latin typeface="+mj-lt"/>
                <a:ea typeface="Open Sans Bold"/>
                <a:cs typeface="Open Sans Bold"/>
                <a:sym typeface="Open Sans Bold"/>
              </a:rPr>
              <a:t>We can change our world!</a:t>
            </a:r>
            <a:endParaRPr lang="en-GB" sz="12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endParaRPr lang="en-GB" sz="12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i="0" dirty="0">
                <a:solidFill>
                  <a:srgbClr val="7DD485"/>
                </a:solidFill>
                <a:latin typeface="+mj-lt"/>
                <a:ea typeface="Open Sans Regular"/>
                <a:cs typeface="Open Sans Regular"/>
                <a:sym typeface="Open Sans Regular"/>
              </a:rPr>
              <a:t>Thank the </a:t>
            </a:r>
            <a:r>
              <a:rPr lang="en-GB" sz="1200" dirty="0">
                <a:latin typeface="+mj-lt"/>
              </a:rPr>
              <a:t>students</a:t>
            </a:r>
            <a:r>
              <a:rPr lang="en-GB" sz="1200" i="0" dirty="0">
                <a:solidFill>
                  <a:srgbClr val="7DD485"/>
                </a:solidFill>
                <a:latin typeface="+mj-lt"/>
                <a:ea typeface="Open Sans Regular"/>
                <a:cs typeface="Open Sans Regular"/>
                <a:sym typeface="Open Sans Regular"/>
              </a:rPr>
              <a:t> and congratulate them for their contributions and ideas. Close the session.</a:t>
            </a: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endParaRPr lang="en-GB" sz="12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u="sng" dirty="0">
                <a:latin typeface="+mj-lt"/>
              </a:rPr>
              <a:t>CLICK ON TO NEXT SLIDE</a:t>
            </a:r>
            <a:endParaRPr lang="en-GB" sz="1200" dirty="0">
              <a:latin typeface="+mj-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F6AA10-C973-3F44-AE42-4CC907109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Helvetica"/>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Helvetica"/>
              <a:sym typeface="Calibri"/>
            </a:endParaRPr>
          </a:p>
        </p:txBody>
      </p:sp>
    </p:spTree>
    <p:extLst>
      <p:ext uri="{BB962C8B-B14F-4D97-AF65-F5344CB8AC3E}">
        <p14:creationId xmlns:p14="http://schemas.microsoft.com/office/powerpoint/2010/main" val="2843317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9834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 name="CLICK TO EDIT MASTERTITLE STYLE"/>
          <p:cNvSpPr txBox="1">
            <a:spLocks noGrp="1"/>
          </p:cNvSpPr>
          <p:nvPr>
            <p:ph type="title" hasCustomPrompt="1"/>
          </p:nvPr>
        </p:nvSpPr>
        <p:spPr>
          <a:prstGeom prst="rect">
            <a:avLst/>
          </a:prstGeom>
        </p:spPr>
        <p:txBody>
          <a:bodyPr/>
          <a:lstStyle/>
          <a:p>
            <a:r>
              <a:t>CLICK TO EDIT MASTERTITLE STYLE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1" name="Picture 8" descr="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 name="TextBox 7"/>
          <p:cNvSpPr txBox="1"/>
          <p:nvPr/>
        </p:nvSpPr>
        <p:spPr>
          <a:xfrm>
            <a:off x="868836" y="6395105"/>
            <a:ext cx="3229338" cy="215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400" b="1">
                <a:latin typeface="+mn-lt"/>
                <a:ea typeface="+mn-ea"/>
                <a:cs typeface="+mn-cs"/>
                <a:sym typeface="Arial Nova Cond"/>
              </a:defRPr>
            </a:lvl1pPr>
          </a:lstStyle>
          <a:p>
            <a:r>
              <a:t>BIRMINGHAM2022.COM/POWER</a:t>
            </a:r>
          </a:p>
        </p:txBody>
      </p:sp>
      <p:sp>
        <p:nvSpPr>
          <p:cNvPr id="24" name="CLICK TO EDIT MASTERTITLE STYLE"/>
          <p:cNvSpPr txBox="1">
            <a:spLocks noGrp="1"/>
          </p:cNvSpPr>
          <p:nvPr>
            <p:ph type="title" hasCustomPrompt="1"/>
          </p:nvPr>
        </p:nvSpPr>
        <p:spPr>
          <a:xfrm>
            <a:off x="834968" y="518075"/>
            <a:ext cx="10207106" cy="1575436"/>
          </a:xfrm>
          <a:prstGeom prst="rect">
            <a:avLst/>
          </a:prstGeom>
        </p:spPr>
        <p:txBody>
          <a:bodyPr/>
          <a:lstStyle/>
          <a:p>
            <a:r>
              <a:t>CLICK TO EDIT MASTERTITLE STYLE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31"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32"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33" name="Rectangle 2"/>
          <p:cNvSpPr/>
          <p:nvPr/>
        </p:nvSpPr>
        <p:spPr>
          <a:xfrm>
            <a:off x="226243" y="5684363"/>
            <a:ext cx="3930978" cy="895547"/>
          </a:xfrm>
          <a:prstGeom prst="rect">
            <a:avLst/>
          </a:prstGeom>
          <a:solidFill>
            <a:srgbClr val="FBE614"/>
          </a:solidFill>
          <a:ln w="12700">
            <a:miter lim="400000"/>
          </a:ln>
        </p:spPr>
        <p:txBody>
          <a:bodyPr lIns="45719" rIns="45719" anchor="ctr"/>
          <a:lstStyle/>
          <a:p>
            <a:pPr algn="ctr">
              <a:defRPr>
                <a:solidFill>
                  <a:srgbClr val="FFFFFF"/>
                </a:solidFill>
              </a:defRPr>
            </a:pPr>
            <a:endParaRPr/>
          </a:p>
        </p:txBody>
      </p:sp>
      <p:sp>
        <p:nvSpPr>
          <p:cNvPr id="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41"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42"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43" name="Title Text"/>
          <p:cNvSpPr txBox="1">
            <a:spLocks noGrp="1"/>
          </p:cNvSpPr>
          <p:nvPr>
            <p:ph type="title"/>
          </p:nvPr>
        </p:nvSpPr>
        <p:spPr>
          <a:xfrm>
            <a:off x="1524000" y="1122362"/>
            <a:ext cx="9144000" cy="2387601"/>
          </a:xfrm>
          <a:prstGeom prst="rect">
            <a:avLst/>
          </a:prstGeom>
        </p:spPr>
        <p:txBody>
          <a:bodyPr lIns="45719" tIns="45719" rIns="45719" bIns="45719" anchor="b"/>
          <a:lstStyle>
            <a:lvl1pPr algn="ctr">
              <a:lnSpc>
                <a:spcPct val="90000"/>
              </a:lnSpc>
              <a:defRPr sz="6000" b="0">
                <a:latin typeface="+mj-lt"/>
                <a:ea typeface="+mj-ea"/>
                <a:cs typeface="+mj-cs"/>
                <a:sym typeface="Calibri"/>
              </a:defRPr>
            </a:lvl1pPr>
          </a:lstStyle>
          <a:p>
            <a:r>
              <a:t>Title Text</a:t>
            </a:r>
          </a:p>
        </p:txBody>
      </p:sp>
      <p:sp>
        <p:nvSpPr>
          <p:cNvPr id="44"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52"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53"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54" name="Title Text"/>
          <p:cNvSpPr txBox="1">
            <a:spLocks noGrp="1"/>
          </p:cNvSpPr>
          <p:nvPr>
            <p:ph type="title"/>
          </p:nvPr>
        </p:nvSpPr>
        <p:spPr>
          <a:xfrm>
            <a:off x="831850" y="1709738"/>
            <a:ext cx="10515600" cy="2852737"/>
          </a:xfrm>
          <a:prstGeom prst="rect">
            <a:avLst/>
          </a:prstGeom>
        </p:spPr>
        <p:txBody>
          <a:bodyPr lIns="45719" tIns="45719" rIns="45719" bIns="45719" anchor="b"/>
          <a:lstStyle>
            <a:lvl1pPr>
              <a:lnSpc>
                <a:spcPct val="90000"/>
              </a:lnSpc>
              <a:defRPr sz="6000" b="0">
                <a:latin typeface="+mj-lt"/>
                <a:ea typeface="+mj-ea"/>
                <a:cs typeface="+mj-cs"/>
                <a:sym typeface="Calibri"/>
              </a:defRPr>
            </a:lvl1pPr>
          </a:lstStyle>
          <a:p>
            <a:r>
              <a:t>Title Text</a:t>
            </a:r>
          </a:p>
        </p:txBody>
      </p:sp>
      <p:sp>
        <p:nvSpPr>
          <p:cNvPr id="55"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6"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63"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64"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65"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6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74"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75"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76" name="Title Text"/>
          <p:cNvSpPr txBox="1">
            <a:spLocks noGrp="1"/>
          </p:cNvSpPr>
          <p:nvPr>
            <p:ph type="title"/>
          </p:nvPr>
        </p:nvSpPr>
        <p:spPr>
          <a:xfrm>
            <a:off x="839787" y="365125"/>
            <a:ext cx="10515601"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77"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78"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a:pPr>
            <a:endParaRPr/>
          </a:p>
        </p:txBody>
      </p:sp>
      <p:sp>
        <p:nvSpPr>
          <p:cNvPr id="7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86"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87"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88"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8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96"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97"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98"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105"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106"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107"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08"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109"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110"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117" name="Picture 10" descr="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118" name="Picture 8" descr="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0"/>
            <a:ext cx="12264889" cy="6858000"/>
          </a:xfrm>
          <a:prstGeom prst="rect">
            <a:avLst/>
          </a:prstGeom>
          <a:ln w="12700">
            <a:miter lim="400000"/>
          </a:ln>
        </p:spPr>
      </p:pic>
      <p:sp>
        <p:nvSpPr>
          <p:cNvPr id="119"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2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2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22"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grpSp>
        <p:nvGrpSpPr>
          <p:cNvPr id="131" name="Picture 2"/>
          <p:cNvGrpSpPr/>
          <p:nvPr/>
        </p:nvGrpSpPr>
        <p:grpSpPr>
          <a:xfrm>
            <a:off x="9525" y="0"/>
            <a:ext cx="12182475" cy="6858000"/>
            <a:chOff x="0" y="0"/>
            <a:chExt cx="12182475" cy="6858000"/>
          </a:xfrm>
        </p:grpSpPr>
        <p:sp>
          <p:nvSpPr>
            <p:cNvPr id="129"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30" name="image5.jpeg" descr="image5.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82475" cy="6858000"/>
            </a:xfrm>
            <a:prstGeom prst="rect">
              <a:avLst/>
            </a:prstGeom>
            <a:ln w="12700" cap="flat">
              <a:noFill/>
              <a:miter lim="400000"/>
            </a:ln>
            <a:effectLst/>
          </p:spPr>
        </p:pic>
      </p:grpSp>
      <p:pic>
        <p:nvPicPr>
          <p:cNvPr id="132"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74249" y="5196935"/>
            <a:ext cx="2268182" cy="1412521"/>
          </a:xfrm>
          <a:prstGeom prst="rect">
            <a:avLst/>
          </a:prstGeom>
          <a:ln w="12700">
            <a:miter lim="400000"/>
          </a:ln>
        </p:spPr>
      </p:pic>
      <p:sp>
        <p:nvSpPr>
          <p:cNvPr id="133"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grpSp>
        <p:nvGrpSpPr>
          <p:cNvPr id="143" name="Picture 2"/>
          <p:cNvGrpSpPr/>
          <p:nvPr/>
        </p:nvGrpSpPr>
        <p:grpSpPr>
          <a:xfrm>
            <a:off x="9525" y="0"/>
            <a:ext cx="12182475" cy="6858000"/>
            <a:chOff x="0" y="0"/>
            <a:chExt cx="12182475" cy="6858000"/>
          </a:xfrm>
        </p:grpSpPr>
        <p:sp>
          <p:nvSpPr>
            <p:cNvPr id="141"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42" name="image5.jpeg" descr="image5.jpe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82475" cy="6858000"/>
            </a:xfrm>
            <a:prstGeom prst="rect">
              <a:avLst/>
            </a:prstGeom>
            <a:ln w="12700" cap="flat">
              <a:noFill/>
              <a:miter lim="400000"/>
            </a:ln>
            <a:effectLst/>
          </p:spPr>
        </p:pic>
      </p:grpSp>
      <p:pic>
        <p:nvPicPr>
          <p:cNvPr id="144"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74249" y="5196935"/>
            <a:ext cx="2268182" cy="1412521"/>
          </a:xfrm>
          <a:prstGeom prst="rect">
            <a:avLst/>
          </a:prstGeom>
          <a:ln w="12700">
            <a:miter lim="400000"/>
          </a:ln>
        </p:spPr>
      </p:pic>
      <p:sp>
        <p:nvSpPr>
          <p:cNvPr id="145"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46"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47"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154" name="Picture 12" descr="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62" y="0"/>
            <a:ext cx="12182476" cy="6858000"/>
          </a:xfrm>
          <a:prstGeom prst="rect">
            <a:avLst/>
          </a:prstGeom>
          <a:ln w="12700">
            <a:miter lim="400000"/>
          </a:ln>
        </p:spPr>
      </p:pic>
      <p:pic>
        <p:nvPicPr>
          <p:cNvPr id="155" name="Picture 7" descr="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156" name="Picture 8" descr="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74249" y="5209368"/>
            <a:ext cx="2462264" cy="1506393"/>
          </a:xfrm>
          <a:prstGeom prst="rect">
            <a:avLst/>
          </a:prstGeom>
          <a:ln w="12700">
            <a:miter lim="400000"/>
          </a:ln>
        </p:spPr>
      </p:pic>
      <p:sp>
        <p:nvSpPr>
          <p:cNvPr id="157"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58"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834969" y="518075"/>
            <a:ext cx="10207105" cy="1575435"/>
          </a:xfrm>
        </p:spPr>
        <p:txBody>
          <a:bodyPr lIns="0" tIns="0" rIns="0" bIns="0">
            <a:normAutofit/>
          </a:bodyPr>
          <a:lstStyle>
            <a:lvl1pPr>
              <a:lnSpc>
                <a:spcPct val="70000"/>
              </a:lnSpc>
              <a:defRPr sz="4000" b="1" i="0">
                <a:latin typeface="Arial Nova Cond" panose="020B0506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725593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2026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a:ln w="12700">
            <a:miter lim="400000"/>
          </a:ln>
        </p:spPr>
      </p:pic>
      <p:sp>
        <p:nvSpPr>
          <p:cNvPr id="3" name="Slide Number"/>
          <p:cNvSpPr txBox="1">
            <a:spLocks noGrp="1"/>
          </p:cNvSpPr>
          <p:nvPr>
            <p:ph type="sldNum" sz="quarter" idx="2"/>
          </p:nvPr>
        </p:nvSpPr>
        <p:spPr>
          <a:xfrm>
            <a:off x="304056" y="6380769"/>
            <a:ext cx="210469" cy="215901"/>
          </a:xfrm>
          <a:prstGeom prst="rect">
            <a:avLst/>
          </a:prstGeom>
          <a:ln w="12700">
            <a:miter lim="400000"/>
          </a:ln>
        </p:spPr>
        <p:txBody>
          <a:bodyPr wrap="none" lIns="0" tIns="0" rIns="0" bIns="0" anchor="ctr">
            <a:spAutoFit/>
          </a:bodyPr>
          <a:lstStyle>
            <a:lvl1pPr>
              <a:defRPr sz="1400" b="1">
                <a:latin typeface="Arial Nova"/>
                <a:ea typeface="Arial Nova"/>
                <a:cs typeface="Arial Nova"/>
                <a:sym typeface="Arial Nova"/>
              </a:defRPr>
            </a:lvl1pPr>
          </a:lstStyle>
          <a:p>
            <a:fld id="{86CB4B4D-7CA3-9044-876B-883B54F8677D}" type="slidenum">
              <a:t>‹#›</a:t>
            </a:fld>
            <a:endParaRPr/>
          </a:p>
        </p:txBody>
      </p:sp>
      <p:sp>
        <p:nvSpPr>
          <p:cNvPr id="4" name="TextBox 12"/>
          <p:cNvSpPr txBox="1"/>
          <p:nvPr/>
        </p:nvSpPr>
        <p:spPr>
          <a:xfrm>
            <a:off x="868836" y="6395105"/>
            <a:ext cx="3229338" cy="215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400" b="1">
                <a:latin typeface="+mn-lt"/>
                <a:ea typeface="+mn-ea"/>
                <a:cs typeface="+mn-cs"/>
                <a:sym typeface="Arial Nova Cond"/>
              </a:defRPr>
            </a:lvl1pPr>
          </a:lstStyle>
          <a:p>
            <a:r>
              <a:t>BIRMINGHAM2022.COM/POWER</a:t>
            </a:r>
          </a:p>
        </p:txBody>
      </p:sp>
      <p:sp>
        <p:nvSpPr>
          <p:cNvPr id="5" name="CLICK TO EDIT MASTERTITLE STYLE"/>
          <p:cNvSpPr txBox="1">
            <a:spLocks noGrp="1"/>
          </p:cNvSpPr>
          <p:nvPr>
            <p:ph type="title" hasCustomPrompt="1"/>
          </p:nvPr>
        </p:nvSpPr>
        <p:spPr>
          <a:xfrm>
            <a:off x="932180" y="507681"/>
            <a:ext cx="10327641" cy="157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rmAutofit/>
          </a:bodyPr>
          <a:lstStyle/>
          <a:p>
            <a:r>
              <a:t>CLICK TO EDIT MASTERTITLE STYLE</a:t>
            </a:r>
          </a:p>
        </p:txBody>
      </p:sp>
      <p:sp>
        <p:nvSpPr>
          <p:cNvPr id="6"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1pPr>
      <a:lvl2pPr marL="0" marR="0" indent="457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2pPr>
      <a:lvl3pPr marL="0" marR="0" indent="914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3pPr>
      <a:lvl4pPr marL="0" marR="0" indent="1371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4pPr>
      <a:lvl5pPr marL="0" marR="0" indent="18288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5pPr>
      <a:lvl6pPr marL="0" marR="0" indent="22860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6pPr>
      <a:lvl7pPr marL="0" marR="0" indent="2743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7pPr>
      <a:lvl8pPr marL="0" marR="0" indent="3200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8pPr>
      <a:lvl9pPr marL="0" marR="0" indent="3657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31CD828F-906E-D848-9559-77F50A7B947C}"/>
              </a:ext>
            </a:extLst>
          </p:cNvPr>
          <p:cNvSpPr txBox="1">
            <a:spLocks/>
          </p:cNvSpPr>
          <p:nvPr userDrawn="1"/>
        </p:nvSpPr>
        <p:spPr>
          <a:xfrm>
            <a:off x="304057" y="6349167"/>
            <a:ext cx="536490" cy="279104"/>
          </a:xfrm>
          <a:prstGeom prst="rect">
            <a:avLst/>
          </a:prstGeom>
        </p:spPr>
        <p:txBody>
          <a:bodyPr lIns="0" tIns="0" rIns="0" bIns="0" anchor="ct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sz="1400" smtClean="0"/>
              <a:pPr/>
              <a:t>‹#›</a:t>
            </a:fld>
            <a:endParaRPr lang="en-US" sz="1400" dirty="0"/>
          </a:p>
        </p:txBody>
      </p:sp>
      <p:sp>
        <p:nvSpPr>
          <p:cNvPr id="8" name="TextBox 7">
            <a:extLst>
              <a:ext uri="{FF2B5EF4-FFF2-40B4-BE49-F238E27FC236}">
                <a16:creationId xmlns:a16="http://schemas.microsoft.com/office/drawing/2014/main" id="{D6B83776-6834-7E4E-80D4-187A9BA26AB0}"/>
              </a:ext>
            </a:extLst>
          </p:cNvPr>
          <p:cNvSpPr txBox="1"/>
          <p:nvPr userDrawn="1"/>
        </p:nvSpPr>
        <p:spPr>
          <a:xfrm>
            <a:off x="868837" y="6395333"/>
            <a:ext cx="3229336" cy="215444"/>
          </a:xfrm>
          <a:prstGeom prst="rect">
            <a:avLst/>
          </a:prstGeom>
          <a:noFill/>
        </p:spPr>
        <p:txBody>
          <a:bodyPr wrap="square" lIns="0" tIns="0" rIns="0" bIns="0" rtlCol="0" anchor="ctr">
            <a:spAutoFit/>
          </a:bodyPr>
          <a:lstStyle/>
          <a:p>
            <a:r>
              <a:rPr lang="en-US" sz="1400" b="1" i="0" dirty="0">
                <a:latin typeface="Arial Nova Cond" panose="020B0506020202020204" pitchFamily="34" charset="0"/>
              </a:rPr>
              <a:t>BIRMINGHAM2022.COM/POWER</a:t>
            </a:r>
          </a:p>
        </p:txBody>
      </p:sp>
    </p:spTree>
    <p:extLst>
      <p:ext uri="{BB962C8B-B14F-4D97-AF65-F5344CB8AC3E}">
        <p14:creationId xmlns:p14="http://schemas.microsoft.com/office/powerpoint/2010/main" val="3959874993"/>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EE40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BEC8CDC-35A8-9943-8683-270088D35E88}"/>
              </a:ext>
            </a:extLst>
          </p:cNvPr>
          <p:cNvPicPr>
            <a:picLocks noChangeAspect="1"/>
          </p:cNvPicPr>
          <p:nvPr userDrawn="1"/>
        </p:nvPicPr>
        <p:blipFill>
          <a:blip r:embed="rId3"/>
          <a:srcRect/>
          <a:stretch/>
        </p:blipFill>
        <p:spPr>
          <a:xfrm>
            <a:off x="-6000" y="-3375"/>
            <a:ext cx="12204000" cy="6864750"/>
          </a:xfrm>
          <a:prstGeom prst="rect">
            <a:avLst/>
          </a:prstGeom>
        </p:spPr>
      </p:pic>
      <p:sp>
        <p:nvSpPr>
          <p:cNvPr id="14" name="Rectangle 13">
            <a:extLst>
              <a:ext uri="{FF2B5EF4-FFF2-40B4-BE49-F238E27FC236}">
                <a16:creationId xmlns:a16="http://schemas.microsoft.com/office/drawing/2014/main" id="{F876332F-DF9B-DE4E-BEF7-608973553045}"/>
              </a:ext>
            </a:extLst>
          </p:cNvPr>
          <p:cNvSpPr/>
          <p:nvPr userDrawn="1"/>
        </p:nvSpPr>
        <p:spPr>
          <a:xfrm>
            <a:off x="9438198" y="2003729"/>
            <a:ext cx="2242268" cy="2576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sport, air, arm&#10;&#10;Description automatically generated">
            <a:extLst>
              <a:ext uri="{FF2B5EF4-FFF2-40B4-BE49-F238E27FC236}">
                <a16:creationId xmlns:a16="http://schemas.microsoft.com/office/drawing/2014/main" id="{08BA7795-F808-FA4A-AF22-3BAD5444FA59}"/>
              </a:ext>
            </a:extLst>
          </p:cNvPr>
          <p:cNvPicPr>
            <a:picLocks noChangeAspect="1"/>
          </p:cNvPicPr>
          <p:nvPr userDrawn="1"/>
        </p:nvPicPr>
        <p:blipFill rotWithShape="1">
          <a:blip r:embed="rId4"/>
          <a:srcRect l="4433" t="17638" r="4668" b="17258"/>
          <a:stretch/>
        </p:blipFill>
        <p:spPr>
          <a:xfrm>
            <a:off x="4300146" y="-19056"/>
            <a:ext cx="6793181" cy="6877056"/>
          </a:xfrm>
          <a:prstGeom prst="rect">
            <a:avLst/>
          </a:prstGeom>
        </p:spPr>
      </p:pic>
      <p:pic>
        <p:nvPicPr>
          <p:cNvPr id="21" name="Picture 20">
            <a:extLst>
              <a:ext uri="{FF2B5EF4-FFF2-40B4-BE49-F238E27FC236}">
                <a16:creationId xmlns:a16="http://schemas.microsoft.com/office/drawing/2014/main" id="{FA8E9FED-8145-EC41-BDD8-23F3EA42617F}"/>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rot="3999717">
            <a:off x="9509768" y="2595672"/>
            <a:ext cx="1930400" cy="2209800"/>
          </a:xfrm>
          <a:prstGeom prst="rect">
            <a:avLst/>
          </a:prstGeom>
        </p:spPr>
      </p:pic>
      <p:pic>
        <p:nvPicPr>
          <p:cNvPr id="8" name="Picture 7">
            <a:extLst>
              <a:ext uri="{FF2B5EF4-FFF2-40B4-BE49-F238E27FC236}">
                <a16:creationId xmlns:a16="http://schemas.microsoft.com/office/drawing/2014/main" id="{8CB1146A-B20C-1549-B9E9-98042FE5289E}"/>
              </a:ext>
              <a:ext uri="{C183D7F6-B498-43B3-948B-1728B52AA6E4}">
                <adec:decorative xmlns:adec="http://schemas.microsoft.com/office/drawing/2017/decorative" val="1"/>
              </a:ext>
            </a:extLst>
          </p:cNvPr>
          <p:cNvPicPr>
            <a:picLocks noChangeAspect="1"/>
          </p:cNvPicPr>
          <p:nvPr userDrawn="1"/>
        </p:nvPicPr>
        <p:blipFill>
          <a:blip r:embed="rId6"/>
          <a:srcRect/>
          <a:stretch/>
        </p:blipFill>
        <p:spPr>
          <a:xfrm>
            <a:off x="9175144" y="228600"/>
            <a:ext cx="2800956" cy="650874"/>
          </a:xfrm>
          <a:prstGeom prst="rect">
            <a:avLst/>
          </a:prstGeom>
        </p:spPr>
      </p:pic>
    </p:spTree>
    <p:extLst>
      <p:ext uri="{BB962C8B-B14F-4D97-AF65-F5344CB8AC3E}">
        <p14:creationId xmlns:p14="http://schemas.microsoft.com/office/powerpoint/2010/main" val="10359869"/>
      </p:ext>
    </p:extLst>
  </p:cSld>
  <p:clrMap bg1="lt1" tx1="dk1" bg2="lt2" tx2="dk2" accent1="accent1" accent2="accent2" accent3="accent3" accent4="accent4" accent5="accent5" accent6="accent6" hlink="hlink" folHlink="folHlink"/>
  <p:sldLayoutIdLst>
    <p:sldLayoutId id="2147483666" r:id="rId1"/>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2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iqbPGVxa3SY?feature=oembed" TargetMode="Externa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9.png"/><Relationship Id="rId7"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5.png"/><Relationship Id="rId9"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le 1"/>
          <p:cNvSpPr txBox="1">
            <a:spLocks noGrp="1"/>
          </p:cNvSpPr>
          <p:nvPr>
            <p:ph type="title" idx="4294967295"/>
          </p:nvPr>
        </p:nvSpPr>
        <p:spPr>
          <a:xfrm>
            <a:off x="403038" y="5165240"/>
            <a:ext cx="10515601" cy="1325564"/>
          </a:xfrm>
          <a:prstGeom prst="rect">
            <a:avLst/>
          </a:prstGeom>
        </p:spPr>
        <p:txBody>
          <a:bodyPr lIns="45719" tIns="45719" rIns="45719" bIns="45719">
            <a:normAutofit/>
          </a:bodyPr>
          <a:lstStyle>
            <a:lvl1pPr>
              <a:lnSpc>
                <a:spcPct val="90000"/>
              </a:lnSpc>
              <a:defRPr sz="3200"/>
            </a:lvl1pPr>
          </a:lstStyle>
          <a:p>
            <a:r>
              <a:rPr sz="2800" dirty="0"/>
              <a:t>WORKSHOP</a:t>
            </a:r>
            <a:r>
              <a:rPr lang="en-GB" sz="2800" dirty="0"/>
              <a:t> (KEY STAGE 3)</a:t>
            </a:r>
            <a:endParaRPr sz="2800" dirty="0"/>
          </a:p>
        </p:txBody>
      </p:sp>
      <p:pic>
        <p:nvPicPr>
          <p:cNvPr id="178"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688" y="0"/>
            <a:ext cx="4284861" cy="5380383"/>
          </a:xfrm>
          <a:prstGeom prst="rect">
            <a:avLst/>
          </a:prstGeom>
          <a:ln w="12700">
            <a:miter lim="400000"/>
          </a:ln>
        </p:spPr>
      </p:pic>
      <p:pic>
        <p:nvPicPr>
          <p:cNvPr id="179"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78988" y="-12527"/>
            <a:ext cx="3181698" cy="1142724"/>
          </a:xfrm>
          <a:prstGeom prst="rect">
            <a:avLst/>
          </a:prstGeom>
          <a:ln w="12700">
            <a:miter lim="400000"/>
          </a:ln>
        </p:spPr>
      </p:pic>
      <p:pic>
        <p:nvPicPr>
          <p:cNvPr id="180" name="Picture 5" descr="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75129">
            <a:off x="413392" y="5965342"/>
            <a:ext cx="2305818" cy="467396"/>
          </a:xfrm>
          <a:prstGeom prst="rect">
            <a:avLst/>
          </a:prstGeom>
          <a:ln w="12700">
            <a:miter lim="400000"/>
          </a:ln>
        </p:spPr>
      </p:pic>
      <p:pic>
        <p:nvPicPr>
          <p:cNvPr id="8" name="Picture 7">
            <a:extLst>
              <a:ext uri="{FF2B5EF4-FFF2-40B4-BE49-F238E27FC236}">
                <a16:creationId xmlns:a16="http://schemas.microsoft.com/office/drawing/2014/main" id="{A2029409-593D-D700-AACE-A4F0E74E0A31}"/>
              </a:ext>
            </a:extLst>
          </p:cNvPr>
          <p:cNvPicPr>
            <a:picLocks noChangeAspect="1"/>
          </p:cNvPicPr>
          <p:nvPr/>
        </p:nvPicPr>
        <p:blipFill rotWithShape="1">
          <a:blip r:embed="rId6"/>
          <a:srcRect l="860"/>
          <a:stretch/>
        </p:blipFill>
        <p:spPr>
          <a:xfrm>
            <a:off x="9297299" y="350521"/>
            <a:ext cx="2655391" cy="4680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168" name="Content Placeholder 2"/>
          <p:cNvSpPr txBox="1"/>
          <p:nvPr/>
        </p:nvSpPr>
        <p:spPr>
          <a:xfrm>
            <a:off x="932179" y="1530000"/>
            <a:ext cx="10193022" cy="3790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1000"/>
              </a:spcBef>
              <a:defRPr b="1">
                <a:latin typeface="+mn-lt"/>
                <a:ea typeface="+mn-ea"/>
                <a:cs typeface="+mn-cs"/>
                <a:sym typeface="Arial Nova Cond"/>
              </a:defRPr>
            </a:pPr>
            <a:r>
              <a:rPr lang="en-GB" dirty="0"/>
              <a:t>AUDIENCE:</a:t>
            </a:r>
            <a:r>
              <a:rPr lang="en-GB" b="0" dirty="0"/>
              <a:t> Key Stage 3 students (aged 11–14)</a:t>
            </a:r>
          </a:p>
          <a:p>
            <a:pPr>
              <a:spcBef>
                <a:spcPts val="1000"/>
              </a:spcBef>
              <a:defRPr b="1">
                <a:latin typeface="+mn-lt"/>
                <a:ea typeface="+mn-ea"/>
                <a:cs typeface="+mn-cs"/>
                <a:sym typeface="Arial Nova Cond"/>
              </a:defRPr>
            </a:pPr>
            <a:r>
              <a:rPr lang="en-GB" dirty="0"/>
              <a:t>TIME:</a:t>
            </a:r>
            <a:r>
              <a:rPr lang="en-GB" b="0" dirty="0"/>
              <a:t> Approx. 90-minutes</a:t>
            </a:r>
          </a:p>
          <a:p>
            <a:pPr>
              <a:spcBef>
                <a:spcPts val="1000"/>
              </a:spcBef>
              <a:defRPr b="1">
                <a:latin typeface="+mn-lt"/>
                <a:ea typeface="+mn-ea"/>
                <a:cs typeface="+mn-cs"/>
                <a:sym typeface="Arial Nova Cond"/>
              </a:defRPr>
            </a:pPr>
            <a:r>
              <a:rPr lang="en-GB" dirty="0"/>
              <a:t>TEACHER RESOURCES: </a:t>
            </a:r>
            <a:r>
              <a:rPr lang="en-GB" b="0" dirty="0"/>
              <a:t>PowerPoint slides, 8 x Hometown Hero posters (download separately)</a:t>
            </a:r>
            <a:endParaRPr lang="en-GB" dirty="0">
              <a:latin typeface="Arial Nova"/>
              <a:ea typeface="Arial Nova"/>
              <a:cs typeface="Arial Nova"/>
              <a:sym typeface="Arial Nova"/>
            </a:endParaRPr>
          </a:p>
          <a:p>
            <a:pPr>
              <a:spcBef>
                <a:spcPts val="1000"/>
              </a:spcBef>
              <a:defRPr b="1">
                <a:latin typeface="+mn-lt"/>
                <a:ea typeface="+mn-ea"/>
                <a:cs typeface="+mn-cs"/>
                <a:sym typeface="Arial Nova Cond"/>
              </a:defRPr>
            </a:pPr>
            <a:r>
              <a:rPr lang="en-GB" dirty="0"/>
              <a:t>STUDENT RESOURCES:</a:t>
            </a:r>
            <a:r>
              <a:rPr lang="en-GB" b="0" dirty="0"/>
              <a:t> 6 sets of indoor cricket equipment - (plastic ball and wickets) or similar</a:t>
            </a:r>
          </a:p>
          <a:p>
            <a:pPr>
              <a:spcBef>
                <a:spcPts val="1000"/>
              </a:spcBef>
              <a:defRPr b="1">
                <a:latin typeface="+mn-lt"/>
                <a:ea typeface="+mn-ea"/>
                <a:cs typeface="+mn-cs"/>
                <a:sym typeface="Arial Nova Cond"/>
              </a:defRPr>
            </a:pPr>
            <a:r>
              <a:rPr lang="en-GB" dirty="0"/>
              <a:t>PREPARATION:</a:t>
            </a:r>
            <a:r>
              <a:rPr lang="en-GB" b="0" dirty="0"/>
              <a:t> Review the slides and teacher notes, print and prepare workshop resources</a:t>
            </a:r>
            <a:endParaRPr lang="en-GB" dirty="0">
              <a:latin typeface="Arial Nova"/>
              <a:ea typeface="Arial Nova"/>
              <a:cs typeface="Arial Nova"/>
              <a:sym typeface="Arial Nova"/>
            </a:endParaRPr>
          </a:p>
          <a:p>
            <a:pPr>
              <a:spcBef>
                <a:spcPts val="1000"/>
              </a:spcBef>
              <a:defRPr/>
            </a:pPr>
            <a:r>
              <a:rPr kumimoji="0" lang="en-GB" sz="2600" b="1" i="0" u="none" strike="noStrike" kern="1200" cap="none" spc="0" normalizeH="0" baseline="0" noProof="0" dirty="0">
                <a:ln>
                  <a:noFill/>
                </a:ln>
                <a:effectLst/>
                <a:uLnTx/>
                <a:uFillTx/>
                <a:latin typeface="Arial Nova Cond" panose="020B0506020202020204" pitchFamily="34" charset="0"/>
                <a:ea typeface="+mn-ea"/>
                <a:cs typeface="+mn-cs"/>
              </a:rPr>
              <a:t>CURRICULUM LINKS </a:t>
            </a:r>
          </a:p>
          <a:p>
            <a:pPr>
              <a:spcBef>
                <a:spcPts val="1000"/>
              </a:spcBef>
              <a:defRPr/>
            </a:pPr>
            <a:r>
              <a:rPr lang="en-GB" sz="1800" b="0" i="0" u="sng" dirty="0">
                <a:effectLst/>
                <a:latin typeface="Arial Nova Cond" panose="020B0506020202020204" pitchFamily="34" charset="0"/>
              </a:rPr>
              <a:t>PSHE Association Programme of Study, Health &amp; Wellbeing</a:t>
            </a:r>
            <a:r>
              <a:rPr lang="en-GB" sz="1800" b="0" i="0" u="none" dirty="0">
                <a:effectLst/>
                <a:latin typeface="Arial Nova Cond" panose="020B0506020202020204" pitchFamily="34" charset="0"/>
              </a:rPr>
              <a:t>: We are all unique; recognising and demonstrating personal strengths builds self-confidence, self-esteem and good health and wellbeing </a:t>
            </a:r>
          </a:p>
          <a:p>
            <a:pPr>
              <a:spcBef>
                <a:spcPts val="1000"/>
              </a:spcBef>
              <a:defRPr/>
            </a:pPr>
            <a:r>
              <a:rPr lang="en-GB" sz="1800" b="0" i="0" u="sng" dirty="0">
                <a:effectLst/>
                <a:latin typeface="Arial Nova Cond" panose="020B0506020202020204" pitchFamily="34" charset="0"/>
              </a:rPr>
              <a:t>PSHE Association Programme of Study, Living in the Wider World</a:t>
            </a:r>
            <a:r>
              <a:rPr lang="en-GB" sz="1800" b="0" i="0" u="none" dirty="0">
                <a:effectLst/>
                <a:latin typeface="Arial Nova Cond" panose="020B0506020202020204" pitchFamily="34" charset="0"/>
              </a:rPr>
              <a:t>: Strengths, interests, skills, qualities and values and how to develop them</a:t>
            </a:r>
            <a:endParaRPr lang="en-GB" u="none" dirty="0">
              <a:solidFill>
                <a:schemeClr val="tx1"/>
              </a:solidFill>
            </a:endParaRPr>
          </a:p>
        </p:txBody>
      </p:sp>
      <p:sp>
        <p:nvSpPr>
          <p:cNvPr id="4" name="Title 1">
            <a:extLst>
              <a:ext uri="{FF2B5EF4-FFF2-40B4-BE49-F238E27FC236}">
                <a16:creationId xmlns:a16="http://schemas.microsoft.com/office/drawing/2014/main" id="{03D3D975-CB46-AE69-D9FB-10FD5F0EDC73}"/>
              </a:ext>
            </a:extLst>
          </p:cNvPr>
          <p:cNvSpPr>
            <a:spLocks noGrp="1"/>
          </p:cNvSpPr>
          <p:nvPr>
            <p:ph type="title"/>
          </p:nvPr>
        </p:nvSpPr>
        <p:spPr>
          <a:xfrm>
            <a:off x="834969" y="737419"/>
            <a:ext cx="10207105" cy="579029"/>
          </a:xfrm>
        </p:spPr>
        <p:txBody>
          <a:bodyPr anchor="t"/>
          <a:lstStyle/>
          <a:p>
            <a:r>
              <a:rPr lang="en-US" dirty="0"/>
              <a:t>TEACHER NOTES</a:t>
            </a:r>
          </a:p>
        </p:txBody>
      </p:sp>
      <p:pic>
        <p:nvPicPr>
          <p:cNvPr id="5" name="Picture 4">
            <a:extLst>
              <a:ext uri="{FF2B5EF4-FFF2-40B4-BE49-F238E27FC236}">
                <a16:creationId xmlns:a16="http://schemas.microsoft.com/office/drawing/2014/main" id="{8D9EE142-30F2-AFFB-0510-31A906E328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24566" y="1132128"/>
            <a:ext cx="1827233" cy="18432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4" name="Title 1">
            <a:extLst>
              <a:ext uri="{FF2B5EF4-FFF2-40B4-BE49-F238E27FC236}">
                <a16:creationId xmlns:a16="http://schemas.microsoft.com/office/drawing/2014/main" id="{B82D6205-52C3-C35F-D441-75B1777784C6}"/>
              </a:ext>
            </a:extLst>
          </p:cNvPr>
          <p:cNvSpPr>
            <a:spLocks noGrp="1"/>
          </p:cNvSpPr>
          <p:nvPr>
            <p:ph type="title"/>
          </p:nvPr>
        </p:nvSpPr>
        <p:spPr>
          <a:xfrm>
            <a:off x="834969" y="737419"/>
            <a:ext cx="10207105" cy="579029"/>
          </a:xfrm>
        </p:spPr>
        <p:txBody>
          <a:bodyPr anchor="t"/>
          <a:lstStyle/>
          <a:p>
            <a:r>
              <a:rPr lang="en-US" dirty="0"/>
              <a:t>TEACHER NOTES (CONTINUED)</a:t>
            </a:r>
          </a:p>
        </p:txBody>
      </p:sp>
      <p:pic>
        <p:nvPicPr>
          <p:cNvPr id="5" name="Picture 4">
            <a:extLst>
              <a:ext uri="{FF2B5EF4-FFF2-40B4-BE49-F238E27FC236}">
                <a16:creationId xmlns:a16="http://schemas.microsoft.com/office/drawing/2014/main" id="{4D63AFC1-5304-9F6E-5E10-41A344D82A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24566" y="1132128"/>
            <a:ext cx="1827233" cy="184320"/>
          </a:xfrm>
          <a:prstGeom prst="rect">
            <a:avLst/>
          </a:prstGeom>
        </p:spPr>
      </p:pic>
      <p:sp>
        <p:nvSpPr>
          <p:cNvPr id="6" name="Content Placeholder 2">
            <a:extLst>
              <a:ext uri="{FF2B5EF4-FFF2-40B4-BE49-F238E27FC236}">
                <a16:creationId xmlns:a16="http://schemas.microsoft.com/office/drawing/2014/main" id="{6B520A0A-7A5E-D999-C888-957340CBBD14}"/>
              </a:ext>
            </a:extLst>
          </p:cNvPr>
          <p:cNvSpPr txBox="1">
            <a:spLocks/>
          </p:cNvSpPr>
          <p:nvPr/>
        </p:nvSpPr>
        <p:spPr>
          <a:xfrm>
            <a:off x="932180" y="1533600"/>
            <a:ext cx="10109894" cy="3944710"/>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Nova"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600" b="1" dirty="0">
                <a:latin typeface="Arial Nova Cond" panose="020B0506020202020204" pitchFamily="34" charset="0"/>
              </a:rPr>
              <a:t>LESSON CONTENT:</a:t>
            </a:r>
          </a:p>
          <a:p>
            <a:pPr marL="285750" indent="-285750">
              <a:lnSpc>
                <a:spcPct val="100000"/>
              </a:lnSpc>
              <a:buFont typeface="Arial" panose="020B0604020202020204" pitchFamily="34" charset="0"/>
              <a:buChar char="•"/>
            </a:pPr>
            <a:r>
              <a:rPr lang="en-GB" dirty="0"/>
              <a:t>Learn key facts about the Birmingham 2022 Commonwealth Games including: dates, venue locations and key sustainability credentials</a:t>
            </a:r>
          </a:p>
          <a:p>
            <a:pPr marL="285750" indent="-285750">
              <a:lnSpc>
                <a:spcPct val="100000"/>
              </a:lnSpc>
              <a:buFont typeface="Arial" panose="020B0604020202020204" pitchFamily="34" charset="0"/>
              <a:buChar char="•"/>
            </a:pPr>
            <a:r>
              <a:rPr lang="en-GB" dirty="0"/>
              <a:t>Physically and mentally warm up and learn about some of the sports involved in the Birmingham 2022 Commonwealth Games</a:t>
            </a:r>
          </a:p>
          <a:p>
            <a:pPr marL="285750" indent="-285750">
              <a:lnSpc>
                <a:spcPct val="100000"/>
              </a:lnSpc>
              <a:buFont typeface="Arial" panose="020B0604020202020204" pitchFamily="34" charset="0"/>
              <a:buChar char="•"/>
            </a:pPr>
            <a:r>
              <a:rPr lang="en-GB" dirty="0"/>
              <a:t>Learn about some of the Hometown Heroes (community champions) who are active in the Birmingham and West Midlands region. Understand their similarities and differences </a:t>
            </a:r>
          </a:p>
          <a:p>
            <a:pPr marL="285750" indent="-285750">
              <a:lnSpc>
                <a:spcPct val="100000"/>
              </a:lnSpc>
              <a:buFont typeface="Arial" panose="020B0604020202020204" pitchFamily="34" charset="0"/>
              <a:buChar char="•"/>
            </a:pPr>
            <a:r>
              <a:rPr lang="en-GB" dirty="0"/>
              <a:t>Understand the skills and attributes that community champions and athletes use to develop and bring about change</a:t>
            </a:r>
          </a:p>
          <a:p>
            <a:pPr marL="285750" indent="-285750">
              <a:lnSpc>
                <a:spcPct val="100000"/>
              </a:lnSpc>
              <a:buFont typeface="Arial" panose="020B0604020202020204" pitchFamily="34" charset="0"/>
              <a:buChar char="•"/>
            </a:pPr>
            <a:r>
              <a:rPr lang="en-GB" dirty="0"/>
              <a:t>Explore positive actions in relation to our own communities</a:t>
            </a:r>
          </a:p>
          <a:p>
            <a:pPr marL="285750" indent="-285750">
              <a:lnSpc>
                <a:spcPct val="100000"/>
              </a:lnSpc>
              <a:buFont typeface="Arial" panose="020B0604020202020204" pitchFamily="34" charset="0"/>
              <a:buChar char="•"/>
            </a:pPr>
            <a:r>
              <a:rPr lang="en-GB" dirty="0"/>
              <a:t>Call to action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Picture 6" descr="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86133" y="-1"/>
            <a:ext cx="5951000" cy="6858002"/>
          </a:xfrm>
          <a:prstGeom prst="rect">
            <a:avLst/>
          </a:prstGeom>
          <a:ln w="12700">
            <a:miter lim="400000"/>
          </a:ln>
        </p:spPr>
      </p:pic>
      <p:sp>
        <p:nvSpPr>
          <p:cNvPr id="185" name="Title 1"/>
          <p:cNvSpPr txBox="1">
            <a:spLocks noGrp="1"/>
          </p:cNvSpPr>
          <p:nvPr>
            <p:ph type="title"/>
          </p:nvPr>
        </p:nvSpPr>
        <p:spPr>
          <a:xfrm>
            <a:off x="411637" y="339198"/>
            <a:ext cx="10607462" cy="4139479"/>
          </a:xfrm>
          <a:prstGeom prst="rect">
            <a:avLst/>
          </a:prstGeom>
        </p:spPr>
        <p:txBody>
          <a:bodyPr/>
          <a:lstStyle/>
          <a:p>
            <a:r>
              <a:rPr dirty="0"/>
              <a:t>WE CAN </a:t>
            </a:r>
            <a:br>
              <a:rPr dirty="0"/>
            </a:br>
            <a:r>
              <a:rPr dirty="0"/>
              <a:t>CHANGE </a:t>
            </a:r>
            <a:br>
              <a:rPr dirty="0"/>
            </a:br>
            <a:r>
              <a:rPr dirty="0"/>
              <a:t>OUR WORLD</a:t>
            </a:r>
          </a:p>
        </p:txBody>
      </p:sp>
      <p:pic>
        <p:nvPicPr>
          <p:cNvPr id="186"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45273" y="4434973"/>
            <a:ext cx="3587971" cy="545539"/>
          </a:xfrm>
          <a:prstGeom prst="rect">
            <a:avLst/>
          </a:prstGeom>
          <a:ln w="12700">
            <a:miter lim="400000"/>
          </a:ln>
        </p:spPr>
      </p:pic>
      <p:sp>
        <p:nvSpPr>
          <p:cNvPr id="187" name="Title 1"/>
          <p:cNvSpPr txBox="1"/>
          <p:nvPr/>
        </p:nvSpPr>
        <p:spPr>
          <a:xfrm>
            <a:off x="411636" y="5242248"/>
            <a:ext cx="10607462" cy="1031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lnSpc>
                <a:spcPts val="9000"/>
              </a:lnSpc>
              <a:defRPr sz="4000" b="1">
                <a:latin typeface="+mn-lt"/>
                <a:ea typeface="+mn-ea"/>
                <a:cs typeface="+mn-cs"/>
                <a:sym typeface="Arial Nova Cond"/>
              </a:defRPr>
            </a:lvl1pPr>
          </a:lstStyle>
          <a:p>
            <a:r>
              <a:t>KS3</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192"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sp>
        <p:nvSpPr>
          <p:cNvPr id="193" name="Content Placeholder 2"/>
          <p:cNvSpPr txBox="1"/>
          <p:nvPr/>
        </p:nvSpPr>
        <p:spPr>
          <a:xfrm>
            <a:off x="932179" y="2083117"/>
            <a:ext cx="4993642" cy="3103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1000"/>
              </a:spcBef>
              <a:defRPr sz="2600" b="1">
                <a:latin typeface="+mn-lt"/>
                <a:ea typeface="+mn-ea"/>
                <a:cs typeface="+mn-cs"/>
                <a:sym typeface="Arial Nova Cond"/>
              </a:defRPr>
            </a:pPr>
            <a:r>
              <a:rPr dirty="0"/>
              <a:t>WHEN?  </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dirty="0"/>
              <a:t>28th July to 8th August 2022</a:t>
            </a:r>
          </a:p>
          <a:p>
            <a:pPr>
              <a:spcBef>
                <a:spcPts val="1000"/>
              </a:spcBef>
              <a:defRPr sz="2600" b="1">
                <a:latin typeface="+mn-lt"/>
                <a:ea typeface="+mn-ea"/>
                <a:cs typeface="+mn-cs"/>
                <a:sym typeface="Arial Nova Cond"/>
              </a:defRPr>
            </a:pPr>
            <a:r>
              <a:rPr dirty="0"/>
              <a:t>WHAT? </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lang="en-GB" dirty="0"/>
              <a:t>An international multi-sport event involving athletes from the </a:t>
            </a:r>
            <a:r>
              <a:rPr lang="en-GB" b="1" dirty="0"/>
              <a:t>Commonwealth of Nations</a:t>
            </a:r>
          </a:p>
          <a:p>
            <a:pPr>
              <a:spcBef>
                <a:spcPts val="1000"/>
              </a:spcBef>
              <a:defRPr>
                <a:latin typeface="Arial Nova"/>
                <a:ea typeface="Arial Nova"/>
                <a:cs typeface="Arial Nova"/>
                <a:sym typeface="Arial Nova"/>
              </a:defRPr>
            </a:pPr>
            <a:r>
              <a:rPr lang="en-GB" dirty="0"/>
              <a:t>Often referred to as the </a:t>
            </a:r>
            <a:r>
              <a:rPr lang="en-GB" b="1" dirty="0"/>
              <a:t>Friendly Games</a:t>
            </a:r>
          </a:p>
          <a:p>
            <a:pPr>
              <a:spcBef>
                <a:spcPts val="1000"/>
              </a:spcBef>
              <a:defRPr>
                <a:latin typeface="Arial Nova"/>
                <a:ea typeface="Arial Nova"/>
                <a:cs typeface="Arial Nova"/>
                <a:sym typeface="Arial Nova"/>
              </a:defRPr>
            </a:pPr>
            <a:r>
              <a:rPr lang="en-GB" dirty="0"/>
              <a:t>With the exception of 1942 and 1946, has taken place </a:t>
            </a:r>
            <a:r>
              <a:rPr lang="en-GB" b="1" dirty="0"/>
              <a:t>every four years</a:t>
            </a:r>
            <a:endParaRPr dirty="0"/>
          </a:p>
        </p:txBody>
      </p:sp>
      <p:sp>
        <p:nvSpPr>
          <p:cNvPr id="194" name="Content Placeholder 2"/>
          <p:cNvSpPr txBox="1"/>
          <p:nvPr/>
        </p:nvSpPr>
        <p:spPr>
          <a:xfrm>
            <a:off x="6266179" y="2083117"/>
            <a:ext cx="4993642" cy="1359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1000"/>
              </a:spcBef>
              <a:defRPr sz="2600" b="1">
                <a:latin typeface="+mn-lt"/>
                <a:ea typeface="+mn-ea"/>
                <a:cs typeface="+mn-cs"/>
                <a:sym typeface="Arial Nova Cond"/>
              </a:defRPr>
            </a:pPr>
            <a:r>
              <a:rPr dirty="0"/>
              <a:t>WHERE? </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dirty="0"/>
              <a:t>The Birmingham 2022 Commonwealth Games </a:t>
            </a:r>
            <a:br>
              <a:rPr dirty="0"/>
            </a:br>
            <a:r>
              <a:rPr dirty="0"/>
              <a:t>is a West Midlands </a:t>
            </a:r>
            <a:r>
              <a:rPr lang="en-GB" dirty="0"/>
              <a:t>c</a:t>
            </a:r>
            <a:r>
              <a:rPr dirty="0" err="1"/>
              <a:t>elebration</a:t>
            </a:r>
            <a:r>
              <a:rPr dirty="0"/>
              <a:t> with Birmingham at its heart. </a:t>
            </a:r>
          </a:p>
        </p:txBody>
      </p:sp>
      <p:pic>
        <p:nvPicPr>
          <p:cNvPr id="195"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196" name="Picture 6" descr="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98301" y="1711156"/>
            <a:ext cx="4037967" cy="260405"/>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208" name="Title 1"/>
          <p:cNvSpPr txBox="1">
            <a:spLocks noGrp="1"/>
          </p:cNvSpPr>
          <p:nvPr>
            <p:ph type="title"/>
          </p:nvPr>
        </p:nvSpPr>
        <p:spPr>
          <a:xfrm>
            <a:off x="932180" y="737418"/>
            <a:ext cx="3919909" cy="1345699"/>
          </a:xfrm>
          <a:prstGeom prst="rect">
            <a:avLst/>
          </a:prstGeom>
        </p:spPr>
        <p:txBody>
          <a:bodyPr anchor="t"/>
          <a:lstStyle/>
          <a:p>
            <a:r>
              <a:rPr dirty="0"/>
              <a:t>WEST MIDLANDS</a:t>
            </a:r>
          </a:p>
        </p:txBody>
      </p:sp>
      <p:pic>
        <p:nvPicPr>
          <p:cNvPr id="209"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1847" y="1410267"/>
            <a:ext cx="5890516" cy="4259923"/>
          </a:xfrm>
          <a:prstGeom prst="rect">
            <a:avLst/>
          </a:prstGeom>
          <a:ln w="12700">
            <a:miter lim="400000"/>
          </a:ln>
        </p:spPr>
      </p:pic>
      <p:sp>
        <p:nvSpPr>
          <p:cNvPr id="210" name="Title 1"/>
          <p:cNvSpPr txBox="1"/>
          <p:nvPr/>
        </p:nvSpPr>
        <p:spPr>
          <a:xfrm>
            <a:off x="4285596" y="3921038"/>
            <a:ext cx="2094242"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BIRMINGHAM</a:t>
            </a:r>
          </a:p>
        </p:txBody>
      </p:sp>
      <p:sp>
        <p:nvSpPr>
          <p:cNvPr id="211" name="Title 1"/>
          <p:cNvSpPr txBox="1"/>
          <p:nvPr/>
        </p:nvSpPr>
        <p:spPr>
          <a:xfrm>
            <a:off x="585465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SOLIHULL</a:t>
            </a:r>
          </a:p>
        </p:txBody>
      </p:sp>
      <p:sp>
        <p:nvSpPr>
          <p:cNvPr id="212" name="Title 1"/>
          <p:cNvSpPr txBox="1"/>
          <p:nvPr/>
        </p:nvSpPr>
        <p:spPr>
          <a:xfrm>
            <a:off x="746842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COVENTRY</a:t>
            </a:r>
          </a:p>
        </p:txBody>
      </p:sp>
      <p:sp>
        <p:nvSpPr>
          <p:cNvPr id="213" name="Title 1"/>
          <p:cNvSpPr txBox="1"/>
          <p:nvPr/>
        </p:nvSpPr>
        <p:spPr>
          <a:xfrm>
            <a:off x="4128142" y="246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WALSALL</a:t>
            </a:r>
          </a:p>
        </p:txBody>
      </p:sp>
      <p:sp>
        <p:nvSpPr>
          <p:cNvPr id="214" name="Title 1"/>
          <p:cNvSpPr txBox="1"/>
          <p:nvPr/>
        </p:nvSpPr>
        <p:spPr>
          <a:xfrm>
            <a:off x="3760411" y="359964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rPr dirty="0"/>
              <a:t>SANDWELL</a:t>
            </a:r>
          </a:p>
        </p:txBody>
      </p:sp>
      <p:sp>
        <p:nvSpPr>
          <p:cNvPr id="215" name="Title 1"/>
          <p:cNvSpPr txBox="1"/>
          <p:nvPr/>
        </p:nvSpPr>
        <p:spPr>
          <a:xfrm>
            <a:off x="2842307" y="385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DUDLEY</a:t>
            </a:r>
          </a:p>
        </p:txBody>
      </p:sp>
      <p:sp>
        <p:nvSpPr>
          <p:cNvPr id="216" name="Title 1"/>
          <p:cNvSpPr txBox="1"/>
          <p:nvPr/>
        </p:nvSpPr>
        <p:spPr>
          <a:xfrm>
            <a:off x="2823257" y="262160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WOLVERHAMPTON</a:t>
            </a:r>
          </a:p>
        </p:txBody>
      </p:sp>
      <p:sp>
        <p:nvSpPr>
          <p:cNvPr id="217" name="TextBox 13"/>
          <p:cNvSpPr txBox="1"/>
          <p:nvPr/>
        </p:nvSpPr>
        <p:spPr>
          <a:xfrm>
            <a:off x="5457595" y="1134700"/>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ALEXANDER STADIUM</a:t>
            </a:r>
          </a:p>
        </p:txBody>
      </p:sp>
      <p:cxnSp>
        <p:nvCxnSpPr>
          <p:cNvPr id="218" name="Elbow Connector 15"/>
          <p:cNvCxnSpPr>
            <a:cxnSpLocks/>
            <a:stCxn id="217" idx="2"/>
            <a:endCxn id="219" idx="0"/>
          </p:cNvCxnSpPr>
          <p:nvPr/>
        </p:nvCxnSpPr>
        <p:spPr>
          <a:xfrm rot="5400000">
            <a:off x="5102988" y="1672205"/>
            <a:ext cx="1635352" cy="1175896"/>
          </a:xfrm>
          <a:prstGeom prst="bentConnector3">
            <a:avLst>
              <a:gd name="adj1" fmla="val 36346"/>
            </a:avLst>
          </a:prstGeom>
          <a:ln w="19050">
            <a:solidFill>
              <a:srgbClr val="000000"/>
            </a:solidFill>
            <a:miter/>
          </a:ln>
        </p:spPr>
      </p:cxnSp>
      <p:sp>
        <p:nvSpPr>
          <p:cNvPr id="219" name="Oval 22"/>
          <p:cNvSpPr/>
          <p:nvPr/>
        </p:nvSpPr>
        <p:spPr>
          <a:xfrm>
            <a:off x="5283456" y="307782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0" name="TextBox 25"/>
          <p:cNvSpPr txBox="1"/>
          <p:nvPr/>
        </p:nvSpPr>
        <p:spPr>
          <a:xfrm>
            <a:off x="9295472" y="3961314"/>
            <a:ext cx="200377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COVENTRY STADIUM </a:t>
            </a:r>
            <a:br>
              <a:rPr lang="en-GB" dirty="0"/>
            </a:br>
            <a:r>
              <a:rPr dirty="0"/>
              <a:t>AND AREN</a:t>
            </a:r>
            <a:r>
              <a:rPr lang="en-GB" dirty="0"/>
              <a:t>A</a:t>
            </a:r>
            <a:endParaRPr dirty="0"/>
          </a:p>
        </p:txBody>
      </p:sp>
      <p:cxnSp>
        <p:nvCxnSpPr>
          <p:cNvPr id="221" name="Elbow Connector 26"/>
          <p:cNvCxnSpPr>
            <a:cxnSpLocks/>
            <a:stCxn id="220" idx="1"/>
            <a:endCxn id="222" idx="0"/>
          </p:cNvCxnSpPr>
          <p:nvPr/>
        </p:nvCxnSpPr>
        <p:spPr>
          <a:xfrm rot="10800000" flipV="1">
            <a:off x="7995256" y="4222923"/>
            <a:ext cx="1300216" cy="370315"/>
          </a:xfrm>
          <a:prstGeom prst="bentConnector2">
            <a:avLst/>
          </a:prstGeom>
          <a:ln w="19050">
            <a:solidFill>
              <a:srgbClr val="000000"/>
            </a:solidFill>
            <a:miter/>
          </a:ln>
        </p:spPr>
      </p:cxnSp>
      <p:sp>
        <p:nvSpPr>
          <p:cNvPr id="222" name="Oval 27"/>
          <p:cNvSpPr/>
          <p:nvPr/>
        </p:nvSpPr>
        <p:spPr>
          <a:xfrm>
            <a:off x="7945996" y="459323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3" name="TextBox 41"/>
          <p:cNvSpPr txBox="1"/>
          <p:nvPr/>
        </p:nvSpPr>
        <p:spPr>
          <a:xfrm>
            <a:off x="6499943" y="3173889"/>
            <a:ext cx="2192420"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EDGBASTON STADIUM</a:t>
            </a:r>
          </a:p>
        </p:txBody>
      </p:sp>
      <p:cxnSp>
        <p:nvCxnSpPr>
          <p:cNvPr id="224" name="Elbow Connector 42"/>
          <p:cNvCxnSpPr>
            <a:cxnSpLocks/>
            <a:stCxn id="223" idx="2"/>
            <a:endCxn id="225" idx="0"/>
          </p:cNvCxnSpPr>
          <p:nvPr/>
        </p:nvCxnSpPr>
        <p:spPr>
          <a:xfrm rot="5400000">
            <a:off x="6041374" y="2647175"/>
            <a:ext cx="720289" cy="2389271"/>
          </a:xfrm>
          <a:prstGeom prst="bentConnector3">
            <a:avLst>
              <a:gd name="adj1" fmla="val 50000"/>
            </a:avLst>
          </a:prstGeom>
          <a:ln w="19050">
            <a:solidFill>
              <a:srgbClr val="000000"/>
            </a:solidFill>
            <a:miter/>
          </a:ln>
        </p:spPr>
      </p:cxnSp>
      <p:sp>
        <p:nvSpPr>
          <p:cNvPr id="225" name="Oval 46"/>
          <p:cNvSpPr/>
          <p:nvPr/>
        </p:nvSpPr>
        <p:spPr>
          <a:xfrm>
            <a:off x="5157622" y="4201955"/>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6" name="TextBox 49"/>
          <p:cNvSpPr txBox="1"/>
          <p:nvPr/>
        </p:nvSpPr>
        <p:spPr>
          <a:xfrm>
            <a:off x="2132510" y="5161238"/>
            <a:ext cx="199563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1400" b="1">
                <a:solidFill>
                  <a:srgbClr val="FBE614"/>
                </a:solidFill>
                <a:latin typeface="Arial Nova Cond"/>
                <a:ea typeface="Arial Nova Cond"/>
                <a:cs typeface="Arial Nova Cond"/>
                <a:sym typeface="Arial Nova Cond"/>
              </a:defRPr>
            </a:pPr>
            <a:r>
              <a:rPr dirty="0"/>
              <a:t>SANDWELL </a:t>
            </a:r>
            <a:br>
              <a:rPr dirty="0"/>
            </a:br>
            <a:r>
              <a:rPr dirty="0"/>
              <a:t>AQUATICS CENTRE</a:t>
            </a:r>
          </a:p>
        </p:txBody>
      </p:sp>
      <p:cxnSp>
        <p:nvCxnSpPr>
          <p:cNvPr id="227" name="Elbow Connector 50"/>
          <p:cNvCxnSpPr>
            <a:cxnSpLocks/>
          </p:cNvCxnSpPr>
          <p:nvPr/>
        </p:nvCxnSpPr>
        <p:spPr>
          <a:xfrm rot="5400000" flipH="1" flipV="1">
            <a:off x="3086167" y="3839677"/>
            <a:ext cx="1376736" cy="1322700"/>
          </a:xfrm>
          <a:prstGeom prst="bentConnector3">
            <a:avLst>
              <a:gd name="adj1" fmla="val 50000"/>
            </a:avLst>
          </a:prstGeom>
          <a:ln w="19050">
            <a:solidFill>
              <a:srgbClr val="000000"/>
            </a:solidFill>
            <a:miter/>
          </a:ln>
        </p:spPr>
      </p:cxnSp>
      <p:sp>
        <p:nvSpPr>
          <p:cNvPr id="228" name="Oval 55"/>
          <p:cNvSpPr/>
          <p:nvPr/>
        </p:nvSpPr>
        <p:spPr>
          <a:xfrm flipH="1" flipV="1">
            <a:off x="4430168" y="3738783"/>
            <a:ext cx="45719"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9" name="TextBox 69"/>
          <p:cNvSpPr txBox="1"/>
          <p:nvPr/>
        </p:nvSpPr>
        <p:spPr>
          <a:xfrm>
            <a:off x="1000071" y="2158979"/>
            <a:ext cx="1591032"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SMITHFIELD</a:t>
            </a:r>
          </a:p>
        </p:txBody>
      </p:sp>
      <p:cxnSp>
        <p:nvCxnSpPr>
          <p:cNvPr id="230" name="Elbow Connector 70"/>
          <p:cNvCxnSpPr>
            <a:cxnSpLocks/>
            <a:stCxn id="229" idx="2"/>
            <a:endCxn id="231" idx="0"/>
          </p:cNvCxnSpPr>
          <p:nvPr/>
        </p:nvCxnSpPr>
        <p:spPr>
          <a:xfrm rot="16200000" flipH="1">
            <a:off x="2829359" y="1432548"/>
            <a:ext cx="1269862" cy="3337406"/>
          </a:xfrm>
          <a:prstGeom prst="bentConnector3">
            <a:avLst>
              <a:gd name="adj1" fmla="val 50000"/>
            </a:avLst>
          </a:prstGeom>
          <a:ln w="19050">
            <a:solidFill>
              <a:srgbClr val="000000"/>
            </a:solidFill>
            <a:miter/>
          </a:ln>
        </p:spPr>
      </p:cxnSp>
      <p:sp>
        <p:nvSpPr>
          <p:cNvPr id="231" name="Oval 73"/>
          <p:cNvSpPr/>
          <p:nvPr/>
        </p:nvSpPr>
        <p:spPr>
          <a:xfrm>
            <a:off x="5083733" y="3736182"/>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32" name="Oval 94"/>
          <p:cNvSpPr/>
          <p:nvPr/>
        </p:nvSpPr>
        <p:spPr>
          <a:xfrm>
            <a:off x="9111857" y="738605"/>
            <a:ext cx="2187389" cy="2187389"/>
          </a:xfrm>
          <a:prstGeom prst="ellipse">
            <a:avLst/>
          </a:prstGeom>
          <a:solidFill>
            <a:srgbClr val="FBE614"/>
          </a:solidFill>
          <a:ln w="19050">
            <a:solidFill>
              <a:srgbClr val="000000"/>
            </a:solidFill>
            <a:miter/>
          </a:ln>
        </p:spPr>
        <p:txBody>
          <a:bodyPr lIns="45719" rIns="45719" anchor="ctr"/>
          <a:lstStyle/>
          <a:p>
            <a:pPr algn="ctr">
              <a:defRPr>
                <a:solidFill>
                  <a:srgbClr val="FBE614"/>
                </a:solidFill>
              </a:defRPr>
            </a:pPr>
            <a:endParaRPr/>
          </a:p>
        </p:txBody>
      </p:sp>
      <p:sp>
        <p:nvSpPr>
          <p:cNvPr id="233" name="TextBox 96"/>
          <p:cNvSpPr txBox="1"/>
          <p:nvPr/>
        </p:nvSpPr>
        <p:spPr>
          <a:xfrm>
            <a:off x="6876356" y="2118816"/>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LEE VALLEY VELOPARK</a:t>
            </a:r>
          </a:p>
        </p:txBody>
      </p:sp>
      <p:sp>
        <p:nvSpPr>
          <p:cNvPr id="234" name="Title 1"/>
          <p:cNvSpPr txBox="1"/>
          <p:nvPr/>
        </p:nvSpPr>
        <p:spPr>
          <a:xfrm>
            <a:off x="9106224" y="3192103"/>
            <a:ext cx="2198655" cy="407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630936">
              <a:lnSpc>
                <a:spcPct val="63000"/>
              </a:lnSpc>
              <a:defRPr sz="2760" b="1">
                <a:latin typeface="Arial Nova Cond"/>
                <a:ea typeface="Arial Nova Cond"/>
                <a:cs typeface="Arial Nova Cond"/>
                <a:sym typeface="Arial Nova Cond"/>
              </a:defRPr>
            </a:lvl1pPr>
          </a:lstStyle>
          <a:p>
            <a:r>
              <a:t>LONDON</a:t>
            </a:r>
          </a:p>
        </p:txBody>
      </p:sp>
      <p:pic>
        <p:nvPicPr>
          <p:cNvPr id="235" name="Picture 102" descr="Picture 10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26081" y="1152631"/>
            <a:ext cx="1839698" cy="1417913"/>
          </a:xfrm>
          <a:prstGeom prst="rect">
            <a:avLst/>
          </a:prstGeom>
          <a:ln w="12700">
            <a:miter lim="400000"/>
          </a:ln>
        </p:spPr>
      </p:pic>
      <p:cxnSp>
        <p:nvCxnSpPr>
          <p:cNvPr id="236" name="Elbow Connector 103"/>
          <p:cNvCxnSpPr>
            <a:cxnSpLocks/>
            <a:stCxn id="233" idx="0"/>
            <a:endCxn id="237" idx="0"/>
          </p:cNvCxnSpPr>
          <p:nvPr/>
        </p:nvCxnSpPr>
        <p:spPr>
          <a:xfrm rot="5400000" flipH="1" flipV="1">
            <a:off x="9018262" y="599457"/>
            <a:ext cx="428470" cy="2610249"/>
          </a:xfrm>
          <a:prstGeom prst="bentConnector3">
            <a:avLst>
              <a:gd name="adj1" fmla="val 91315"/>
            </a:avLst>
          </a:prstGeom>
          <a:ln w="19050">
            <a:solidFill>
              <a:srgbClr val="000000"/>
            </a:solidFill>
            <a:miter/>
          </a:ln>
        </p:spPr>
      </p:cxnSp>
      <p:sp>
        <p:nvSpPr>
          <p:cNvPr id="237" name="Oval 109"/>
          <p:cNvSpPr/>
          <p:nvPr/>
        </p:nvSpPr>
        <p:spPr>
          <a:xfrm>
            <a:off x="10488362" y="1690346"/>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38" name="Picture 116" descr="Picture 1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32509" y="1136808"/>
            <a:ext cx="2511234" cy="173556"/>
          </a:xfrm>
          <a:prstGeom prst="rect">
            <a:avLst/>
          </a:prstGeom>
          <a:ln w="12700">
            <a:miter lim="400000"/>
          </a:ln>
        </p:spPr>
      </p:pic>
      <p:pic>
        <p:nvPicPr>
          <p:cNvPr id="239" name="Picture 117" descr="Picture 1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60747" y="3531594"/>
            <a:ext cx="1839698" cy="186679"/>
          </a:xfrm>
          <a:prstGeom prst="rect">
            <a:avLst/>
          </a:prstGeom>
          <a:ln w="12700">
            <a:miter lim="400000"/>
          </a:ln>
        </p:spPr>
      </p:pic>
      <p:sp>
        <p:nvSpPr>
          <p:cNvPr id="50" name="Oval 46">
            <a:extLst>
              <a:ext uri="{FF2B5EF4-FFF2-40B4-BE49-F238E27FC236}">
                <a16:creationId xmlns:a16="http://schemas.microsoft.com/office/drawing/2014/main" id="{64FC440E-1F24-0880-0541-70123C8952A3}"/>
              </a:ext>
            </a:extLst>
          </p:cNvPr>
          <p:cNvSpPr/>
          <p:nvPr/>
        </p:nvSpPr>
        <p:spPr>
          <a:xfrm>
            <a:off x="4397936" y="3754622"/>
            <a:ext cx="55091"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51" name="Oval 46">
            <a:extLst>
              <a:ext uri="{FF2B5EF4-FFF2-40B4-BE49-F238E27FC236}">
                <a16:creationId xmlns:a16="http://schemas.microsoft.com/office/drawing/2014/main" id="{2A672B9D-4538-1528-0AF4-C9104BCB36D9}"/>
              </a:ext>
            </a:extLst>
          </p:cNvPr>
          <p:cNvSpPr/>
          <p:nvPr/>
        </p:nvSpPr>
        <p:spPr>
          <a:xfrm>
            <a:off x="4391453" y="3716598"/>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5593818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237"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pic>
        <p:nvPicPr>
          <p:cNvPr id="238"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239" name="Picture 6" descr="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98301" y="1711156"/>
            <a:ext cx="4037967" cy="260405"/>
          </a:xfrm>
          <a:prstGeom prst="rect">
            <a:avLst/>
          </a:prstGeom>
          <a:ln w="12700">
            <a:miter lim="400000"/>
          </a:ln>
        </p:spPr>
      </p:pic>
      <p:sp>
        <p:nvSpPr>
          <p:cNvPr id="240" name="Content Placeholder 2"/>
          <p:cNvSpPr txBox="1"/>
          <p:nvPr/>
        </p:nvSpPr>
        <p:spPr>
          <a:xfrm>
            <a:off x="932179" y="2083117"/>
            <a:ext cx="4884421" cy="2595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spcBef>
                <a:spcPts val="1000"/>
              </a:spcBef>
              <a:defRPr sz="2600" b="1">
                <a:latin typeface="+mn-lt"/>
                <a:ea typeface="+mn-ea"/>
                <a:cs typeface="+mn-cs"/>
                <a:sym typeface="Arial Nova Cond"/>
              </a:defRPr>
            </a:pPr>
            <a:r>
              <a:rPr dirty="0"/>
              <a:t>VISION</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dirty="0"/>
              <a:t>Through a festival of thrilling, fast-paced sport and exhilarating culture, the </a:t>
            </a:r>
            <a:r>
              <a:rPr lang="en-GB" dirty="0"/>
              <a:t>Birmingham </a:t>
            </a:r>
            <a:r>
              <a:rPr dirty="0"/>
              <a:t>2022</a:t>
            </a:r>
            <a:r>
              <a:rPr lang="en-GB" dirty="0"/>
              <a:t> </a:t>
            </a:r>
            <a:r>
              <a:rPr dirty="0"/>
              <a:t>Commonwealth Games will make a world </a:t>
            </a:r>
            <a:br>
              <a:rPr dirty="0"/>
            </a:br>
            <a:r>
              <a:rPr dirty="0"/>
              <a:t>of difference for everyone throughout the West Midlands and beyond. </a:t>
            </a:r>
          </a:p>
          <a:p>
            <a:pPr>
              <a:spcBef>
                <a:spcPts val="1000"/>
              </a:spcBef>
              <a:defRPr>
                <a:latin typeface="Arial Nova"/>
                <a:ea typeface="Arial Nova"/>
                <a:cs typeface="Arial Nova"/>
                <a:sym typeface="Arial Nova"/>
              </a:defRPr>
            </a:pPr>
            <a:r>
              <a:rPr dirty="0"/>
              <a:t>This momentous event is a chance to celebrate a global community and our human potential.</a:t>
            </a:r>
          </a:p>
        </p:txBody>
      </p:sp>
      <p:pic>
        <p:nvPicPr>
          <p:cNvPr id="241" name="Picture 3" descr="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887390" y="1561299"/>
            <a:ext cx="4993582" cy="52967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grpSp>
        <p:nvGrpSpPr>
          <p:cNvPr id="253" name="Group 86"/>
          <p:cNvGrpSpPr/>
          <p:nvPr/>
        </p:nvGrpSpPr>
        <p:grpSpPr>
          <a:xfrm>
            <a:off x="2146866" y="1589701"/>
            <a:ext cx="7898269" cy="3964932"/>
            <a:chOff x="0" y="0"/>
            <a:chExt cx="7898268" cy="3964930"/>
          </a:xfrm>
        </p:grpSpPr>
        <p:pic>
          <p:nvPicPr>
            <p:cNvPr id="246" name="Picture 12" descr="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7898269" cy="3964931"/>
            </a:xfrm>
            <a:prstGeom prst="rect">
              <a:avLst/>
            </a:prstGeom>
            <a:ln w="12700" cap="flat">
              <a:noFill/>
              <a:miter lim="400000"/>
            </a:ln>
            <a:effectLst/>
          </p:spPr>
        </p:pic>
        <p:sp>
          <p:nvSpPr>
            <p:cNvPr id="247" name="Title 1"/>
            <p:cNvSpPr txBox="1"/>
            <p:nvPr/>
          </p:nvSpPr>
          <p:spPr>
            <a:xfrm>
              <a:off x="5321558" y="985762"/>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mn-lt"/>
                  <a:ea typeface="+mn-ea"/>
                  <a:cs typeface="+mn-cs"/>
                  <a:sym typeface="Arial Nova Cond"/>
                </a:defRPr>
              </a:lvl1pPr>
            </a:lstStyle>
            <a:p>
              <a:r>
                <a:t>ASIA</a:t>
              </a:r>
            </a:p>
          </p:txBody>
        </p:sp>
        <p:sp>
          <p:nvSpPr>
            <p:cNvPr id="248" name="Title 1"/>
            <p:cNvSpPr txBox="1"/>
            <p:nvPr/>
          </p:nvSpPr>
          <p:spPr>
            <a:xfrm>
              <a:off x="3599084" y="826273"/>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mn-lt"/>
                  <a:ea typeface="+mn-ea"/>
                  <a:cs typeface="+mn-cs"/>
                  <a:sym typeface="Arial Nova Cond"/>
                </a:defRPr>
              </a:lvl1pPr>
            </a:lstStyle>
            <a:p>
              <a:r>
                <a:t>EUROPE</a:t>
              </a:r>
            </a:p>
          </p:txBody>
        </p:sp>
        <p:sp>
          <p:nvSpPr>
            <p:cNvPr id="249" name="Title 1"/>
            <p:cNvSpPr txBox="1"/>
            <p:nvPr/>
          </p:nvSpPr>
          <p:spPr>
            <a:xfrm>
              <a:off x="3450228" y="1815101"/>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mn-lt"/>
                  <a:ea typeface="+mn-ea"/>
                  <a:cs typeface="+mn-cs"/>
                  <a:sym typeface="Arial Nova Cond"/>
                </a:defRPr>
              </a:lvl1pPr>
            </a:lstStyle>
            <a:p>
              <a:r>
                <a:t>AFRICA</a:t>
              </a:r>
            </a:p>
          </p:txBody>
        </p:sp>
        <p:sp>
          <p:nvSpPr>
            <p:cNvPr id="250" name="Title 1"/>
            <p:cNvSpPr txBox="1"/>
            <p:nvPr/>
          </p:nvSpPr>
          <p:spPr>
            <a:xfrm>
              <a:off x="547539" y="1177148"/>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mn-lt"/>
                  <a:ea typeface="+mn-ea"/>
                  <a:cs typeface="+mn-cs"/>
                  <a:sym typeface="Arial Nova Cond"/>
                </a:defRPr>
              </a:lvl1pPr>
            </a:lstStyle>
            <a:p>
              <a:r>
                <a:t>NORTH AMERICA</a:t>
              </a:r>
            </a:p>
          </p:txBody>
        </p:sp>
        <p:sp>
          <p:nvSpPr>
            <p:cNvPr id="251" name="Title 1"/>
            <p:cNvSpPr txBox="1"/>
            <p:nvPr/>
          </p:nvSpPr>
          <p:spPr>
            <a:xfrm>
              <a:off x="1493837" y="2591277"/>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mn-lt"/>
                  <a:ea typeface="+mn-ea"/>
                  <a:cs typeface="+mn-cs"/>
                  <a:sym typeface="Arial Nova Cond"/>
                </a:defRPr>
              </a:lvl1pPr>
            </a:lstStyle>
            <a:p>
              <a:r>
                <a:t>SOUTH AMERICA</a:t>
              </a:r>
            </a:p>
          </p:txBody>
        </p:sp>
        <p:sp>
          <p:nvSpPr>
            <p:cNvPr id="252" name="Title 1"/>
            <p:cNvSpPr txBox="1"/>
            <p:nvPr/>
          </p:nvSpPr>
          <p:spPr>
            <a:xfrm>
              <a:off x="6310386" y="2984679"/>
              <a:ext cx="1050369" cy="501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a:lnSpc>
                  <a:spcPts val="900"/>
                </a:lnSpc>
                <a:defRPr sz="800" b="1">
                  <a:latin typeface="+mn-lt"/>
                  <a:ea typeface="+mn-ea"/>
                  <a:cs typeface="+mn-cs"/>
                  <a:sym typeface="Arial Nova Cond"/>
                </a:defRPr>
              </a:lvl1pPr>
            </a:lstStyle>
            <a:p>
              <a:r>
                <a:t>AUSTRALIA AND OCEANIA</a:t>
              </a:r>
            </a:p>
          </p:txBody>
        </p:sp>
      </p:grpSp>
      <p:sp>
        <p:nvSpPr>
          <p:cNvPr id="254" name="Title 1"/>
          <p:cNvSpPr txBox="1">
            <a:spLocks noGrp="1"/>
          </p:cNvSpPr>
          <p:nvPr>
            <p:ph type="title"/>
          </p:nvPr>
        </p:nvSpPr>
        <p:spPr>
          <a:xfrm>
            <a:off x="932178" y="737418"/>
            <a:ext cx="6536247" cy="1345699"/>
          </a:xfrm>
          <a:prstGeom prst="rect">
            <a:avLst/>
          </a:prstGeom>
        </p:spPr>
        <p:txBody>
          <a:bodyPr anchor="t"/>
          <a:lstStyle/>
          <a:p>
            <a:r>
              <a:t>COMMONWEALTH NATIONS </a:t>
            </a:r>
          </a:p>
        </p:txBody>
      </p:sp>
      <p:sp>
        <p:nvSpPr>
          <p:cNvPr id="255" name="Oval 27"/>
          <p:cNvSpPr/>
          <p:nvPr/>
        </p:nvSpPr>
        <p:spPr>
          <a:xfrm>
            <a:off x="12468311" y="4153925"/>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56" name="TextBox 41"/>
          <p:cNvSpPr txBox="1"/>
          <p:nvPr/>
        </p:nvSpPr>
        <p:spPr>
          <a:xfrm>
            <a:off x="1042538" y="1710029"/>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mn-lt"/>
                <a:ea typeface="+mn-ea"/>
                <a:cs typeface="+mn-cs"/>
                <a:sym typeface="Arial Nova Cond"/>
              </a:defRPr>
            </a:lvl1pPr>
          </a:lstStyle>
          <a:p>
            <a:r>
              <a:t>CANADA</a:t>
            </a:r>
          </a:p>
        </p:txBody>
      </p:sp>
      <p:sp>
        <p:nvSpPr>
          <p:cNvPr id="257" name="Elbow Connector 42"/>
          <p:cNvSpPr/>
          <p:nvPr/>
        </p:nvSpPr>
        <p:spPr>
          <a:xfrm rot="16200000" flipH="1">
            <a:off x="2145980" y="1370558"/>
            <a:ext cx="376385" cy="16708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58" name="TextBox 39"/>
          <p:cNvSpPr txBox="1"/>
          <p:nvPr/>
        </p:nvSpPr>
        <p:spPr>
          <a:xfrm>
            <a:off x="1042538" y="3800304"/>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mn-lt"/>
                <a:ea typeface="+mn-ea"/>
                <a:cs typeface="+mn-cs"/>
                <a:sym typeface="Arial Nova Cond"/>
              </a:defRPr>
            </a:lvl1pPr>
          </a:lstStyle>
          <a:p>
            <a:r>
              <a:t>JAMAICA</a:t>
            </a:r>
          </a:p>
        </p:txBody>
      </p:sp>
      <p:sp>
        <p:nvSpPr>
          <p:cNvPr id="259" name="Elbow Connector 40"/>
          <p:cNvSpPr/>
          <p:nvPr/>
        </p:nvSpPr>
        <p:spPr>
          <a:xfrm rot="5400000" flipH="1" flipV="1">
            <a:off x="2396568" y="2593642"/>
            <a:ext cx="308828" cy="21044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60" name="TextBox 47"/>
          <p:cNvSpPr txBox="1"/>
          <p:nvPr/>
        </p:nvSpPr>
        <p:spPr>
          <a:xfrm>
            <a:off x="2349971" y="4810957"/>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mn-lt"/>
                <a:ea typeface="+mn-ea"/>
                <a:cs typeface="+mn-cs"/>
                <a:sym typeface="Arial Nova Cond"/>
              </a:defRPr>
            </a:lvl1pPr>
          </a:lstStyle>
          <a:p>
            <a:r>
              <a:t>NIGERIA</a:t>
            </a:r>
          </a:p>
        </p:txBody>
      </p:sp>
      <p:sp>
        <p:nvSpPr>
          <p:cNvPr id="261" name="Elbow Connector 48"/>
          <p:cNvSpPr/>
          <p:nvPr/>
        </p:nvSpPr>
        <p:spPr>
          <a:xfrm rot="5400000" flipH="1" flipV="1">
            <a:off x="3871933" y="2811479"/>
            <a:ext cx="933710" cy="30652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62" name="TextBox 52"/>
          <p:cNvSpPr txBox="1"/>
          <p:nvPr/>
        </p:nvSpPr>
        <p:spPr>
          <a:xfrm>
            <a:off x="4724203" y="5228051"/>
            <a:ext cx="1299608"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mn-lt"/>
                <a:ea typeface="+mn-ea"/>
                <a:cs typeface="+mn-cs"/>
                <a:sym typeface="Arial Nova Cond"/>
              </a:defRPr>
            </a:lvl1pPr>
          </a:lstStyle>
          <a:p>
            <a:r>
              <a:rPr dirty="0"/>
              <a:t>MOZAMBIQUE</a:t>
            </a:r>
          </a:p>
        </p:txBody>
      </p:sp>
      <p:sp>
        <p:nvSpPr>
          <p:cNvPr id="263" name="Elbow Connector 53"/>
          <p:cNvSpPr/>
          <p:nvPr/>
        </p:nvSpPr>
        <p:spPr>
          <a:xfrm rot="5400000" flipH="1" flipV="1">
            <a:off x="5568093" y="4265434"/>
            <a:ext cx="768532" cy="11567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64" name="TextBox 57"/>
          <p:cNvSpPr txBox="1"/>
          <p:nvPr/>
        </p:nvSpPr>
        <p:spPr>
          <a:xfrm>
            <a:off x="6978819" y="5332324"/>
            <a:ext cx="129960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mn-lt"/>
                <a:ea typeface="+mn-ea"/>
                <a:cs typeface="+mn-cs"/>
                <a:sym typeface="Arial Nova Cond"/>
              </a:defRPr>
            </a:lvl1pPr>
          </a:lstStyle>
          <a:p>
            <a:r>
              <a:rPr dirty="0"/>
              <a:t>KENYA</a:t>
            </a:r>
          </a:p>
        </p:txBody>
      </p:sp>
      <p:sp>
        <p:nvSpPr>
          <p:cNvPr id="265" name="Elbow Connector 58"/>
          <p:cNvSpPr/>
          <p:nvPr/>
        </p:nvSpPr>
        <p:spPr>
          <a:xfrm rot="16200000" flipV="1">
            <a:off x="6506272" y="4209971"/>
            <a:ext cx="1237761" cy="10069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364" y="21600"/>
                </a:lnTo>
              </a:path>
            </a:pathLst>
          </a:custGeom>
          <a:ln w="19050">
            <a:solidFill>
              <a:srgbClr val="000000"/>
            </a:solidFill>
            <a:miter/>
          </a:ln>
        </p:spPr>
        <p:txBody>
          <a:bodyPr lIns="45719" rIns="45719" anchor="ctr"/>
          <a:lstStyle/>
          <a:p>
            <a:endParaRPr/>
          </a:p>
        </p:txBody>
      </p:sp>
      <p:sp>
        <p:nvSpPr>
          <p:cNvPr id="266" name="TextBox 64"/>
          <p:cNvSpPr txBox="1"/>
          <p:nvPr/>
        </p:nvSpPr>
        <p:spPr>
          <a:xfrm>
            <a:off x="7719593" y="1149477"/>
            <a:ext cx="129960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mn-lt"/>
                <a:ea typeface="+mn-ea"/>
                <a:cs typeface="+mn-cs"/>
                <a:sym typeface="Arial Nova Cond"/>
              </a:defRPr>
            </a:lvl1pPr>
          </a:lstStyle>
          <a:p>
            <a:r>
              <a:t>INDIA</a:t>
            </a:r>
          </a:p>
        </p:txBody>
      </p:sp>
      <p:sp>
        <p:nvSpPr>
          <p:cNvPr id="267" name="Elbow Connector 65"/>
          <p:cNvSpPr/>
          <p:nvPr/>
        </p:nvSpPr>
        <p:spPr>
          <a:xfrm rot="5400000">
            <a:off x="7167399" y="2009452"/>
            <a:ext cx="1754197" cy="64980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132" y="21600"/>
                </a:lnTo>
              </a:path>
            </a:pathLst>
          </a:custGeom>
          <a:ln w="19050">
            <a:solidFill>
              <a:srgbClr val="000000"/>
            </a:solidFill>
            <a:miter/>
          </a:ln>
        </p:spPr>
        <p:txBody>
          <a:bodyPr lIns="45719" rIns="45719" anchor="ctr"/>
          <a:lstStyle/>
          <a:p>
            <a:endParaRPr/>
          </a:p>
        </p:txBody>
      </p:sp>
      <p:sp>
        <p:nvSpPr>
          <p:cNvPr id="268" name="TextBox 74"/>
          <p:cNvSpPr txBox="1"/>
          <p:nvPr/>
        </p:nvSpPr>
        <p:spPr>
          <a:xfrm>
            <a:off x="10237075" y="2831018"/>
            <a:ext cx="807890"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mn-lt"/>
                <a:ea typeface="+mn-ea"/>
                <a:cs typeface="+mn-cs"/>
                <a:sym typeface="Arial Nova Cond"/>
              </a:defRPr>
            </a:lvl1pPr>
          </a:lstStyle>
          <a:p>
            <a:r>
              <a:t>NAURU</a:t>
            </a:r>
          </a:p>
        </p:txBody>
      </p:sp>
      <p:sp>
        <p:nvSpPr>
          <p:cNvPr id="269" name="Elbow Connector 75"/>
          <p:cNvSpPr/>
          <p:nvPr/>
        </p:nvSpPr>
        <p:spPr>
          <a:xfrm rot="5400000">
            <a:off x="9749852" y="3064659"/>
            <a:ext cx="817033" cy="9653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270" name="TextBox 84"/>
          <p:cNvSpPr txBox="1"/>
          <p:nvPr/>
        </p:nvSpPr>
        <p:spPr>
          <a:xfrm>
            <a:off x="9974060" y="4249985"/>
            <a:ext cx="1356256"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mn-lt"/>
                <a:ea typeface="+mn-ea"/>
                <a:cs typeface="+mn-cs"/>
                <a:sym typeface="Arial Nova Cond"/>
              </a:defRPr>
            </a:lvl1pPr>
          </a:lstStyle>
          <a:p>
            <a:r>
              <a:rPr dirty="0"/>
              <a:t>NEW ZEALAND</a:t>
            </a:r>
          </a:p>
        </p:txBody>
      </p:sp>
      <p:sp>
        <p:nvSpPr>
          <p:cNvPr id="271" name="Elbow Connector 85"/>
          <p:cNvSpPr/>
          <p:nvPr/>
        </p:nvSpPr>
        <p:spPr>
          <a:xfrm rot="5400000">
            <a:off x="10047199" y="4359854"/>
            <a:ext cx="407082" cy="8028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pic>
        <p:nvPicPr>
          <p:cNvPr id="272" name="Picture 108" descr="Picture 10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2178" y="1128036"/>
            <a:ext cx="3735027" cy="173556"/>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44" name="Title 1"/>
          <p:cNvSpPr txBox="1">
            <a:spLocks noGrp="1"/>
          </p:cNvSpPr>
          <p:nvPr>
            <p:ph type="title"/>
          </p:nvPr>
        </p:nvSpPr>
        <p:spPr>
          <a:xfrm>
            <a:off x="932179" y="737418"/>
            <a:ext cx="9061675" cy="1345699"/>
          </a:xfrm>
          <a:prstGeom prst="rect">
            <a:avLst/>
          </a:prstGeom>
        </p:spPr>
        <p:txBody>
          <a:bodyPr anchor="t"/>
          <a:lstStyle/>
          <a:p>
            <a:r>
              <a:t>COMMONWEALTH GAMES MISSION</a:t>
            </a:r>
          </a:p>
        </p:txBody>
      </p:sp>
      <p:pic>
        <p:nvPicPr>
          <p:cNvPr id="245" name="Picture 28" descr="Picture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7345" y="1148124"/>
            <a:ext cx="3760114" cy="173556"/>
          </a:xfrm>
          <a:prstGeom prst="rect">
            <a:avLst/>
          </a:prstGeom>
          <a:ln w="12700">
            <a:miter lim="400000"/>
          </a:ln>
        </p:spPr>
      </p:pic>
      <p:pic>
        <p:nvPicPr>
          <p:cNvPr id="246"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0200" y="1621047"/>
            <a:ext cx="1753167" cy="1807953"/>
          </a:xfrm>
          <a:prstGeom prst="rect">
            <a:avLst/>
          </a:prstGeom>
          <a:ln w="12700">
            <a:miter lim="400000"/>
          </a:ln>
        </p:spPr>
      </p:pic>
      <p:sp>
        <p:nvSpPr>
          <p:cNvPr id="247" name="Title 1"/>
          <p:cNvSpPr txBox="1"/>
          <p:nvPr/>
        </p:nvSpPr>
        <p:spPr>
          <a:xfrm>
            <a:off x="1150879" y="3429000"/>
            <a:ext cx="3091809"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1600" b="1">
                <a:latin typeface="Arial Nova Cond"/>
                <a:ea typeface="Arial Nova Cond"/>
                <a:cs typeface="Arial Nova Cond"/>
                <a:sym typeface="Arial Nova Cond"/>
              </a:defRPr>
            </a:pPr>
            <a:r>
              <a:rPr dirty="0"/>
              <a:t>BRING PEOPLE TOGETHER</a:t>
            </a:r>
            <a:endParaRPr sz="4000" dirty="0"/>
          </a:p>
        </p:txBody>
      </p:sp>
      <p:sp>
        <p:nvSpPr>
          <p:cNvPr id="248" name="Title 1"/>
          <p:cNvSpPr txBox="1"/>
          <p:nvPr/>
        </p:nvSpPr>
        <p:spPr>
          <a:xfrm>
            <a:off x="4577349" y="3433921"/>
            <a:ext cx="3091809" cy="241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defRPr sz="1600" b="1">
                <a:latin typeface="Arial Nova Cond"/>
                <a:ea typeface="Arial Nova Cond"/>
                <a:cs typeface="Arial Nova Cond"/>
                <a:sym typeface="Arial Nova Cond"/>
              </a:defRPr>
            </a:lvl1pPr>
          </a:lstStyle>
          <a:p>
            <a:r>
              <a:rPr dirty="0"/>
              <a:t>BE A CATALYST FOR CHANGE</a:t>
            </a:r>
          </a:p>
        </p:txBody>
      </p:sp>
      <p:sp>
        <p:nvSpPr>
          <p:cNvPr id="249" name="Title 1"/>
          <p:cNvSpPr txBox="1"/>
          <p:nvPr/>
        </p:nvSpPr>
        <p:spPr>
          <a:xfrm>
            <a:off x="8070433" y="3499660"/>
            <a:ext cx="3091809" cy="1755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70000"/>
              </a:lnSpc>
              <a:defRPr sz="1600" b="1">
                <a:latin typeface="Arial Nova Cond"/>
                <a:ea typeface="Arial Nova Cond"/>
                <a:cs typeface="Arial Nova Cond"/>
                <a:sym typeface="Arial Nova Cond"/>
              </a:defRPr>
            </a:pPr>
            <a:r>
              <a:rPr dirty="0"/>
              <a:t>PUT US ON THE GLOBAL STAGE</a:t>
            </a:r>
            <a:endParaRPr sz="4000" dirty="0"/>
          </a:p>
        </p:txBody>
      </p:sp>
      <p:pic>
        <p:nvPicPr>
          <p:cNvPr id="250" name="Picture 15" descr="Picture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6670" y="1621047"/>
            <a:ext cx="1753167" cy="1807953"/>
          </a:xfrm>
          <a:prstGeom prst="rect">
            <a:avLst/>
          </a:prstGeom>
          <a:ln w="12700">
            <a:miter lim="400000"/>
          </a:ln>
        </p:spPr>
      </p:pic>
      <p:pic>
        <p:nvPicPr>
          <p:cNvPr id="251" name="Picture 16" descr="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39754" y="1621047"/>
            <a:ext cx="1753166" cy="1807953"/>
          </a:xfrm>
          <a:prstGeom prst="rect">
            <a:avLst/>
          </a:prstGeom>
          <a:ln w="12700">
            <a:miter lim="400000"/>
          </a:ln>
        </p:spPr>
      </p:pic>
      <p:pic>
        <p:nvPicPr>
          <p:cNvPr id="15" name="Picture 10" descr="Picture 10">
            <a:extLst>
              <a:ext uri="{FF2B5EF4-FFF2-40B4-BE49-F238E27FC236}">
                <a16:creationId xmlns:a16="http://schemas.microsoft.com/office/drawing/2014/main" id="{1E8BB42E-BC07-6129-78B4-FE917FC843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93478" y="3776748"/>
            <a:ext cx="1753166" cy="1807953"/>
          </a:xfrm>
          <a:prstGeom prst="rect">
            <a:avLst/>
          </a:prstGeom>
          <a:ln w="12700">
            <a:miter lim="400000"/>
          </a:ln>
        </p:spPr>
      </p:pic>
      <p:pic>
        <p:nvPicPr>
          <p:cNvPr id="16" name="Picture 2" descr="Picture 2">
            <a:extLst>
              <a:ext uri="{FF2B5EF4-FFF2-40B4-BE49-F238E27FC236}">
                <a16:creationId xmlns:a16="http://schemas.microsoft.com/office/drawing/2014/main" id="{58DD4EC5-C6BC-4F86-E0F7-2B235E4F81F7}"/>
              </a:ext>
            </a:extLst>
          </p:cNvPr>
          <p:cNvPicPr>
            <a:picLocks noChangeAspect="1"/>
          </p:cNvPicPr>
          <p:nvPr/>
        </p:nvPicPr>
        <p:blipFill>
          <a:blip r:embed="rId8"/>
          <a:stretch>
            <a:fillRect/>
          </a:stretch>
        </p:blipFill>
        <p:spPr>
          <a:xfrm>
            <a:off x="7044039" y="3774030"/>
            <a:ext cx="1755801" cy="1810670"/>
          </a:xfrm>
          <a:prstGeom prst="rect">
            <a:avLst/>
          </a:prstGeom>
          <a:ln w="12700">
            <a:miter lim="400000"/>
          </a:ln>
        </p:spPr>
      </p:pic>
      <p:sp>
        <p:nvSpPr>
          <p:cNvPr id="17" name="Title 1">
            <a:extLst>
              <a:ext uri="{FF2B5EF4-FFF2-40B4-BE49-F238E27FC236}">
                <a16:creationId xmlns:a16="http://schemas.microsoft.com/office/drawing/2014/main" id="{189448BE-F4CF-F6F1-B711-A23579C711CF}"/>
              </a:ext>
            </a:extLst>
          </p:cNvPr>
          <p:cNvSpPr txBox="1"/>
          <p:nvPr/>
        </p:nvSpPr>
        <p:spPr>
          <a:xfrm>
            <a:off x="2444122" y="5518611"/>
            <a:ext cx="3651878"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a:defRPr sz="1600" b="1">
                <a:latin typeface="Arial Nova Cond"/>
                <a:ea typeface="Arial Nova Cond"/>
                <a:cs typeface="Arial Nova Cond"/>
                <a:sym typeface="Arial Nova Cond"/>
              </a:defRPr>
            </a:pPr>
            <a:r>
              <a:rPr dirty="0"/>
              <a:t>HELP THE REGION TO GROW AND SUCCEED</a:t>
            </a:r>
            <a:endParaRPr sz="4000" dirty="0"/>
          </a:p>
        </p:txBody>
      </p:sp>
      <p:sp>
        <p:nvSpPr>
          <p:cNvPr id="18" name="Title 1">
            <a:extLst>
              <a:ext uri="{FF2B5EF4-FFF2-40B4-BE49-F238E27FC236}">
                <a16:creationId xmlns:a16="http://schemas.microsoft.com/office/drawing/2014/main" id="{53331370-CB3D-179B-A776-527E78F9D4A8}"/>
              </a:ext>
            </a:extLst>
          </p:cNvPr>
          <p:cNvSpPr txBox="1"/>
          <p:nvPr/>
        </p:nvSpPr>
        <p:spPr>
          <a:xfrm>
            <a:off x="6096000" y="5518611"/>
            <a:ext cx="3651878"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a:defRPr sz="1600" b="1">
                <a:latin typeface="Arial Nova Cond"/>
                <a:ea typeface="Arial Nova Cond"/>
                <a:cs typeface="Arial Nova Cond"/>
                <a:sym typeface="Arial Nova Cond"/>
              </a:defRPr>
            </a:pPr>
            <a:r>
              <a:rPr lang="en-GB" dirty="0"/>
              <a:t>IMPROVE HEALTH AND WELLBEING</a:t>
            </a:r>
            <a:endParaRPr sz="40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lide Number Placeholder 5"/>
          <p:cNvSpPr txBox="1">
            <a:spLocks noGrp="1"/>
          </p:cNvSpPr>
          <p:nvPr>
            <p:ph type="sldNum" sz="quarter" idx="2"/>
          </p:nvPr>
        </p:nvSpPr>
        <p:spPr>
          <a:xfrm>
            <a:off x="304056" y="6380769"/>
            <a:ext cx="210469"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1" i="0" u="none" strike="noStrike" cap="none" spc="0" normalizeH="0" baseline="0">
                <a:ln>
                  <a:noFill/>
                </a:ln>
                <a:solidFill>
                  <a:srgbClr val="000000"/>
                </a:solidFill>
                <a:effectLst/>
                <a:uFillTx/>
                <a:latin typeface="Arial Nova"/>
                <a:ea typeface="Arial Nova"/>
                <a:cs typeface="Arial Nova"/>
                <a:sym typeface="Arial Nov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lang="en-GB" sz="1400" b="1" i="0" u="none" strike="noStrike" kern="1200" cap="none" spc="0" normalizeH="0" baseline="0" noProof="0" smtClean="0">
                <a:ln>
                  <a:noFill/>
                </a:ln>
                <a:solidFill>
                  <a:srgbClr val="000000"/>
                </a:solidFill>
                <a:effectLst/>
                <a:uLnTx/>
                <a:uFillTx/>
                <a:latin typeface="Arial Nova"/>
                <a:sym typeface="Arial Nova"/>
              </a:rPr>
              <a:pPr marL="0" marR="0" lvl="0" indent="0" algn="l" defTabSz="914400" rtl="0" eaLnBrk="1" fontAlgn="auto" latinLnBrk="0" hangingPunct="0">
                <a:lnSpc>
                  <a:spcPct val="100000"/>
                </a:lnSpc>
                <a:spcBef>
                  <a:spcPts val="0"/>
                </a:spcBef>
                <a:spcAft>
                  <a:spcPts val="0"/>
                </a:spcAft>
                <a:buClrTx/>
                <a:buSzTx/>
                <a:buFontTx/>
                <a:buNone/>
                <a:tabLst/>
                <a:defRPr/>
              </a:pPr>
              <a:t>10</a:t>
            </a:fld>
            <a:endParaRPr kumimoji="0" sz="1400" b="1" i="0" u="none" strike="noStrike" kern="1200" cap="none" spc="0" normalizeH="0" baseline="0" noProof="0" dirty="0">
              <a:ln>
                <a:noFill/>
              </a:ln>
              <a:solidFill>
                <a:srgbClr val="000000"/>
              </a:solidFill>
              <a:effectLst/>
              <a:uLnTx/>
              <a:uFillTx/>
              <a:latin typeface="Arial Nova"/>
              <a:sym typeface="Arial Nova"/>
            </a:endParaRPr>
          </a:p>
        </p:txBody>
      </p:sp>
      <p:sp>
        <p:nvSpPr>
          <p:cNvPr id="235" name="Title 1"/>
          <p:cNvSpPr txBox="1">
            <a:spLocks noGrp="1"/>
          </p:cNvSpPr>
          <p:nvPr>
            <p:ph type="title"/>
          </p:nvPr>
        </p:nvSpPr>
        <p:spPr>
          <a:xfrm>
            <a:off x="834969" y="518075"/>
            <a:ext cx="10207105" cy="1575436"/>
          </a:xfrm>
          <a:prstGeom prst="rect">
            <a:avLst/>
          </a:prstGeom>
        </p:spPr>
        <p:txBody>
          <a:bodyPr/>
          <a:lstStyle/>
          <a:p>
            <a:r>
              <a:rPr lang="en-US" dirty="0"/>
              <a:t>BIRMINGHAM 2022 COMMONWEALTH </a:t>
            </a:r>
            <a:br>
              <a:rPr lang="en-US" dirty="0"/>
            </a:br>
            <a:r>
              <a:rPr lang="en-US" dirty="0"/>
              <a:t>GAMES FACTS</a:t>
            </a:r>
            <a:endParaRPr dirty="0"/>
          </a:p>
        </p:txBody>
      </p:sp>
      <p:pic>
        <p:nvPicPr>
          <p:cNvPr id="236"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237" name="Picture 6" descr="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28640" y="1708796"/>
            <a:ext cx="1646974" cy="260405"/>
          </a:xfrm>
          <a:prstGeom prst="rect">
            <a:avLst/>
          </a:prstGeom>
          <a:ln w="12700">
            <a:miter lim="400000"/>
          </a:ln>
        </p:spPr>
      </p:pic>
      <p:sp>
        <p:nvSpPr>
          <p:cNvPr id="238" name="Content Placeholder 2"/>
          <p:cNvSpPr txBox="1"/>
          <p:nvPr/>
        </p:nvSpPr>
        <p:spPr>
          <a:xfrm>
            <a:off x="932179" y="2084400"/>
            <a:ext cx="4654705" cy="2723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FACTS</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First Games to award more medals to </a:t>
            </a:r>
            <a:br>
              <a:rPr kumimoji="0" lang="en-GB"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br>
            <a:r>
              <a:rPr kumimoji="0" lang="en-GB"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women than men</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First Commonwealth Games to create a carbon neutral legacy</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Our bold ambition - we will deliver the most sustainable Commonwealth Games since the event began nearly a century ago</a:t>
            </a: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39" name="Picture 3" descr="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887390" y="1561299"/>
            <a:ext cx="4993582" cy="5296701"/>
          </a:xfrm>
          <a:prstGeom prst="rect">
            <a:avLst/>
          </a:prstGeom>
          <a:ln w="12700">
            <a:miter lim="400000"/>
          </a:ln>
        </p:spPr>
      </p:pic>
    </p:spTree>
    <p:extLst>
      <p:ext uri="{BB962C8B-B14F-4D97-AF65-F5344CB8AC3E}">
        <p14:creationId xmlns:p14="http://schemas.microsoft.com/office/powerpoint/2010/main" val="262591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Picture 6" descr="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584" y="1142450"/>
            <a:ext cx="1460513" cy="236939"/>
          </a:xfrm>
          <a:prstGeom prst="rect">
            <a:avLst/>
          </a:prstGeom>
          <a:ln w="12700">
            <a:miter lim="400000"/>
          </a:ln>
        </p:spPr>
      </p:pic>
      <p:sp>
        <p:nvSpPr>
          <p:cNvPr id="277" name="Slide Number Placeholder 5"/>
          <p:cNvSpPr txBox="1">
            <a:spLocks noGrp="1"/>
          </p:cNvSpPr>
          <p:nvPr>
            <p:ph type="sldNum" sz="quarter" idx="2"/>
          </p:nvPr>
        </p:nvSpPr>
        <p:spPr>
          <a:xfrm>
            <a:off x="304056" y="6380769"/>
            <a:ext cx="200746"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
        <p:nvSpPr>
          <p:cNvPr id="278" name="Title 1"/>
          <p:cNvSpPr txBox="1">
            <a:spLocks noGrp="1"/>
          </p:cNvSpPr>
          <p:nvPr>
            <p:ph type="title"/>
          </p:nvPr>
        </p:nvSpPr>
        <p:spPr>
          <a:xfrm>
            <a:off x="925585" y="720943"/>
            <a:ext cx="10207106" cy="1356092"/>
          </a:xfrm>
          <a:prstGeom prst="rect">
            <a:avLst/>
          </a:prstGeom>
        </p:spPr>
        <p:txBody>
          <a:bodyPr anchor="t"/>
          <a:lstStyle/>
          <a:p>
            <a:r>
              <a:rPr lang="en-GB" dirty="0"/>
              <a:t>FUN CRICKET!</a:t>
            </a:r>
            <a:endParaRPr dirty="0"/>
          </a:p>
        </p:txBody>
      </p:sp>
      <p:pic>
        <p:nvPicPr>
          <p:cNvPr id="25" name="Picture 4">
            <a:extLst>
              <a:ext uri="{FF2B5EF4-FFF2-40B4-BE49-F238E27FC236}">
                <a16:creationId xmlns:a16="http://schemas.microsoft.com/office/drawing/2014/main" id="{14CB8539-F1CE-3F3B-339B-12760CEAD060}"/>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24485" y="1346690"/>
            <a:ext cx="6343030" cy="4164620"/>
          </a:xfrm>
          <a:prstGeom prst="rect">
            <a:avLst/>
          </a:prstGeom>
          <a:ln w="12700">
            <a:miter lim="400000"/>
          </a:ln>
        </p:spPr>
      </p:pic>
      <p:sp>
        <p:nvSpPr>
          <p:cNvPr id="28" name="Title 1">
            <a:extLst>
              <a:ext uri="{FF2B5EF4-FFF2-40B4-BE49-F238E27FC236}">
                <a16:creationId xmlns:a16="http://schemas.microsoft.com/office/drawing/2014/main" id="{9216C531-352F-575B-BA8D-826D9AB609D1}"/>
              </a:ext>
            </a:extLst>
          </p:cNvPr>
          <p:cNvSpPr txBox="1"/>
          <p:nvPr/>
        </p:nvSpPr>
        <p:spPr>
          <a:xfrm>
            <a:off x="4791412" y="5104563"/>
            <a:ext cx="2609176"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sz="3200" dirty="0"/>
              <a:t>CRICKET</a:t>
            </a:r>
            <a:endParaRPr sz="3200" dirty="0"/>
          </a:p>
        </p:txBody>
      </p:sp>
      <p:pic>
        <p:nvPicPr>
          <p:cNvPr id="29" name="Picture 28">
            <a:extLst>
              <a:ext uri="{FF2B5EF4-FFF2-40B4-BE49-F238E27FC236}">
                <a16:creationId xmlns:a16="http://schemas.microsoft.com/office/drawing/2014/main" id="{E7A991C1-143E-2A04-0EB7-4256DE59D11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25583" y="1142450"/>
            <a:ext cx="2709702" cy="203751"/>
          </a:xfrm>
          <a:prstGeom prst="rect">
            <a:avLst/>
          </a:prstGeom>
        </p:spPr>
      </p:pic>
    </p:spTree>
    <p:extLst>
      <p:ext uri="{BB962C8B-B14F-4D97-AF65-F5344CB8AC3E}">
        <p14:creationId xmlns:p14="http://schemas.microsoft.com/office/powerpoint/2010/main" val="19385225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Picture 6" descr="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584" y="1142450"/>
            <a:ext cx="1460513" cy="236939"/>
          </a:xfrm>
          <a:prstGeom prst="rect">
            <a:avLst/>
          </a:prstGeom>
          <a:ln w="12700">
            <a:miter lim="400000"/>
          </a:ln>
        </p:spPr>
      </p:pic>
      <p:sp>
        <p:nvSpPr>
          <p:cNvPr id="277" name="Slide Number Placeholder 5"/>
          <p:cNvSpPr txBox="1">
            <a:spLocks noGrp="1"/>
          </p:cNvSpPr>
          <p:nvPr>
            <p:ph type="sldNum" sz="quarter" idx="2"/>
          </p:nvPr>
        </p:nvSpPr>
        <p:spPr>
          <a:xfrm>
            <a:off x="304056" y="6380769"/>
            <a:ext cx="200746"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278" name="Title 1"/>
          <p:cNvSpPr txBox="1">
            <a:spLocks noGrp="1"/>
          </p:cNvSpPr>
          <p:nvPr>
            <p:ph type="title"/>
          </p:nvPr>
        </p:nvSpPr>
        <p:spPr>
          <a:xfrm>
            <a:off x="925585" y="720943"/>
            <a:ext cx="10207106" cy="1356092"/>
          </a:xfrm>
          <a:prstGeom prst="rect">
            <a:avLst/>
          </a:prstGeom>
        </p:spPr>
        <p:txBody>
          <a:bodyPr anchor="t"/>
          <a:lstStyle/>
          <a:p>
            <a:r>
              <a:rPr dirty="0"/>
              <a:t>S</a:t>
            </a:r>
            <a:r>
              <a:rPr lang="en-GB" dirty="0"/>
              <a:t>TOP, START, SPORT</a:t>
            </a:r>
            <a:r>
              <a:rPr dirty="0"/>
              <a:t>!</a:t>
            </a:r>
          </a:p>
        </p:txBody>
      </p:sp>
      <p:pic>
        <p:nvPicPr>
          <p:cNvPr id="279"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72493" y="1182029"/>
            <a:ext cx="1671354" cy="116628"/>
          </a:xfrm>
          <a:prstGeom prst="rect">
            <a:avLst/>
          </a:prstGeom>
          <a:ln w="12700">
            <a:miter lim="400000"/>
          </a:ln>
        </p:spPr>
      </p:pic>
      <p:grpSp>
        <p:nvGrpSpPr>
          <p:cNvPr id="6" name="Group 5">
            <a:extLst>
              <a:ext uri="{FF2B5EF4-FFF2-40B4-BE49-F238E27FC236}">
                <a16:creationId xmlns:a16="http://schemas.microsoft.com/office/drawing/2014/main" id="{4246E1CF-4D87-FD50-28A1-216F256BCD83}"/>
              </a:ext>
            </a:extLst>
          </p:cNvPr>
          <p:cNvGrpSpPr/>
          <p:nvPr/>
        </p:nvGrpSpPr>
        <p:grpSpPr>
          <a:xfrm>
            <a:off x="2661739" y="1379389"/>
            <a:ext cx="2467385" cy="1951017"/>
            <a:chOff x="2771780" y="1436500"/>
            <a:chExt cx="2467385" cy="1951017"/>
          </a:xfrm>
        </p:grpSpPr>
        <p:pic>
          <p:nvPicPr>
            <p:cNvPr id="8" name="Picture 4">
              <a:extLst>
                <a:ext uri="{FF2B5EF4-FFF2-40B4-BE49-F238E27FC236}">
                  <a16:creationId xmlns:a16="http://schemas.microsoft.com/office/drawing/2014/main" id="{551E4804-0975-03F0-8406-AFC8D7B98EF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771780" y="1436500"/>
              <a:ext cx="2467385" cy="1620000"/>
            </a:xfrm>
            <a:prstGeom prst="rect">
              <a:avLst/>
            </a:prstGeom>
            <a:ln w="12700">
              <a:miter lim="400000"/>
            </a:ln>
          </p:spPr>
        </p:pic>
        <p:sp>
          <p:nvSpPr>
            <p:cNvPr id="9" name="Title 1">
              <a:extLst>
                <a:ext uri="{FF2B5EF4-FFF2-40B4-BE49-F238E27FC236}">
                  <a16:creationId xmlns:a16="http://schemas.microsoft.com/office/drawing/2014/main" id="{9C08F280-B2F5-95C6-B77A-3B7CB3A55583}"/>
                </a:ext>
              </a:extLst>
            </p:cNvPr>
            <p:cNvSpPr txBox="1"/>
            <p:nvPr/>
          </p:nvSpPr>
          <p:spPr>
            <a:xfrm>
              <a:off x="2997228" y="3141296"/>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AQUATICS</a:t>
              </a:r>
              <a:endParaRPr sz="4000" dirty="0"/>
            </a:p>
          </p:txBody>
        </p:sp>
      </p:grpSp>
      <p:grpSp>
        <p:nvGrpSpPr>
          <p:cNvPr id="7" name="Group 6">
            <a:extLst>
              <a:ext uri="{FF2B5EF4-FFF2-40B4-BE49-F238E27FC236}">
                <a16:creationId xmlns:a16="http://schemas.microsoft.com/office/drawing/2014/main" id="{56D96CBC-8C3B-7584-2BF5-9A5D7BB57308}"/>
              </a:ext>
            </a:extLst>
          </p:cNvPr>
          <p:cNvGrpSpPr/>
          <p:nvPr/>
        </p:nvGrpSpPr>
        <p:grpSpPr>
          <a:xfrm>
            <a:off x="4822326" y="1402773"/>
            <a:ext cx="2466000" cy="1951016"/>
            <a:chOff x="5537213" y="1436501"/>
            <a:chExt cx="2466000" cy="1951016"/>
          </a:xfrm>
        </p:grpSpPr>
        <p:pic>
          <p:nvPicPr>
            <p:cNvPr id="14" name="Picture 4">
              <a:extLst>
                <a:ext uri="{FF2B5EF4-FFF2-40B4-BE49-F238E27FC236}">
                  <a16:creationId xmlns:a16="http://schemas.microsoft.com/office/drawing/2014/main" id="{876180BE-7E2A-A0F2-3D38-7C116D59D32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537213" y="1436501"/>
              <a:ext cx="2466000" cy="1619091"/>
            </a:xfrm>
            <a:prstGeom prst="rect">
              <a:avLst/>
            </a:prstGeom>
            <a:ln w="12700">
              <a:miter lim="400000"/>
            </a:ln>
          </p:spPr>
        </p:pic>
        <p:sp>
          <p:nvSpPr>
            <p:cNvPr id="15" name="Title 1">
              <a:extLst>
                <a:ext uri="{FF2B5EF4-FFF2-40B4-BE49-F238E27FC236}">
                  <a16:creationId xmlns:a16="http://schemas.microsoft.com/office/drawing/2014/main" id="{994FF692-B76B-9C39-436C-0A89A55338C8}"/>
                </a:ext>
              </a:extLst>
            </p:cNvPr>
            <p:cNvSpPr txBox="1"/>
            <p:nvPr/>
          </p:nvSpPr>
          <p:spPr>
            <a:xfrm>
              <a:off x="5761969" y="3141296"/>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BASKETBALL</a:t>
              </a:r>
              <a:endParaRPr sz="4000" dirty="0"/>
            </a:p>
          </p:txBody>
        </p:sp>
      </p:grpSp>
      <p:grpSp>
        <p:nvGrpSpPr>
          <p:cNvPr id="12" name="Group 11">
            <a:extLst>
              <a:ext uri="{FF2B5EF4-FFF2-40B4-BE49-F238E27FC236}">
                <a16:creationId xmlns:a16="http://schemas.microsoft.com/office/drawing/2014/main" id="{013E49FD-DCEF-6BED-CFBA-778EA60F44C6}"/>
              </a:ext>
            </a:extLst>
          </p:cNvPr>
          <p:cNvGrpSpPr/>
          <p:nvPr/>
        </p:nvGrpSpPr>
        <p:grpSpPr>
          <a:xfrm>
            <a:off x="7069291" y="1408929"/>
            <a:ext cx="2467385" cy="2108005"/>
            <a:chOff x="8315897" y="1432657"/>
            <a:chExt cx="2467385" cy="2108005"/>
          </a:xfrm>
        </p:grpSpPr>
        <p:pic>
          <p:nvPicPr>
            <p:cNvPr id="17" name="Picture 4">
              <a:extLst>
                <a:ext uri="{FF2B5EF4-FFF2-40B4-BE49-F238E27FC236}">
                  <a16:creationId xmlns:a16="http://schemas.microsoft.com/office/drawing/2014/main" id="{CAFD9D81-0345-15E2-07E7-CD501100B58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315897" y="1432657"/>
              <a:ext cx="2467385" cy="1620000"/>
            </a:xfrm>
            <a:prstGeom prst="rect">
              <a:avLst/>
            </a:prstGeom>
            <a:ln w="12700">
              <a:miter lim="400000"/>
            </a:ln>
          </p:spPr>
        </p:pic>
        <p:sp>
          <p:nvSpPr>
            <p:cNvPr id="18" name="Title 1">
              <a:extLst>
                <a:ext uri="{FF2B5EF4-FFF2-40B4-BE49-F238E27FC236}">
                  <a16:creationId xmlns:a16="http://schemas.microsoft.com/office/drawing/2014/main" id="{54114213-3F43-97DF-FB26-E9B1242371AC}"/>
                </a:ext>
              </a:extLst>
            </p:cNvPr>
            <p:cNvSpPr txBox="1"/>
            <p:nvPr/>
          </p:nvSpPr>
          <p:spPr>
            <a:xfrm>
              <a:off x="8541345" y="3048219"/>
              <a:ext cx="2016489"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LAWN BOWLS &amp; </a:t>
              </a:r>
              <a:br>
                <a:rPr lang="en-GB" dirty="0"/>
              </a:br>
              <a:r>
                <a:rPr lang="en-GB" dirty="0"/>
                <a:t>PARA LAWN BOWLS</a:t>
              </a:r>
              <a:endParaRPr lang="en-GB" sz="4000" dirty="0"/>
            </a:p>
          </p:txBody>
        </p:sp>
      </p:grpSp>
      <p:grpSp>
        <p:nvGrpSpPr>
          <p:cNvPr id="3" name="Group 2">
            <a:extLst>
              <a:ext uri="{FF2B5EF4-FFF2-40B4-BE49-F238E27FC236}">
                <a16:creationId xmlns:a16="http://schemas.microsoft.com/office/drawing/2014/main" id="{6375FDFA-F0E3-5595-D07F-BB82849C35D4}"/>
              </a:ext>
            </a:extLst>
          </p:cNvPr>
          <p:cNvGrpSpPr/>
          <p:nvPr/>
        </p:nvGrpSpPr>
        <p:grpSpPr>
          <a:xfrm>
            <a:off x="2638426" y="3586159"/>
            <a:ext cx="2467385" cy="2030533"/>
            <a:chOff x="1311098" y="3678923"/>
            <a:chExt cx="2467385" cy="2030533"/>
          </a:xfrm>
        </p:grpSpPr>
        <p:pic>
          <p:nvPicPr>
            <p:cNvPr id="20" name="Picture 4">
              <a:extLst>
                <a:ext uri="{FF2B5EF4-FFF2-40B4-BE49-F238E27FC236}">
                  <a16:creationId xmlns:a16="http://schemas.microsoft.com/office/drawing/2014/main" id="{050CC558-7326-3789-330C-6A4F60D4B24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11098" y="3678923"/>
              <a:ext cx="2467385" cy="1620000"/>
            </a:xfrm>
            <a:prstGeom prst="rect">
              <a:avLst/>
            </a:prstGeom>
            <a:ln w="12700">
              <a:miter lim="400000"/>
            </a:ln>
          </p:spPr>
        </p:pic>
        <p:sp>
          <p:nvSpPr>
            <p:cNvPr id="21" name="Title 1">
              <a:extLst>
                <a:ext uri="{FF2B5EF4-FFF2-40B4-BE49-F238E27FC236}">
                  <a16:creationId xmlns:a16="http://schemas.microsoft.com/office/drawing/2014/main" id="{2914C59C-F536-83B9-A4BD-99244A650226}"/>
                </a:ext>
              </a:extLst>
            </p:cNvPr>
            <p:cNvSpPr txBox="1"/>
            <p:nvPr/>
          </p:nvSpPr>
          <p:spPr>
            <a:xfrm>
              <a:off x="1536546"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CRICKET</a:t>
              </a:r>
              <a:endParaRPr sz="4000" dirty="0"/>
            </a:p>
          </p:txBody>
        </p:sp>
      </p:grpSp>
      <p:grpSp>
        <p:nvGrpSpPr>
          <p:cNvPr id="4" name="Group 3">
            <a:extLst>
              <a:ext uri="{FF2B5EF4-FFF2-40B4-BE49-F238E27FC236}">
                <a16:creationId xmlns:a16="http://schemas.microsoft.com/office/drawing/2014/main" id="{B76D9BC8-2712-5E25-23BD-DBC36775DE7F}"/>
              </a:ext>
            </a:extLst>
          </p:cNvPr>
          <p:cNvGrpSpPr/>
          <p:nvPr/>
        </p:nvGrpSpPr>
        <p:grpSpPr>
          <a:xfrm>
            <a:off x="4827175" y="3586159"/>
            <a:ext cx="2467385" cy="2030533"/>
            <a:chOff x="4076531" y="3678923"/>
            <a:chExt cx="2467385" cy="2030533"/>
          </a:xfrm>
        </p:grpSpPr>
        <p:pic>
          <p:nvPicPr>
            <p:cNvPr id="23" name="Picture 4">
              <a:extLst>
                <a:ext uri="{FF2B5EF4-FFF2-40B4-BE49-F238E27FC236}">
                  <a16:creationId xmlns:a16="http://schemas.microsoft.com/office/drawing/2014/main" id="{77655F73-6BE4-091B-A63C-B0A922124BE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076531" y="3678923"/>
              <a:ext cx="2467385" cy="1620000"/>
            </a:xfrm>
            <a:prstGeom prst="rect">
              <a:avLst/>
            </a:prstGeom>
            <a:ln w="12700">
              <a:miter lim="400000"/>
            </a:ln>
          </p:spPr>
        </p:pic>
        <p:sp>
          <p:nvSpPr>
            <p:cNvPr id="24" name="Title 1">
              <a:extLst>
                <a:ext uri="{FF2B5EF4-FFF2-40B4-BE49-F238E27FC236}">
                  <a16:creationId xmlns:a16="http://schemas.microsoft.com/office/drawing/2014/main" id="{FC1B9627-7181-C63B-71FF-C6A52F03E951}"/>
                </a:ext>
              </a:extLst>
            </p:cNvPr>
            <p:cNvSpPr txBox="1"/>
            <p:nvPr/>
          </p:nvSpPr>
          <p:spPr>
            <a:xfrm>
              <a:off x="4302158"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CYCLING</a:t>
              </a:r>
              <a:endParaRPr sz="4000" dirty="0"/>
            </a:p>
          </p:txBody>
        </p:sp>
      </p:grpSp>
      <p:grpSp>
        <p:nvGrpSpPr>
          <p:cNvPr id="5" name="Group 4">
            <a:extLst>
              <a:ext uri="{FF2B5EF4-FFF2-40B4-BE49-F238E27FC236}">
                <a16:creationId xmlns:a16="http://schemas.microsoft.com/office/drawing/2014/main" id="{C716558F-DAA3-D61E-E479-121136A8E61D}"/>
              </a:ext>
            </a:extLst>
          </p:cNvPr>
          <p:cNvGrpSpPr/>
          <p:nvPr/>
        </p:nvGrpSpPr>
        <p:grpSpPr>
          <a:xfrm>
            <a:off x="6994486" y="3586159"/>
            <a:ext cx="2467385" cy="2030533"/>
            <a:chOff x="6841962" y="3678923"/>
            <a:chExt cx="2467385" cy="2030533"/>
          </a:xfrm>
        </p:grpSpPr>
        <p:pic>
          <p:nvPicPr>
            <p:cNvPr id="26" name="Picture 4">
              <a:extLst>
                <a:ext uri="{FF2B5EF4-FFF2-40B4-BE49-F238E27FC236}">
                  <a16:creationId xmlns:a16="http://schemas.microsoft.com/office/drawing/2014/main" id="{87646111-89E5-490C-CFE4-F7372E3BDD8C}"/>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841962" y="3678923"/>
              <a:ext cx="2467385" cy="1620000"/>
            </a:xfrm>
            <a:prstGeom prst="rect">
              <a:avLst/>
            </a:prstGeom>
            <a:ln w="12700">
              <a:miter lim="400000"/>
            </a:ln>
          </p:spPr>
        </p:pic>
        <p:sp>
          <p:nvSpPr>
            <p:cNvPr id="27" name="Title 1">
              <a:extLst>
                <a:ext uri="{FF2B5EF4-FFF2-40B4-BE49-F238E27FC236}">
                  <a16:creationId xmlns:a16="http://schemas.microsoft.com/office/drawing/2014/main" id="{ADD1C53E-568A-9C1B-6CE8-47476963BFF5}"/>
                </a:ext>
              </a:extLst>
            </p:cNvPr>
            <p:cNvSpPr txBox="1"/>
            <p:nvPr/>
          </p:nvSpPr>
          <p:spPr>
            <a:xfrm>
              <a:off x="7067589"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TABLE TENNIS </a:t>
              </a:r>
              <a:endParaRPr lang="en-GB" sz="4000" dirty="0"/>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402" name="Title 1"/>
          <p:cNvSpPr txBox="1">
            <a:spLocks noGrp="1"/>
          </p:cNvSpPr>
          <p:nvPr>
            <p:ph type="title"/>
          </p:nvPr>
        </p:nvSpPr>
        <p:spPr>
          <a:xfrm>
            <a:off x="834969" y="737418"/>
            <a:ext cx="10207105" cy="1356093"/>
          </a:xfrm>
          <a:prstGeom prst="rect">
            <a:avLst/>
          </a:prstGeom>
        </p:spPr>
        <p:txBody>
          <a:bodyPr anchor="t"/>
          <a:lstStyle/>
          <a:p>
            <a:r>
              <a:rPr dirty="0"/>
              <a:t>HOMETOWN HEROES</a:t>
            </a:r>
          </a:p>
        </p:txBody>
      </p:sp>
      <p:pic>
        <p:nvPicPr>
          <p:cNvPr id="403"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404" name="Picture 6" descr="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78191" y="1132127"/>
            <a:ext cx="1827234" cy="184321"/>
          </a:xfrm>
          <a:prstGeom prst="rect">
            <a:avLst/>
          </a:prstGeom>
          <a:ln w="12700">
            <a:miter lim="400000"/>
          </a:ln>
        </p:spPr>
      </p:pic>
      <p:sp>
        <p:nvSpPr>
          <p:cNvPr id="405" name="Rectangle 7"/>
          <p:cNvSpPr/>
          <p:nvPr/>
        </p:nvSpPr>
        <p:spPr>
          <a:xfrm rot="21434729">
            <a:off x="2326173" y="1764992"/>
            <a:ext cx="7115676" cy="3680213"/>
          </a:xfrm>
          <a:prstGeom prst="rect">
            <a:avLst/>
          </a:prstGeom>
          <a:solidFill>
            <a:srgbClr val="000000"/>
          </a:solidFill>
          <a:ln w="12700">
            <a:solidFill>
              <a:srgbClr val="32538F"/>
            </a:solidFill>
            <a:miter/>
          </a:ln>
        </p:spPr>
        <p:txBody>
          <a:bodyPr lIns="45719" rIns="45719" anchor="ctr"/>
          <a:lstStyle/>
          <a:p>
            <a:pPr algn="ctr">
              <a:defRPr>
                <a:solidFill>
                  <a:srgbClr val="FFFFFF"/>
                </a:solidFill>
              </a:defRPr>
            </a:pPr>
            <a:endParaRPr/>
          </a:p>
        </p:txBody>
      </p:sp>
      <p:sp>
        <p:nvSpPr>
          <p:cNvPr id="8" name="Rectangle 7">
            <a:extLst>
              <a:ext uri="{FF2B5EF4-FFF2-40B4-BE49-F238E27FC236}">
                <a16:creationId xmlns:a16="http://schemas.microsoft.com/office/drawing/2014/main" id="{C3A0CCC9-E39E-DAB4-C9C6-E86E0B281A02}"/>
              </a:ext>
            </a:extLst>
          </p:cNvPr>
          <p:cNvSpPr/>
          <p:nvPr/>
        </p:nvSpPr>
        <p:spPr>
          <a:xfrm rot="21434729">
            <a:off x="2326174" y="1764992"/>
            <a:ext cx="7115675" cy="368021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Online Media 2">
            <a:hlinkClick r:id="" action="ppaction://media"/>
            <a:extLst>
              <a:ext uri="{FF2B5EF4-FFF2-40B4-BE49-F238E27FC236}">
                <a16:creationId xmlns:a16="http://schemas.microsoft.com/office/drawing/2014/main" id="{EC6093C4-EFF5-9E53-8D1C-29A351BF32E0}"/>
              </a:ext>
            </a:extLst>
          </p:cNvPr>
          <p:cNvPicPr>
            <a:picLocks noRot="1" noChangeAspect="1"/>
          </p:cNvPicPr>
          <p:nvPr>
            <a:videoFile r:link="rId1"/>
          </p:nvPr>
        </p:nvPicPr>
        <p:blipFill>
          <a:blip r:embed="rId6">
            <a:extLst>
              <a:ext uri="{28A0092B-C50C-407E-A947-70E740481C1C}">
                <a14:useLocalDpi xmlns:a14="http://schemas.microsoft.com/office/drawing/2010/main" val="0"/>
              </a:ext>
            </a:extLst>
          </a:blip>
          <a:srcRect/>
          <a:stretch/>
        </p:blipFill>
        <p:spPr>
          <a:xfrm>
            <a:off x="2608438" y="1565390"/>
            <a:ext cx="6945132" cy="3727220"/>
          </a:xfrm>
          <a:prstGeom prst="rect">
            <a:avLst/>
          </a:prstGeom>
        </p:spPr>
      </p:pic>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
        <p:nvSpPr>
          <p:cNvPr id="411" name="Title 1"/>
          <p:cNvSpPr txBox="1">
            <a:spLocks noGrp="1"/>
          </p:cNvSpPr>
          <p:nvPr>
            <p:ph type="title"/>
          </p:nvPr>
        </p:nvSpPr>
        <p:spPr>
          <a:xfrm>
            <a:off x="834969" y="737418"/>
            <a:ext cx="10207105" cy="1356093"/>
          </a:xfrm>
          <a:prstGeom prst="rect">
            <a:avLst/>
          </a:prstGeom>
        </p:spPr>
        <p:txBody>
          <a:bodyPr anchor="t"/>
          <a:lstStyle/>
          <a:p>
            <a:r>
              <a:rPr dirty="0"/>
              <a:t>HOMETOWN HEROES</a:t>
            </a:r>
          </a:p>
        </p:txBody>
      </p:sp>
      <p:pic>
        <p:nvPicPr>
          <p:cNvPr id="412"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413" name="Picture 6" descr="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8191" y="1132127"/>
            <a:ext cx="1827234" cy="184321"/>
          </a:xfrm>
          <a:prstGeom prst="rect">
            <a:avLst/>
          </a:prstGeom>
          <a:ln w="12700">
            <a:miter lim="400000"/>
          </a:ln>
        </p:spPr>
      </p:pic>
      <p:sp>
        <p:nvSpPr>
          <p:cNvPr id="414" name="Content Placeholder 2"/>
          <p:cNvSpPr txBox="1"/>
          <p:nvPr/>
        </p:nvSpPr>
        <p:spPr>
          <a:xfrm>
            <a:off x="3215987" y="2452426"/>
            <a:ext cx="6188447" cy="215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1400">
                <a:latin typeface="+mn-lt"/>
                <a:ea typeface="+mn-ea"/>
                <a:cs typeface="+mn-cs"/>
                <a:sym typeface="Arial Nova Cond"/>
              </a:defRPr>
            </a:pPr>
            <a:endParaRPr dirty="0"/>
          </a:p>
        </p:txBody>
      </p:sp>
      <p:grpSp>
        <p:nvGrpSpPr>
          <p:cNvPr id="30" name="Group 29">
            <a:extLst>
              <a:ext uri="{FF2B5EF4-FFF2-40B4-BE49-F238E27FC236}">
                <a16:creationId xmlns:a16="http://schemas.microsoft.com/office/drawing/2014/main" id="{C08E3764-914E-A4D6-3EB5-4E0888E0CC56}"/>
              </a:ext>
            </a:extLst>
          </p:cNvPr>
          <p:cNvGrpSpPr/>
          <p:nvPr/>
        </p:nvGrpSpPr>
        <p:grpSpPr>
          <a:xfrm>
            <a:off x="1428511" y="1588690"/>
            <a:ext cx="8580005" cy="3877613"/>
            <a:chOff x="1428511" y="1588690"/>
            <a:chExt cx="9123903" cy="4123420"/>
          </a:xfrm>
        </p:grpSpPr>
        <p:grpSp>
          <p:nvGrpSpPr>
            <p:cNvPr id="10" name="Group 9">
              <a:extLst>
                <a:ext uri="{FF2B5EF4-FFF2-40B4-BE49-F238E27FC236}">
                  <a16:creationId xmlns:a16="http://schemas.microsoft.com/office/drawing/2014/main" id="{8F1A8F19-4B55-9DCF-39E5-FCF399B6D97B}"/>
                </a:ext>
              </a:extLst>
            </p:cNvPr>
            <p:cNvGrpSpPr/>
            <p:nvPr/>
          </p:nvGrpSpPr>
          <p:grpSpPr>
            <a:xfrm>
              <a:off x="1428511" y="3763585"/>
              <a:ext cx="2723103" cy="1948525"/>
              <a:chOff x="1428511" y="3763585"/>
              <a:chExt cx="2723103" cy="1948525"/>
            </a:xfrm>
          </p:grpSpPr>
          <p:sp>
            <p:nvSpPr>
              <p:cNvPr id="19" name="Freeform 18">
                <a:extLst>
                  <a:ext uri="{FF2B5EF4-FFF2-40B4-BE49-F238E27FC236}">
                    <a16:creationId xmlns:a16="http://schemas.microsoft.com/office/drawing/2014/main" id="{B575B61C-6662-4FC2-174C-276EA834AB68}"/>
                  </a:ext>
                </a:extLst>
              </p:cNvPr>
              <p:cNvSpPr/>
              <p:nvPr/>
            </p:nvSpPr>
            <p:spPr>
              <a:xfrm>
                <a:off x="1428511" y="3913455"/>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5" name="Picture 4">
                <a:extLst>
                  <a:ext uri="{FF2B5EF4-FFF2-40B4-BE49-F238E27FC236}">
                    <a16:creationId xmlns:a16="http://schemas.microsoft.com/office/drawing/2014/main" id="{23F516EF-7AB3-27C0-A35B-21F567A87717}"/>
                  </a:ext>
                </a:extLst>
              </p:cNvPr>
              <p:cNvPicPr>
                <a:picLocks/>
              </p:cNvPicPr>
              <p:nvPr/>
            </p:nvPicPr>
            <p:blipFill>
              <a:blip r:embed="rId5"/>
              <a:stretch>
                <a:fillRect/>
              </a:stretch>
            </p:blipFill>
            <p:spPr>
              <a:xfrm>
                <a:off x="1631614" y="3763585"/>
                <a:ext cx="2520000" cy="1799368"/>
              </a:xfrm>
              <a:prstGeom prst="rect">
                <a:avLst/>
              </a:prstGeom>
            </p:spPr>
          </p:pic>
        </p:grpSp>
        <p:grpSp>
          <p:nvGrpSpPr>
            <p:cNvPr id="16" name="Group 15">
              <a:extLst>
                <a:ext uri="{FF2B5EF4-FFF2-40B4-BE49-F238E27FC236}">
                  <a16:creationId xmlns:a16="http://schemas.microsoft.com/office/drawing/2014/main" id="{D302488C-47F7-D9D2-4F8E-204BEC623D98}"/>
                </a:ext>
              </a:extLst>
            </p:cNvPr>
            <p:cNvGrpSpPr/>
            <p:nvPr/>
          </p:nvGrpSpPr>
          <p:grpSpPr>
            <a:xfrm>
              <a:off x="7829311" y="3763585"/>
              <a:ext cx="2723103" cy="1948525"/>
              <a:chOff x="7829311" y="3763585"/>
              <a:chExt cx="2723103" cy="1948525"/>
            </a:xfrm>
          </p:grpSpPr>
          <p:sp>
            <p:nvSpPr>
              <p:cNvPr id="21" name="Freeform 20">
                <a:extLst>
                  <a:ext uri="{FF2B5EF4-FFF2-40B4-BE49-F238E27FC236}">
                    <a16:creationId xmlns:a16="http://schemas.microsoft.com/office/drawing/2014/main" id="{A1E3F5EC-2CC1-95C4-549C-131602079C17}"/>
                  </a:ext>
                </a:extLst>
              </p:cNvPr>
              <p:cNvSpPr/>
              <p:nvPr/>
            </p:nvSpPr>
            <p:spPr>
              <a:xfrm>
                <a:off x="7829311" y="3913455"/>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9" name="Picture 8">
                <a:extLst>
                  <a:ext uri="{FF2B5EF4-FFF2-40B4-BE49-F238E27FC236}">
                    <a16:creationId xmlns:a16="http://schemas.microsoft.com/office/drawing/2014/main" id="{9C5F5C96-F916-80B1-E2BF-E9E4BE45858A}"/>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8032299" y="3763585"/>
                <a:ext cx="2520000" cy="1800748"/>
              </a:xfrm>
              <a:prstGeom prst="rect">
                <a:avLst/>
              </a:prstGeom>
            </p:spPr>
          </p:pic>
        </p:grpSp>
        <p:grpSp>
          <p:nvGrpSpPr>
            <p:cNvPr id="12" name="Group 11">
              <a:extLst>
                <a:ext uri="{FF2B5EF4-FFF2-40B4-BE49-F238E27FC236}">
                  <a16:creationId xmlns:a16="http://schemas.microsoft.com/office/drawing/2014/main" id="{C46E041C-DEE1-43B5-7B10-121C4A5B5A3E}"/>
                </a:ext>
              </a:extLst>
            </p:cNvPr>
            <p:cNvGrpSpPr/>
            <p:nvPr/>
          </p:nvGrpSpPr>
          <p:grpSpPr>
            <a:xfrm>
              <a:off x="4603790" y="3763585"/>
              <a:ext cx="2752210" cy="1948525"/>
              <a:chOff x="4603790" y="3763585"/>
              <a:chExt cx="2752210" cy="1948525"/>
            </a:xfrm>
          </p:grpSpPr>
          <p:sp>
            <p:nvSpPr>
              <p:cNvPr id="20" name="Freeform 19">
                <a:extLst>
                  <a:ext uri="{FF2B5EF4-FFF2-40B4-BE49-F238E27FC236}">
                    <a16:creationId xmlns:a16="http://schemas.microsoft.com/office/drawing/2014/main" id="{C58008DA-7A64-6A61-3AA7-3A7780EBD47A}"/>
                  </a:ext>
                </a:extLst>
              </p:cNvPr>
              <p:cNvSpPr/>
              <p:nvPr/>
            </p:nvSpPr>
            <p:spPr>
              <a:xfrm>
                <a:off x="4603790" y="3913455"/>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13" name="Picture 12">
                <a:extLst>
                  <a:ext uri="{FF2B5EF4-FFF2-40B4-BE49-F238E27FC236}">
                    <a16:creationId xmlns:a16="http://schemas.microsoft.com/office/drawing/2014/main" id="{9478E80C-49D1-81F9-777F-8B227BF416C4}"/>
                  </a:ext>
                </a:extLst>
              </p:cNvPr>
              <p:cNvPicPr>
                <a:picLocks/>
              </p:cNvPicPr>
              <p:nvPr/>
            </p:nvPicPr>
            <p:blipFill>
              <a:blip r:embed="rId7"/>
              <a:stretch>
                <a:fillRect/>
              </a:stretch>
            </p:blipFill>
            <p:spPr>
              <a:xfrm>
                <a:off x="4836000" y="3763585"/>
                <a:ext cx="2520000" cy="1800691"/>
              </a:xfrm>
              <a:prstGeom prst="rect">
                <a:avLst/>
              </a:prstGeom>
            </p:spPr>
          </p:pic>
        </p:grpSp>
        <p:grpSp>
          <p:nvGrpSpPr>
            <p:cNvPr id="6" name="Group 5">
              <a:extLst>
                <a:ext uri="{FF2B5EF4-FFF2-40B4-BE49-F238E27FC236}">
                  <a16:creationId xmlns:a16="http://schemas.microsoft.com/office/drawing/2014/main" id="{E7DDBDFB-E903-EE20-7B1A-BA566D1EB276}"/>
                </a:ext>
              </a:extLst>
            </p:cNvPr>
            <p:cNvGrpSpPr/>
            <p:nvPr/>
          </p:nvGrpSpPr>
          <p:grpSpPr>
            <a:xfrm>
              <a:off x="4603790" y="1592942"/>
              <a:ext cx="2724686" cy="1953861"/>
              <a:chOff x="4603790" y="1592942"/>
              <a:chExt cx="2724686" cy="1953861"/>
            </a:xfrm>
          </p:grpSpPr>
          <p:sp>
            <p:nvSpPr>
              <p:cNvPr id="23" name="Freeform 22">
                <a:extLst>
                  <a:ext uri="{FF2B5EF4-FFF2-40B4-BE49-F238E27FC236}">
                    <a16:creationId xmlns:a16="http://schemas.microsoft.com/office/drawing/2014/main" id="{689E0B8F-1674-7AC1-0AB3-F05E1CC5C55B}"/>
                  </a:ext>
                </a:extLst>
              </p:cNvPr>
              <p:cNvSpPr/>
              <p:nvPr/>
            </p:nvSpPr>
            <p:spPr>
              <a:xfrm>
                <a:off x="4603790" y="1748148"/>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25" name="Picture 24">
                <a:extLst>
                  <a:ext uri="{FF2B5EF4-FFF2-40B4-BE49-F238E27FC236}">
                    <a16:creationId xmlns:a16="http://schemas.microsoft.com/office/drawing/2014/main" id="{029B5E16-FEA9-15A6-E6B0-FF7F68360836}"/>
                  </a:ext>
                </a:extLst>
              </p:cNvPr>
              <p:cNvPicPr>
                <a:picLocks/>
              </p:cNvPicPr>
              <p:nvPr/>
            </p:nvPicPr>
            <p:blipFill>
              <a:blip r:embed="rId8"/>
              <a:stretch>
                <a:fillRect/>
              </a:stretch>
            </p:blipFill>
            <p:spPr>
              <a:xfrm>
                <a:off x="4808476" y="1592942"/>
                <a:ext cx="2520000" cy="1800029"/>
              </a:xfrm>
              <a:prstGeom prst="rect">
                <a:avLst/>
              </a:prstGeom>
            </p:spPr>
          </p:pic>
        </p:grpSp>
        <p:grpSp>
          <p:nvGrpSpPr>
            <p:cNvPr id="4" name="Group 3">
              <a:extLst>
                <a:ext uri="{FF2B5EF4-FFF2-40B4-BE49-F238E27FC236}">
                  <a16:creationId xmlns:a16="http://schemas.microsoft.com/office/drawing/2014/main" id="{325AAF58-9968-FEFF-8897-DE98AB2D0A47}"/>
                </a:ext>
              </a:extLst>
            </p:cNvPr>
            <p:cNvGrpSpPr/>
            <p:nvPr/>
          </p:nvGrpSpPr>
          <p:grpSpPr>
            <a:xfrm>
              <a:off x="1428511" y="1588690"/>
              <a:ext cx="2731190" cy="1958113"/>
              <a:chOff x="1428511" y="1588690"/>
              <a:chExt cx="2731190" cy="1958113"/>
            </a:xfrm>
          </p:grpSpPr>
          <p:sp>
            <p:nvSpPr>
              <p:cNvPr id="22" name="Freeform 21">
                <a:extLst>
                  <a:ext uri="{FF2B5EF4-FFF2-40B4-BE49-F238E27FC236}">
                    <a16:creationId xmlns:a16="http://schemas.microsoft.com/office/drawing/2014/main" id="{FEF04E78-94FD-2E75-59DC-C4757F787F43}"/>
                  </a:ext>
                </a:extLst>
              </p:cNvPr>
              <p:cNvSpPr/>
              <p:nvPr/>
            </p:nvSpPr>
            <p:spPr>
              <a:xfrm>
                <a:off x="1428511" y="1748148"/>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26" name="Picture 25">
                <a:extLst>
                  <a:ext uri="{FF2B5EF4-FFF2-40B4-BE49-F238E27FC236}">
                    <a16:creationId xmlns:a16="http://schemas.microsoft.com/office/drawing/2014/main" id="{E8C02E8C-4B41-DDE0-3D4B-88C1F7FD94E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641269" y="1588690"/>
                <a:ext cx="2518432" cy="1800000"/>
              </a:xfrm>
              <a:prstGeom prst="rect">
                <a:avLst/>
              </a:prstGeom>
            </p:spPr>
          </p:pic>
        </p:grpSp>
        <p:grpSp>
          <p:nvGrpSpPr>
            <p:cNvPr id="8" name="Group 7">
              <a:extLst>
                <a:ext uri="{FF2B5EF4-FFF2-40B4-BE49-F238E27FC236}">
                  <a16:creationId xmlns:a16="http://schemas.microsoft.com/office/drawing/2014/main" id="{E912689C-9F73-CF78-1D9A-39EC56E0A7CF}"/>
                </a:ext>
              </a:extLst>
            </p:cNvPr>
            <p:cNvGrpSpPr/>
            <p:nvPr/>
          </p:nvGrpSpPr>
          <p:grpSpPr>
            <a:xfrm>
              <a:off x="7829311" y="1588690"/>
              <a:ext cx="2723103" cy="1958113"/>
              <a:chOff x="7829311" y="1588690"/>
              <a:chExt cx="2723103" cy="1958113"/>
            </a:xfrm>
          </p:grpSpPr>
          <p:sp>
            <p:nvSpPr>
              <p:cNvPr id="24" name="Freeform 23">
                <a:extLst>
                  <a:ext uri="{FF2B5EF4-FFF2-40B4-BE49-F238E27FC236}">
                    <a16:creationId xmlns:a16="http://schemas.microsoft.com/office/drawing/2014/main" id="{CBBCA636-FC47-69C5-06C4-F463B3246259}"/>
                  </a:ext>
                </a:extLst>
              </p:cNvPr>
              <p:cNvSpPr/>
              <p:nvPr/>
            </p:nvSpPr>
            <p:spPr>
              <a:xfrm>
                <a:off x="7829311" y="1748148"/>
                <a:ext cx="2723103" cy="1798655"/>
              </a:xfrm>
              <a:custGeom>
                <a:avLst/>
                <a:gdLst>
                  <a:gd name="connsiteX0" fmla="*/ 0 w 2723103"/>
                  <a:gd name="connsiteY0" fmla="*/ 30145 h 1798655"/>
                  <a:gd name="connsiteX1" fmla="*/ 90435 w 2723103"/>
                  <a:gd name="connsiteY1" fmla="*/ 1798655 h 1798655"/>
                  <a:gd name="connsiteX2" fmla="*/ 2723103 w 2723103"/>
                  <a:gd name="connsiteY2" fmla="*/ 1637881 h 1798655"/>
                  <a:gd name="connsiteX3" fmla="*/ 2723103 w 2723103"/>
                  <a:gd name="connsiteY3" fmla="*/ 0 h 1798655"/>
                  <a:gd name="connsiteX4" fmla="*/ 0 w 2723103"/>
                  <a:gd name="connsiteY4" fmla="*/ 30145 h 1798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103" h="1798655">
                    <a:moveTo>
                      <a:pt x="0" y="30145"/>
                    </a:moveTo>
                    <a:lnTo>
                      <a:pt x="90435" y="1798655"/>
                    </a:lnTo>
                    <a:lnTo>
                      <a:pt x="2723103" y="1637881"/>
                    </a:lnTo>
                    <a:lnTo>
                      <a:pt x="2723103" y="0"/>
                    </a:lnTo>
                    <a:lnTo>
                      <a:pt x="0" y="30145"/>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27" name="Picture 26">
                <a:extLst>
                  <a:ext uri="{FF2B5EF4-FFF2-40B4-BE49-F238E27FC236}">
                    <a16:creationId xmlns:a16="http://schemas.microsoft.com/office/drawing/2014/main" id="{873698C5-3458-8167-48C4-245641F12414}"/>
                  </a:ext>
                </a:extLst>
              </p:cNvPr>
              <p:cNvPicPr>
                <a:picLocks/>
              </p:cNvPicPr>
              <p:nvPr/>
            </p:nvPicPr>
            <p:blipFill>
              <a:blip r:embed="rId10"/>
              <a:stretch>
                <a:fillRect/>
              </a:stretch>
            </p:blipFill>
            <p:spPr>
              <a:xfrm>
                <a:off x="8032299" y="1588690"/>
                <a:ext cx="2520000" cy="1799060"/>
              </a:xfrm>
              <a:prstGeom prst="rect">
                <a:avLst/>
              </a:prstGeom>
            </p:spPr>
          </p:pic>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A0B8B12-E854-1D7D-3E85-48AD000CE812}"/>
              </a:ext>
            </a:extLst>
          </p:cNvPr>
          <p:cNvSpPr/>
          <p:nvPr/>
        </p:nvSpPr>
        <p:spPr>
          <a:xfrm rot="5400000">
            <a:off x="8610736" y="313981"/>
            <a:ext cx="2991268" cy="2523882"/>
          </a:xfrm>
          <a:custGeom>
            <a:avLst/>
            <a:gdLst>
              <a:gd name="connsiteX0" fmla="*/ 0 w 3950208"/>
              <a:gd name="connsiteY0" fmla="*/ 1865376 h 3438144"/>
              <a:gd name="connsiteX1" fmla="*/ 1700784 w 3950208"/>
              <a:gd name="connsiteY1" fmla="*/ 0 h 3438144"/>
              <a:gd name="connsiteX2" fmla="*/ 3950208 w 3950208"/>
              <a:gd name="connsiteY2" fmla="*/ 3438144 h 3438144"/>
              <a:gd name="connsiteX3" fmla="*/ 0 w 3950208"/>
              <a:gd name="connsiteY3" fmla="*/ 1865376 h 3438144"/>
            </a:gdLst>
            <a:ahLst/>
            <a:cxnLst>
              <a:cxn ang="0">
                <a:pos x="connsiteX0" y="connsiteY0"/>
              </a:cxn>
              <a:cxn ang="0">
                <a:pos x="connsiteX1" y="connsiteY1"/>
              </a:cxn>
              <a:cxn ang="0">
                <a:pos x="connsiteX2" y="connsiteY2"/>
              </a:cxn>
              <a:cxn ang="0">
                <a:pos x="connsiteX3" y="connsiteY3"/>
              </a:cxn>
            </a:cxnLst>
            <a:rect l="l" t="t" r="r" b="b"/>
            <a:pathLst>
              <a:path w="3950208" h="3438144">
                <a:moveTo>
                  <a:pt x="0" y="1865376"/>
                </a:moveTo>
                <a:lnTo>
                  <a:pt x="1700784" y="0"/>
                </a:lnTo>
                <a:lnTo>
                  <a:pt x="3950208" y="3438144"/>
                </a:lnTo>
                <a:lnTo>
                  <a:pt x="0" y="1865376"/>
                </a:lnTo>
                <a:close/>
              </a:path>
            </a:pathLst>
          </a:custGeom>
          <a:solidFill>
            <a:srgbClr val="FFE7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2" name="Freeform 11">
            <a:extLst>
              <a:ext uri="{FF2B5EF4-FFF2-40B4-BE49-F238E27FC236}">
                <a16:creationId xmlns:a16="http://schemas.microsoft.com/office/drawing/2014/main" id="{791AA73A-C0FB-52C1-4F8E-9414E1CB194B}"/>
              </a:ext>
            </a:extLst>
          </p:cNvPr>
          <p:cNvSpPr/>
          <p:nvPr/>
        </p:nvSpPr>
        <p:spPr>
          <a:xfrm rot="5400000">
            <a:off x="9377201" y="2705101"/>
            <a:ext cx="547509" cy="1028248"/>
          </a:xfrm>
          <a:custGeom>
            <a:avLst/>
            <a:gdLst>
              <a:gd name="connsiteX0" fmla="*/ 548640 w 749808"/>
              <a:gd name="connsiteY0" fmla="*/ 1408176 h 1408176"/>
              <a:gd name="connsiteX1" fmla="*/ 749808 w 749808"/>
              <a:gd name="connsiteY1" fmla="*/ 0 h 1408176"/>
              <a:gd name="connsiteX2" fmla="*/ 0 w 749808"/>
              <a:gd name="connsiteY2" fmla="*/ 237744 h 1408176"/>
              <a:gd name="connsiteX3" fmla="*/ 548640 w 749808"/>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749808" h="1408176">
                <a:moveTo>
                  <a:pt x="548640" y="1408176"/>
                </a:moveTo>
                <a:lnTo>
                  <a:pt x="749808" y="0"/>
                </a:lnTo>
                <a:lnTo>
                  <a:pt x="0" y="237744"/>
                </a:lnTo>
                <a:lnTo>
                  <a:pt x="548640" y="1408176"/>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9"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420" name="Title 1"/>
          <p:cNvSpPr txBox="1">
            <a:spLocks noGrp="1"/>
          </p:cNvSpPr>
          <p:nvPr>
            <p:ph type="title"/>
          </p:nvPr>
        </p:nvSpPr>
        <p:spPr>
          <a:xfrm>
            <a:off x="834969" y="737418"/>
            <a:ext cx="10207105" cy="1356093"/>
          </a:xfrm>
          <a:prstGeom prst="rect">
            <a:avLst/>
          </a:prstGeom>
        </p:spPr>
        <p:txBody>
          <a:bodyPr anchor="t"/>
          <a:lstStyle/>
          <a:p>
            <a:r>
              <a:rPr dirty="0"/>
              <a:t>WALK THE LINE</a:t>
            </a:r>
          </a:p>
        </p:txBody>
      </p:sp>
      <p:sp>
        <p:nvSpPr>
          <p:cNvPr id="423" name="TIME: 15 mins…"/>
          <p:cNvSpPr txBox="1"/>
          <p:nvPr/>
        </p:nvSpPr>
        <p:spPr>
          <a:xfrm>
            <a:off x="895534" y="1575922"/>
            <a:ext cx="9150271" cy="837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a:defRPr sz="1300">
                <a:latin typeface="+mn-lt"/>
                <a:ea typeface="+mn-ea"/>
                <a:cs typeface="+mn-cs"/>
                <a:sym typeface="Arial Nova Cond"/>
              </a:defRPr>
            </a:pPr>
            <a:endParaRPr dirty="0"/>
          </a:p>
        </p:txBody>
      </p:sp>
      <p:sp>
        <p:nvSpPr>
          <p:cNvPr id="424" name="Content Placeholder 2"/>
          <p:cNvSpPr txBox="1"/>
          <p:nvPr/>
        </p:nvSpPr>
        <p:spPr>
          <a:xfrm>
            <a:off x="1615975" y="2561233"/>
            <a:ext cx="9150271" cy="2523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457513"/>
          <a:lstStyle/>
          <a:p>
            <a:pPr defTabSz="457200">
              <a:defRPr sz="1400">
                <a:latin typeface="+mn-lt"/>
                <a:ea typeface="+mn-ea"/>
                <a:cs typeface="+mn-cs"/>
                <a:sym typeface="Arial Nova Cond"/>
              </a:defRPr>
            </a:pPr>
            <a:endParaRPr dirty="0"/>
          </a:p>
        </p:txBody>
      </p:sp>
      <p:pic>
        <p:nvPicPr>
          <p:cNvPr id="8" name="Picture 6" descr="Picture 6">
            <a:extLst>
              <a:ext uri="{FF2B5EF4-FFF2-40B4-BE49-F238E27FC236}">
                <a16:creationId xmlns:a16="http://schemas.microsoft.com/office/drawing/2014/main" id="{1B7ABAB3-8814-E1CE-63D1-C5B4DF209B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17023" y="10762"/>
            <a:ext cx="5396448" cy="6858002"/>
          </a:xfrm>
          <a:prstGeom prst="rect">
            <a:avLst/>
          </a:prstGeom>
          <a:ln w="12700">
            <a:miter lim="400000"/>
          </a:ln>
        </p:spPr>
      </p:pic>
      <p:sp>
        <p:nvSpPr>
          <p:cNvPr id="9" name="Title 1">
            <a:extLst>
              <a:ext uri="{FF2B5EF4-FFF2-40B4-BE49-F238E27FC236}">
                <a16:creationId xmlns:a16="http://schemas.microsoft.com/office/drawing/2014/main" id="{E297B1B3-BF29-F2EF-0ED7-1BF98568A962}"/>
              </a:ext>
            </a:extLst>
          </p:cNvPr>
          <p:cNvSpPr txBox="1">
            <a:spLocks/>
          </p:cNvSpPr>
          <p:nvPr/>
        </p:nvSpPr>
        <p:spPr>
          <a:xfrm>
            <a:off x="1264366" y="2068473"/>
            <a:ext cx="4214890" cy="26811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9pPr>
          </a:lstStyle>
          <a:p>
            <a:pPr hangingPunct="1"/>
            <a:r>
              <a:rPr lang="en-GB" sz="8000" dirty="0"/>
              <a:t>MAKING A CHOICE</a:t>
            </a:r>
          </a:p>
        </p:txBody>
      </p:sp>
      <p:pic>
        <p:nvPicPr>
          <p:cNvPr id="15" name="Picture 6" descr="Picture 6">
            <a:extLst>
              <a:ext uri="{FF2B5EF4-FFF2-40B4-BE49-F238E27FC236}">
                <a16:creationId xmlns:a16="http://schemas.microsoft.com/office/drawing/2014/main" id="{5C54DCE2-93BE-8312-7B96-F6457336B8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62183" y="1196669"/>
            <a:ext cx="1827234" cy="184321"/>
          </a:xfrm>
          <a:prstGeom prst="rect">
            <a:avLst/>
          </a:prstGeom>
          <a:ln w="12700">
            <a:miter lim="400000"/>
          </a:ln>
        </p:spPr>
      </p:pic>
    </p:spTree>
    <p:extLst>
      <p:ext uri="{BB962C8B-B14F-4D97-AF65-F5344CB8AC3E}">
        <p14:creationId xmlns:p14="http://schemas.microsoft.com/office/powerpoint/2010/main" val="348734590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C3D8FA67-334B-3D73-C549-B6367328DD3B}"/>
              </a:ext>
            </a:extLst>
          </p:cNvPr>
          <p:cNvSpPr/>
          <p:nvPr/>
        </p:nvSpPr>
        <p:spPr>
          <a:xfrm>
            <a:off x="7774978" y="171801"/>
            <a:ext cx="2991268" cy="2523882"/>
          </a:xfrm>
          <a:custGeom>
            <a:avLst/>
            <a:gdLst>
              <a:gd name="connsiteX0" fmla="*/ 0 w 3950208"/>
              <a:gd name="connsiteY0" fmla="*/ 1865376 h 3438144"/>
              <a:gd name="connsiteX1" fmla="*/ 1700784 w 3950208"/>
              <a:gd name="connsiteY1" fmla="*/ 0 h 3438144"/>
              <a:gd name="connsiteX2" fmla="*/ 3950208 w 3950208"/>
              <a:gd name="connsiteY2" fmla="*/ 3438144 h 3438144"/>
              <a:gd name="connsiteX3" fmla="*/ 0 w 3950208"/>
              <a:gd name="connsiteY3" fmla="*/ 1865376 h 3438144"/>
            </a:gdLst>
            <a:ahLst/>
            <a:cxnLst>
              <a:cxn ang="0">
                <a:pos x="connsiteX0" y="connsiteY0"/>
              </a:cxn>
              <a:cxn ang="0">
                <a:pos x="connsiteX1" y="connsiteY1"/>
              </a:cxn>
              <a:cxn ang="0">
                <a:pos x="connsiteX2" y="connsiteY2"/>
              </a:cxn>
              <a:cxn ang="0">
                <a:pos x="connsiteX3" y="connsiteY3"/>
              </a:cxn>
            </a:cxnLst>
            <a:rect l="l" t="t" r="r" b="b"/>
            <a:pathLst>
              <a:path w="3950208" h="3438144">
                <a:moveTo>
                  <a:pt x="0" y="1865376"/>
                </a:moveTo>
                <a:lnTo>
                  <a:pt x="1700784" y="0"/>
                </a:lnTo>
                <a:lnTo>
                  <a:pt x="3950208" y="3438144"/>
                </a:lnTo>
                <a:lnTo>
                  <a:pt x="0" y="1865376"/>
                </a:lnTo>
                <a:close/>
              </a:path>
            </a:pathLst>
          </a:custGeom>
          <a:solidFill>
            <a:srgbClr val="FFE7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21" name="Freeform 20">
            <a:extLst>
              <a:ext uri="{FF2B5EF4-FFF2-40B4-BE49-F238E27FC236}">
                <a16:creationId xmlns:a16="http://schemas.microsoft.com/office/drawing/2014/main" id="{1F00DC7B-9B77-3759-C48D-8CEF77DC34FD}"/>
              </a:ext>
            </a:extLst>
          </p:cNvPr>
          <p:cNvSpPr/>
          <p:nvPr/>
        </p:nvSpPr>
        <p:spPr>
          <a:xfrm>
            <a:off x="10447286" y="1332491"/>
            <a:ext cx="547509" cy="1028248"/>
          </a:xfrm>
          <a:custGeom>
            <a:avLst/>
            <a:gdLst>
              <a:gd name="connsiteX0" fmla="*/ 548640 w 749808"/>
              <a:gd name="connsiteY0" fmla="*/ 1408176 h 1408176"/>
              <a:gd name="connsiteX1" fmla="*/ 749808 w 749808"/>
              <a:gd name="connsiteY1" fmla="*/ 0 h 1408176"/>
              <a:gd name="connsiteX2" fmla="*/ 0 w 749808"/>
              <a:gd name="connsiteY2" fmla="*/ 237744 h 1408176"/>
              <a:gd name="connsiteX3" fmla="*/ 548640 w 749808"/>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749808" h="1408176">
                <a:moveTo>
                  <a:pt x="548640" y="1408176"/>
                </a:moveTo>
                <a:lnTo>
                  <a:pt x="749808" y="0"/>
                </a:lnTo>
                <a:lnTo>
                  <a:pt x="0" y="237744"/>
                </a:lnTo>
                <a:lnTo>
                  <a:pt x="548640" y="1408176"/>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6"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
        <p:nvSpPr>
          <p:cNvPr id="437" name="Title 1"/>
          <p:cNvSpPr txBox="1">
            <a:spLocks noGrp="1"/>
          </p:cNvSpPr>
          <p:nvPr>
            <p:ph type="title"/>
          </p:nvPr>
        </p:nvSpPr>
        <p:spPr>
          <a:xfrm>
            <a:off x="834969" y="737418"/>
            <a:ext cx="10207105" cy="1356093"/>
          </a:xfrm>
          <a:prstGeom prst="rect">
            <a:avLst/>
          </a:prstGeom>
        </p:spPr>
        <p:txBody>
          <a:bodyPr anchor="t"/>
          <a:lstStyle/>
          <a:p>
            <a:r>
              <a:rPr dirty="0"/>
              <a:t>AGENTS OF CHANGE</a:t>
            </a:r>
          </a:p>
        </p:txBody>
      </p:sp>
      <p:pic>
        <p:nvPicPr>
          <p:cNvPr id="438"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sp>
        <p:nvSpPr>
          <p:cNvPr id="440" name="TIME: 15 mins…"/>
          <p:cNvSpPr txBox="1"/>
          <p:nvPr/>
        </p:nvSpPr>
        <p:spPr>
          <a:xfrm>
            <a:off x="895534" y="1575922"/>
            <a:ext cx="9150271" cy="837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a:defRPr sz="1300">
                <a:latin typeface="+mn-lt"/>
                <a:ea typeface="+mn-ea"/>
                <a:cs typeface="+mn-cs"/>
                <a:sym typeface="Arial Nova Cond"/>
              </a:defRPr>
            </a:pPr>
            <a:endParaRPr dirty="0"/>
          </a:p>
        </p:txBody>
      </p:sp>
      <p:sp>
        <p:nvSpPr>
          <p:cNvPr id="441" name="Content Placeholder 2"/>
          <p:cNvSpPr txBox="1"/>
          <p:nvPr/>
        </p:nvSpPr>
        <p:spPr>
          <a:xfrm>
            <a:off x="1449530" y="2380456"/>
            <a:ext cx="9524267" cy="3067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numCol="2" spcCol="476213"/>
          <a:lstStyle/>
          <a:p>
            <a:pPr defTabSz="457200">
              <a:defRPr sz="1400">
                <a:latin typeface="+mn-lt"/>
                <a:ea typeface="+mn-ea"/>
                <a:cs typeface="+mn-cs"/>
                <a:sym typeface="Arial Nova Cond"/>
              </a:defRPr>
            </a:pPr>
            <a:endParaRPr dirty="0"/>
          </a:p>
        </p:txBody>
      </p:sp>
      <p:sp>
        <p:nvSpPr>
          <p:cNvPr id="11" name="Title 1">
            <a:extLst>
              <a:ext uri="{FF2B5EF4-FFF2-40B4-BE49-F238E27FC236}">
                <a16:creationId xmlns:a16="http://schemas.microsoft.com/office/drawing/2014/main" id="{977906AC-8C2D-6DFD-269E-BFE010E489D4}"/>
              </a:ext>
            </a:extLst>
          </p:cNvPr>
          <p:cNvSpPr txBox="1">
            <a:spLocks/>
          </p:cNvSpPr>
          <p:nvPr/>
        </p:nvSpPr>
        <p:spPr>
          <a:xfrm>
            <a:off x="1304206" y="2695683"/>
            <a:ext cx="4214890" cy="26811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9pPr>
          </a:lstStyle>
          <a:p>
            <a:pPr hangingPunct="1"/>
            <a:r>
              <a:rPr lang="en-GB" sz="8000" dirty="0"/>
              <a:t>MAKING CHANGE</a:t>
            </a:r>
          </a:p>
        </p:txBody>
      </p:sp>
      <p:pic>
        <p:nvPicPr>
          <p:cNvPr id="19" name="Picture 18">
            <a:extLst>
              <a:ext uri="{FF2B5EF4-FFF2-40B4-BE49-F238E27FC236}">
                <a16:creationId xmlns:a16="http://schemas.microsoft.com/office/drawing/2014/main" id="{63E8954D-2859-B048-4E25-FD380D887EAE}"/>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4677"/>
          <a:stretch/>
        </p:blipFill>
        <p:spPr>
          <a:xfrm>
            <a:off x="2528887" y="0"/>
            <a:ext cx="9663113" cy="6858000"/>
          </a:xfrm>
          <a:prstGeom prst="rect">
            <a:avLst/>
          </a:prstGeom>
        </p:spPr>
      </p:pic>
      <p:pic>
        <p:nvPicPr>
          <p:cNvPr id="12" name="Picture 6" descr="Picture 6">
            <a:extLst>
              <a:ext uri="{FF2B5EF4-FFF2-40B4-BE49-F238E27FC236}">
                <a16:creationId xmlns:a16="http://schemas.microsoft.com/office/drawing/2014/main" id="{19E0543E-D5D3-ADED-BA3E-D7511B2EB3B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4090" y="1259607"/>
            <a:ext cx="1827234" cy="184321"/>
          </a:xfrm>
          <a:prstGeom prst="rect">
            <a:avLst/>
          </a:prstGeom>
          <a:ln w="12700">
            <a:miter lim="400000"/>
          </a:ln>
        </p:spPr>
      </p:pic>
    </p:spTree>
    <p:extLst>
      <p:ext uri="{BB962C8B-B14F-4D97-AF65-F5344CB8AC3E}">
        <p14:creationId xmlns:p14="http://schemas.microsoft.com/office/powerpoint/2010/main" val="283884925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463" name="Title 1"/>
          <p:cNvSpPr txBox="1">
            <a:spLocks noGrp="1"/>
          </p:cNvSpPr>
          <p:nvPr>
            <p:ph type="title"/>
          </p:nvPr>
        </p:nvSpPr>
        <p:spPr>
          <a:xfrm>
            <a:off x="932178" y="737418"/>
            <a:ext cx="6536247" cy="1345699"/>
          </a:xfrm>
          <a:prstGeom prst="rect">
            <a:avLst/>
          </a:prstGeom>
        </p:spPr>
        <p:txBody>
          <a:bodyPr anchor="t"/>
          <a:lstStyle/>
          <a:p>
            <a:r>
              <a:t>MAJOR CHALLENGES</a:t>
            </a:r>
          </a:p>
        </p:txBody>
      </p:sp>
      <p:pic>
        <p:nvPicPr>
          <p:cNvPr id="464" name="Picture 28" descr="Picture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2089" y="1104659"/>
            <a:ext cx="2806466" cy="173556"/>
          </a:xfrm>
          <a:prstGeom prst="rect">
            <a:avLst/>
          </a:prstGeom>
          <a:ln w="12700">
            <a:miter lim="400000"/>
          </a:ln>
        </p:spPr>
      </p:pic>
      <p:pic>
        <p:nvPicPr>
          <p:cNvPr id="465"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7933" y="1492261"/>
            <a:ext cx="3141820" cy="3240000"/>
          </a:xfrm>
          <a:prstGeom prst="rect">
            <a:avLst/>
          </a:prstGeom>
          <a:ln w="12700">
            <a:miter lim="400000"/>
          </a:ln>
        </p:spPr>
      </p:pic>
      <p:pic>
        <p:nvPicPr>
          <p:cNvPr id="466" name="Picture 9" descr="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6181" y="1492261"/>
            <a:ext cx="3141820" cy="3240000"/>
          </a:xfrm>
          <a:prstGeom prst="rect">
            <a:avLst/>
          </a:prstGeom>
          <a:ln w="12700">
            <a:miter lim="400000"/>
          </a:ln>
        </p:spPr>
      </p:pic>
      <p:pic>
        <p:nvPicPr>
          <p:cNvPr id="467" name="Picture 11" descr="Picture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54429" y="1492261"/>
            <a:ext cx="3141821" cy="3240000"/>
          </a:xfrm>
          <a:prstGeom prst="rect">
            <a:avLst/>
          </a:prstGeom>
          <a:ln w="12700">
            <a:miter lim="400000"/>
          </a:ln>
        </p:spPr>
      </p:pic>
      <p:sp>
        <p:nvSpPr>
          <p:cNvPr id="468" name="Title 1"/>
          <p:cNvSpPr txBox="1"/>
          <p:nvPr/>
        </p:nvSpPr>
        <p:spPr>
          <a:xfrm>
            <a:off x="1206815" y="4760541"/>
            <a:ext cx="2564057" cy="460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50391">
              <a:lnSpc>
                <a:spcPct val="70000"/>
              </a:lnSpc>
              <a:defRPr sz="2232" b="1">
                <a:latin typeface="+mn-lt"/>
                <a:ea typeface="+mn-ea"/>
                <a:cs typeface="+mn-cs"/>
                <a:sym typeface="Arial Nova Cond"/>
              </a:defRPr>
            </a:lvl1pPr>
          </a:lstStyle>
          <a:p>
            <a:r>
              <a:t>CLIMATE CHANGE</a:t>
            </a:r>
          </a:p>
        </p:txBody>
      </p:sp>
      <p:sp>
        <p:nvSpPr>
          <p:cNvPr id="469" name="Title 1"/>
          <p:cNvSpPr txBox="1"/>
          <p:nvPr/>
        </p:nvSpPr>
        <p:spPr>
          <a:xfrm>
            <a:off x="4692293" y="4760541"/>
            <a:ext cx="2564057" cy="460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2136" b="1">
                <a:latin typeface="+mn-lt"/>
                <a:ea typeface="+mn-ea"/>
                <a:cs typeface="+mn-cs"/>
                <a:sym typeface="Arial Nova Cond"/>
              </a:defRPr>
            </a:lvl1pPr>
          </a:lstStyle>
          <a:p>
            <a:r>
              <a:t>CARBON NEUTRAL</a:t>
            </a:r>
          </a:p>
        </p:txBody>
      </p:sp>
      <p:sp>
        <p:nvSpPr>
          <p:cNvPr id="470" name="Title 1"/>
          <p:cNvSpPr txBox="1"/>
          <p:nvPr/>
        </p:nvSpPr>
        <p:spPr>
          <a:xfrm>
            <a:off x="8243312" y="4760541"/>
            <a:ext cx="2564057" cy="460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a:lnSpc>
                <a:spcPct val="70000"/>
              </a:lnSpc>
              <a:defRPr sz="2400" b="1">
                <a:latin typeface="+mn-lt"/>
                <a:ea typeface="+mn-ea"/>
                <a:cs typeface="+mn-cs"/>
                <a:sym typeface="Arial Nova Cond"/>
              </a:defRPr>
            </a:lvl1pPr>
          </a:lstStyle>
          <a:p>
            <a:r>
              <a:t>SOCIAL JUSTICE</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sp>
        <p:nvSpPr>
          <p:cNvPr id="446" name="Title 1"/>
          <p:cNvSpPr txBox="1">
            <a:spLocks noGrp="1"/>
          </p:cNvSpPr>
          <p:nvPr>
            <p:ph type="title"/>
          </p:nvPr>
        </p:nvSpPr>
        <p:spPr>
          <a:xfrm>
            <a:off x="834969" y="737418"/>
            <a:ext cx="10207105" cy="1356093"/>
          </a:xfrm>
          <a:prstGeom prst="rect">
            <a:avLst/>
          </a:prstGeom>
        </p:spPr>
        <p:txBody>
          <a:bodyPr anchor="t"/>
          <a:lstStyle/>
          <a:p>
            <a:r>
              <a:rPr lang="en-GB" dirty="0"/>
              <a:t>USE YOUR PLATFORM</a:t>
            </a:r>
            <a:r>
              <a:rPr dirty="0"/>
              <a:t>!</a:t>
            </a:r>
          </a:p>
        </p:txBody>
      </p:sp>
      <p:pic>
        <p:nvPicPr>
          <p:cNvPr id="447"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pic>
        <p:nvPicPr>
          <p:cNvPr id="448" name="Picture 6" descr="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3624" y="1124489"/>
            <a:ext cx="2504141" cy="184140"/>
          </a:xfrm>
          <a:prstGeom prst="rect">
            <a:avLst/>
          </a:prstGeom>
          <a:ln w="12700">
            <a:miter lim="400000"/>
          </a:ln>
        </p:spPr>
      </p:pic>
      <p:sp>
        <p:nvSpPr>
          <p:cNvPr id="449" name="Content Placeholder 2"/>
          <p:cNvSpPr txBox="1"/>
          <p:nvPr/>
        </p:nvSpPr>
        <p:spPr>
          <a:xfrm>
            <a:off x="1053443" y="1748496"/>
            <a:ext cx="9940025" cy="27238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spcBef>
                <a:spcPts val="1000"/>
              </a:spcBef>
              <a:defRPr sz="2600" b="1">
                <a:latin typeface="+mn-lt"/>
                <a:ea typeface="+mn-ea"/>
                <a:cs typeface="+mn-cs"/>
                <a:sym typeface="Arial Nova Cond"/>
              </a:defRPr>
            </a:pPr>
            <a:r>
              <a:rPr lang="en-GB" dirty="0"/>
              <a:t>COMMONWEALTH GAMES ATHLETE ADVOCACY</a:t>
            </a:r>
          </a:p>
          <a:p>
            <a:pPr>
              <a:spcBef>
                <a:spcPts val="1000"/>
              </a:spcBef>
            </a:pPr>
            <a:r>
              <a:rPr lang="en-US" dirty="0">
                <a:latin typeface="Arial Nova" panose="020B0504020202020204" pitchFamily="34" charset="0"/>
              </a:rPr>
              <a:t>The Commonwealth Games Federation (CGF) </a:t>
            </a:r>
            <a:r>
              <a:rPr lang="en-US" dirty="0" err="1">
                <a:latin typeface="Arial Nova" panose="020B0504020202020204" pitchFamily="34" charset="0"/>
              </a:rPr>
              <a:t>recognises</a:t>
            </a:r>
            <a:r>
              <a:rPr lang="en-US" dirty="0">
                <a:latin typeface="Arial Nova" panose="020B0504020202020204" pitchFamily="34" charset="0"/>
              </a:rPr>
              <a:t> that athletes are: inspirational leaders, </a:t>
            </a:r>
            <a:r>
              <a:rPr lang="en-US" b="1" dirty="0">
                <a:latin typeface="Arial Nova" panose="020B0504020202020204" pitchFamily="34" charset="0"/>
              </a:rPr>
              <a:t>agents of change</a:t>
            </a:r>
            <a:r>
              <a:rPr lang="en-US" dirty="0">
                <a:latin typeface="Arial Nova" panose="020B0504020202020204" pitchFamily="34" charset="0"/>
              </a:rPr>
              <a:t>, advocates for integrity, </a:t>
            </a:r>
            <a:r>
              <a:rPr lang="en-US" b="1" dirty="0">
                <a:latin typeface="Arial Nova" panose="020B0504020202020204" pitchFamily="34" charset="0"/>
              </a:rPr>
              <a:t>ambassadors for respect, impartiality and non-discrimination.</a:t>
            </a:r>
          </a:p>
          <a:p>
            <a:pPr>
              <a:spcBef>
                <a:spcPts val="1000"/>
              </a:spcBef>
            </a:pPr>
            <a:r>
              <a:rPr lang="en-US" dirty="0">
                <a:latin typeface="Arial Nova" panose="020B0504020202020204" pitchFamily="34" charset="0"/>
              </a:rPr>
              <a:t>The CGF is supportive of freedom of expression and trusts, respects and understands that athletes may want to make positive expressions of their values in line with the CGF values of </a:t>
            </a:r>
            <a:r>
              <a:rPr lang="en-US" b="1" dirty="0">
                <a:latin typeface="Arial Nova" panose="020B0504020202020204" pitchFamily="34" charset="0"/>
              </a:rPr>
              <a:t>Humanity</a:t>
            </a:r>
            <a:r>
              <a:rPr lang="en-US" dirty="0">
                <a:latin typeface="Arial Nova" panose="020B0504020202020204" pitchFamily="34" charset="0"/>
              </a:rPr>
              <a:t>, </a:t>
            </a:r>
            <a:r>
              <a:rPr lang="en-US" b="1" dirty="0">
                <a:latin typeface="Arial Nova" panose="020B0504020202020204" pitchFamily="34" charset="0"/>
              </a:rPr>
              <a:t>Equality</a:t>
            </a:r>
            <a:r>
              <a:rPr lang="en-US" dirty="0">
                <a:latin typeface="Arial Nova" panose="020B0504020202020204" pitchFamily="34" charset="0"/>
              </a:rPr>
              <a:t> and </a:t>
            </a:r>
            <a:r>
              <a:rPr lang="en-US" b="1" dirty="0">
                <a:latin typeface="Arial Nova" panose="020B0504020202020204" pitchFamily="34" charset="0"/>
              </a:rPr>
              <a:t>Destiny</a:t>
            </a:r>
            <a:r>
              <a:rPr lang="en-US" dirty="0">
                <a:latin typeface="Arial Nova" panose="020B0504020202020204" pitchFamily="34" charset="0"/>
              </a:rPr>
              <a:t>.</a:t>
            </a:r>
          </a:p>
          <a:p>
            <a:pPr>
              <a:spcBef>
                <a:spcPts val="1000"/>
              </a:spcBef>
            </a:pPr>
            <a:r>
              <a:rPr lang="en-US" dirty="0">
                <a:latin typeface="Arial Nova" panose="020B0504020202020204" pitchFamily="34" charset="0"/>
              </a:rPr>
              <a:t>Any such positive expressions of values are subject to the CGF Charter of Good Conduct.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483" name="Title 1"/>
          <p:cNvSpPr txBox="1">
            <a:spLocks noGrp="1"/>
          </p:cNvSpPr>
          <p:nvPr>
            <p:ph type="title"/>
          </p:nvPr>
        </p:nvSpPr>
        <p:spPr>
          <a:xfrm>
            <a:off x="834969" y="737418"/>
            <a:ext cx="10207105" cy="1356093"/>
          </a:xfrm>
          <a:prstGeom prst="rect">
            <a:avLst/>
          </a:prstGeom>
        </p:spPr>
        <p:txBody>
          <a:bodyPr anchor="t"/>
          <a:lstStyle/>
          <a:p>
            <a:r>
              <a:rPr dirty="0"/>
              <a:t>ACTION PLAN</a:t>
            </a:r>
          </a:p>
        </p:txBody>
      </p:sp>
      <p:pic>
        <p:nvPicPr>
          <p:cNvPr id="484"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sp>
        <p:nvSpPr>
          <p:cNvPr id="8" name="Title 1">
            <a:extLst>
              <a:ext uri="{FF2B5EF4-FFF2-40B4-BE49-F238E27FC236}">
                <a16:creationId xmlns:a16="http://schemas.microsoft.com/office/drawing/2014/main" id="{7F3BE2A4-5C72-C5C9-D642-48CF68F91D16}"/>
              </a:ext>
            </a:extLst>
          </p:cNvPr>
          <p:cNvSpPr txBox="1">
            <a:spLocks/>
          </p:cNvSpPr>
          <p:nvPr/>
        </p:nvSpPr>
        <p:spPr>
          <a:xfrm>
            <a:off x="1620291" y="2023637"/>
            <a:ext cx="8951418" cy="2645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normAutofit/>
          </a:bodyPr>
          <a:lst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9pPr>
          </a:lstStyle>
          <a:p>
            <a:pPr hangingPunct="1"/>
            <a:r>
              <a:rPr lang="en-GB" sz="8000" dirty="0"/>
              <a:t>I’M GOING TO CHANGE THE WORLD STARTING WITH…</a:t>
            </a:r>
          </a:p>
        </p:txBody>
      </p:sp>
      <p:pic>
        <p:nvPicPr>
          <p:cNvPr id="7" name="Picture 6" descr="Picture 6">
            <a:extLst>
              <a:ext uri="{FF2B5EF4-FFF2-40B4-BE49-F238E27FC236}">
                <a16:creationId xmlns:a16="http://schemas.microsoft.com/office/drawing/2014/main" id="{382034F3-C1CA-EFE7-1C52-F2D684D389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7033" y="1196206"/>
            <a:ext cx="1827234" cy="184321"/>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894EB99B-43CD-CA11-C102-0309017A2970}"/>
              </a:ext>
            </a:extLst>
          </p:cNvPr>
          <p:cNvSpPr/>
          <p:nvPr/>
        </p:nvSpPr>
        <p:spPr>
          <a:xfrm rot="20809231">
            <a:off x="7147814" y="-57481"/>
            <a:ext cx="3683010" cy="3107539"/>
          </a:xfrm>
          <a:custGeom>
            <a:avLst/>
            <a:gdLst>
              <a:gd name="connsiteX0" fmla="*/ 0 w 3950208"/>
              <a:gd name="connsiteY0" fmla="*/ 1865376 h 3438144"/>
              <a:gd name="connsiteX1" fmla="*/ 1700784 w 3950208"/>
              <a:gd name="connsiteY1" fmla="*/ 0 h 3438144"/>
              <a:gd name="connsiteX2" fmla="*/ 3950208 w 3950208"/>
              <a:gd name="connsiteY2" fmla="*/ 3438144 h 3438144"/>
              <a:gd name="connsiteX3" fmla="*/ 0 w 3950208"/>
              <a:gd name="connsiteY3" fmla="*/ 1865376 h 3438144"/>
            </a:gdLst>
            <a:ahLst/>
            <a:cxnLst>
              <a:cxn ang="0">
                <a:pos x="connsiteX0" y="connsiteY0"/>
              </a:cxn>
              <a:cxn ang="0">
                <a:pos x="connsiteX1" y="connsiteY1"/>
              </a:cxn>
              <a:cxn ang="0">
                <a:pos x="connsiteX2" y="connsiteY2"/>
              </a:cxn>
              <a:cxn ang="0">
                <a:pos x="connsiteX3" y="connsiteY3"/>
              </a:cxn>
            </a:cxnLst>
            <a:rect l="l" t="t" r="r" b="b"/>
            <a:pathLst>
              <a:path w="3950208" h="3438144">
                <a:moveTo>
                  <a:pt x="0" y="1865376"/>
                </a:moveTo>
                <a:lnTo>
                  <a:pt x="1700784" y="0"/>
                </a:lnTo>
                <a:lnTo>
                  <a:pt x="3950208" y="3438144"/>
                </a:lnTo>
                <a:lnTo>
                  <a:pt x="0" y="1865376"/>
                </a:lnTo>
                <a:close/>
              </a:path>
            </a:pathLst>
          </a:custGeom>
          <a:solidFill>
            <a:srgbClr val="FFE7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0" name="Freeform 9">
            <a:extLst>
              <a:ext uri="{FF2B5EF4-FFF2-40B4-BE49-F238E27FC236}">
                <a16:creationId xmlns:a16="http://schemas.microsoft.com/office/drawing/2014/main" id="{02FF1D4B-21D5-6B58-2B6F-D70A031FE786}"/>
              </a:ext>
            </a:extLst>
          </p:cNvPr>
          <p:cNvSpPr/>
          <p:nvPr/>
        </p:nvSpPr>
        <p:spPr>
          <a:xfrm>
            <a:off x="10534056" y="917393"/>
            <a:ext cx="722076" cy="1356093"/>
          </a:xfrm>
          <a:custGeom>
            <a:avLst/>
            <a:gdLst>
              <a:gd name="connsiteX0" fmla="*/ 548640 w 749808"/>
              <a:gd name="connsiteY0" fmla="*/ 1408176 h 1408176"/>
              <a:gd name="connsiteX1" fmla="*/ 749808 w 749808"/>
              <a:gd name="connsiteY1" fmla="*/ 0 h 1408176"/>
              <a:gd name="connsiteX2" fmla="*/ 0 w 749808"/>
              <a:gd name="connsiteY2" fmla="*/ 237744 h 1408176"/>
              <a:gd name="connsiteX3" fmla="*/ 548640 w 749808"/>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749808" h="1408176">
                <a:moveTo>
                  <a:pt x="548640" y="1408176"/>
                </a:moveTo>
                <a:lnTo>
                  <a:pt x="749808" y="0"/>
                </a:lnTo>
                <a:lnTo>
                  <a:pt x="0" y="237744"/>
                </a:lnTo>
                <a:lnTo>
                  <a:pt x="548640" y="1408176"/>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0"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sp>
        <p:nvSpPr>
          <p:cNvPr id="491" name="Title 1"/>
          <p:cNvSpPr txBox="1">
            <a:spLocks noGrp="1"/>
          </p:cNvSpPr>
          <p:nvPr>
            <p:ph type="title"/>
          </p:nvPr>
        </p:nvSpPr>
        <p:spPr>
          <a:xfrm>
            <a:off x="834969" y="737418"/>
            <a:ext cx="10207105" cy="1356093"/>
          </a:xfrm>
          <a:prstGeom prst="rect">
            <a:avLst/>
          </a:prstGeom>
        </p:spPr>
        <p:txBody>
          <a:bodyPr anchor="t"/>
          <a:lstStyle/>
          <a:p>
            <a:r>
              <a:rPr dirty="0"/>
              <a:t>PITCH JAM!</a:t>
            </a:r>
          </a:p>
        </p:txBody>
      </p:sp>
      <p:pic>
        <p:nvPicPr>
          <p:cNvPr id="492"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8425" y="1711156"/>
            <a:ext cx="2667000" cy="184321"/>
          </a:xfrm>
          <a:prstGeom prst="rect">
            <a:avLst/>
          </a:prstGeom>
          <a:ln w="12700">
            <a:miter lim="400000"/>
          </a:ln>
        </p:spPr>
      </p:pic>
      <p:sp>
        <p:nvSpPr>
          <p:cNvPr id="494" name="TIME: 15 mins…"/>
          <p:cNvSpPr txBox="1"/>
          <p:nvPr/>
        </p:nvSpPr>
        <p:spPr>
          <a:xfrm>
            <a:off x="895534" y="1575922"/>
            <a:ext cx="9150271" cy="837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a:defRPr sz="1300">
                <a:latin typeface="+mn-lt"/>
                <a:ea typeface="+mn-ea"/>
                <a:cs typeface="+mn-cs"/>
                <a:sym typeface="Arial Nova Cond"/>
              </a:defRPr>
            </a:pPr>
            <a:endParaRPr dirty="0"/>
          </a:p>
        </p:txBody>
      </p:sp>
      <p:sp>
        <p:nvSpPr>
          <p:cNvPr id="495" name="Content Placeholder 2"/>
          <p:cNvSpPr txBox="1"/>
          <p:nvPr/>
        </p:nvSpPr>
        <p:spPr>
          <a:xfrm>
            <a:off x="1118708" y="2555744"/>
            <a:ext cx="4429200"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457200">
              <a:defRPr sz="1400">
                <a:latin typeface="+mn-lt"/>
                <a:ea typeface="+mn-ea"/>
                <a:cs typeface="+mn-cs"/>
                <a:sym typeface="Arial Nova Cond"/>
              </a:defRPr>
            </a:pPr>
            <a:endParaRPr sz="1200" dirty="0"/>
          </a:p>
        </p:txBody>
      </p:sp>
      <p:sp>
        <p:nvSpPr>
          <p:cNvPr id="496" name="Content Placeholder 2"/>
          <p:cNvSpPr txBox="1"/>
          <p:nvPr/>
        </p:nvSpPr>
        <p:spPr>
          <a:xfrm>
            <a:off x="6404754" y="2481118"/>
            <a:ext cx="4618826"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457200">
              <a:defRPr sz="1400">
                <a:latin typeface="+mn-lt"/>
                <a:ea typeface="+mn-ea"/>
                <a:cs typeface="+mn-cs"/>
                <a:sym typeface="Arial Nova Cond"/>
              </a:defRPr>
            </a:pPr>
            <a:endParaRPr dirty="0"/>
          </a:p>
        </p:txBody>
      </p:sp>
      <p:sp>
        <p:nvSpPr>
          <p:cNvPr id="11" name="Title 1">
            <a:extLst>
              <a:ext uri="{FF2B5EF4-FFF2-40B4-BE49-F238E27FC236}">
                <a16:creationId xmlns:a16="http://schemas.microsoft.com/office/drawing/2014/main" id="{61068DB5-0C0C-0192-B4F6-2689172242EF}"/>
              </a:ext>
            </a:extLst>
          </p:cNvPr>
          <p:cNvSpPr txBox="1">
            <a:spLocks/>
          </p:cNvSpPr>
          <p:nvPr/>
        </p:nvSpPr>
        <p:spPr>
          <a:xfrm>
            <a:off x="1264366" y="2068473"/>
            <a:ext cx="5653766" cy="26811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mn-lt"/>
                <a:ea typeface="+mn-ea"/>
                <a:cs typeface="+mn-cs"/>
                <a:sym typeface="Arial Nova Cond"/>
              </a:defRPr>
            </a:lvl9pPr>
          </a:lstStyle>
          <a:p>
            <a:pPr hangingPunct="1"/>
            <a:r>
              <a:rPr lang="en-GB" sz="8000" dirty="0"/>
              <a:t>PERSUADING OTHERS</a:t>
            </a:r>
          </a:p>
        </p:txBody>
      </p:sp>
      <p:pic>
        <p:nvPicPr>
          <p:cNvPr id="13" name="Content Placeholder 26" descr="Content Placeholder 26">
            <a:extLst>
              <a:ext uri="{FF2B5EF4-FFF2-40B4-BE49-F238E27FC236}">
                <a16:creationId xmlns:a16="http://schemas.microsoft.com/office/drawing/2014/main" id="{630CCB86-AFA2-6082-74E8-94C153E9A49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518863" y="0"/>
            <a:ext cx="7677228" cy="6883942"/>
          </a:xfrm>
          <a:prstGeom prst="rect">
            <a:avLst/>
          </a:prstGeom>
          <a:ln w="12700">
            <a:miter lim="400000"/>
          </a:ln>
        </p:spPr>
      </p:pic>
      <p:pic>
        <p:nvPicPr>
          <p:cNvPr id="15" name="Picture 6" descr="Picture 6">
            <a:extLst>
              <a:ext uri="{FF2B5EF4-FFF2-40B4-BE49-F238E27FC236}">
                <a16:creationId xmlns:a16="http://schemas.microsoft.com/office/drawing/2014/main" id="{3647C8BF-FAB3-D456-4C13-41B0387037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23314" y="1249421"/>
            <a:ext cx="1827234" cy="184321"/>
          </a:xfrm>
          <a:prstGeom prst="rect">
            <a:avLst/>
          </a:prstGeom>
          <a:ln w="12700">
            <a:miter lim="400000"/>
          </a:ln>
        </p:spPr>
      </p:pic>
    </p:spTree>
    <p:extLst>
      <p:ext uri="{BB962C8B-B14F-4D97-AF65-F5344CB8AC3E}">
        <p14:creationId xmlns:p14="http://schemas.microsoft.com/office/powerpoint/2010/main" val="172385533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ECE13-CCC9-B94F-A053-452E549337ED}"/>
              </a:ext>
            </a:extLst>
          </p:cNvPr>
          <p:cNvSpPr>
            <a:spLocks noGrp="1"/>
          </p:cNvSpPr>
          <p:nvPr>
            <p:ph type="title"/>
          </p:nvPr>
        </p:nvSpPr>
        <p:spPr>
          <a:xfrm>
            <a:off x="834969" y="737419"/>
            <a:ext cx="10207105" cy="1356091"/>
          </a:xfrm>
        </p:spPr>
        <p:txBody>
          <a:bodyPr anchor="t"/>
          <a:lstStyle/>
          <a:p>
            <a:r>
              <a:rPr lang="en-US" dirty="0"/>
              <a:t>REFLECTIONS</a:t>
            </a:r>
          </a:p>
        </p:txBody>
      </p:sp>
      <p:pic>
        <p:nvPicPr>
          <p:cNvPr id="5" name="Picture 4">
            <a:extLst>
              <a:ext uri="{FF2B5EF4-FFF2-40B4-BE49-F238E27FC236}">
                <a16:creationId xmlns:a16="http://schemas.microsoft.com/office/drawing/2014/main" id="{89B9B58A-3DAE-EA4F-BB4D-D2D4D45E448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638425" y="1711156"/>
            <a:ext cx="2667000" cy="184320"/>
          </a:xfrm>
          <a:prstGeom prst="rect">
            <a:avLst/>
          </a:prstGeom>
        </p:spPr>
      </p:pic>
      <p:grpSp>
        <p:nvGrpSpPr>
          <p:cNvPr id="6" name="Group 5">
            <a:extLst>
              <a:ext uri="{FF2B5EF4-FFF2-40B4-BE49-F238E27FC236}">
                <a16:creationId xmlns:a16="http://schemas.microsoft.com/office/drawing/2014/main" id="{95F792A8-DB1D-72EA-20D2-B75CA26E4AC0}"/>
              </a:ext>
            </a:extLst>
          </p:cNvPr>
          <p:cNvGrpSpPr/>
          <p:nvPr/>
        </p:nvGrpSpPr>
        <p:grpSpPr>
          <a:xfrm>
            <a:off x="1149926" y="1677813"/>
            <a:ext cx="6247824" cy="4317265"/>
            <a:chOff x="1158713" y="1666877"/>
            <a:chExt cx="6247824" cy="4006179"/>
          </a:xfrm>
        </p:grpSpPr>
        <p:sp>
          <p:nvSpPr>
            <p:cNvPr id="8" name="Rectangle 3">
              <a:extLst>
                <a:ext uri="{FF2B5EF4-FFF2-40B4-BE49-F238E27FC236}">
                  <a16:creationId xmlns:a16="http://schemas.microsoft.com/office/drawing/2014/main" id="{0677BEC7-7209-9CDC-F692-A231FF30B8CB}"/>
                </a:ext>
              </a:extLst>
            </p:cNvPr>
            <p:cNvSpPr/>
            <p:nvPr/>
          </p:nvSpPr>
          <p:spPr>
            <a:xfrm flipH="1">
              <a:off x="1158713" y="1666877"/>
              <a:ext cx="5885874" cy="4006179"/>
            </a:xfrm>
            <a:custGeom>
              <a:avLst/>
              <a:gdLst>
                <a:gd name="connsiteX0" fmla="*/ 0 w 6039226"/>
                <a:gd name="connsiteY0" fmla="*/ 0 h 3536279"/>
                <a:gd name="connsiteX1" fmla="*/ 6039226 w 6039226"/>
                <a:gd name="connsiteY1" fmla="*/ 0 h 3536279"/>
                <a:gd name="connsiteX2" fmla="*/ 6039226 w 6039226"/>
                <a:gd name="connsiteY2" fmla="*/ 3536279 h 3536279"/>
                <a:gd name="connsiteX3" fmla="*/ 0 w 6039226"/>
                <a:gd name="connsiteY3" fmla="*/ 3536279 h 3536279"/>
                <a:gd name="connsiteX4" fmla="*/ 0 w 6039226"/>
                <a:gd name="connsiteY4" fmla="*/ 0 h 3536279"/>
                <a:gd name="connsiteX0" fmla="*/ 0 w 6191626"/>
                <a:gd name="connsiteY0" fmla="*/ 0 h 3675979"/>
                <a:gd name="connsiteX1" fmla="*/ 6191626 w 6191626"/>
                <a:gd name="connsiteY1" fmla="*/ 139700 h 3675979"/>
                <a:gd name="connsiteX2" fmla="*/ 6191626 w 6191626"/>
                <a:gd name="connsiteY2" fmla="*/ 3675979 h 3675979"/>
                <a:gd name="connsiteX3" fmla="*/ 152400 w 6191626"/>
                <a:gd name="connsiteY3" fmla="*/ 3675979 h 3675979"/>
                <a:gd name="connsiteX4" fmla="*/ 0 w 6191626"/>
                <a:gd name="connsiteY4" fmla="*/ 0 h 3675979"/>
                <a:gd name="connsiteX0" fmla="*/ 0 w 6305926"/>
                <a:gd name="connsiteY0" fmla="*/ 0 h 4006179"/>
                <a:gd name="connsiteX1" fmla="*/ 6191626 w 6305926"/>
                <a:gd name="connsiteY1" fmla="*/ 139700 h 4006179"/>
                <a:gd name="connsiteX2" fmla="*/ 6305926 w 6305926"/>
                <a:gd name="connsiteY2" fmla="*/ 4006179 h 4006179"/>
                <a:gd name="connsiteX3" fmla="*/ 152400 w 6305926"/>
                <a:gd name="connsiteY3" fmla="*/ 3675979 h 4006179"/>
                <a:gd name="connsiteX4" fmla="*/ 0 w 6305926"/>
                <a:gd name="connsiteY4" fmla="*/ 0 h 40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5926" h="4006179">
                  <a:moveTo>
                    <a:pt x="0" y="0"/>
                  </a:moveTo>
                  <a:lnTo>
                    <a:pt x="6191626" y="139700"/>
                  </a:lnTo>
                  <a:lnTo>
                    <a:pt x="6305926" y="4006179"/>
                  </a:lnTo>
                  <a:lnTo>
                    <a:pt x="152400" y="3675979"/>
                  </a:lnTo>
                  <a:lnTo>
                    <a:pt x="0" y="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Light" panose="020F0302020204030204"/>
                <a:ea typeface="+mj-ea"/>
                <a:cs typeface="+mj-cs"/>
                <a:sym typeface="Calibri"/>
              </a:endParaRPr>
            </a:p>
          </p:txBody>
        </p:sp>
        <p:sp>
          <p:nvSpPr>
            <p:cNvPr id="9" name="Rectangle 4">
              <a:extLst>
                <a:ext uri="{FF2B5EF4-FFF2-40B4-BE49-F238E27FC236}">
                  <a16:creationId xmlns:a16="http://schemas.microsoft.com/office/drawing/2014/main" id="{77410F1B-8EDD-FE39-A72A-4E8701C98523}"/>
                </a:ext>
              </a:extLst>
            </p:cNvPr>
            <p:cNvSpPr/>
            <p:nvPr/>
          </p:nvSpPr>
          <p:spPr>
            <a:xfrm>
              <a:off x="6758837" y="2730870"/>
              <a:ext cx="647700" cy="571500"/>
            </a:xfrm>
            <a:custGeom>
              <a:avLst/>
              <a:gdLst>
                <a:gd name="connsiteX0" fmla="*/ 0 w 673100"/>
                <a:gd name="connsiteY0" fmla="*/ 0 h 381000"/>
                <a:gd name="connsiteX1" fmla="*/ 673100 w 673100"/>
                <a:gd name="connsiteY1" fmla="*/ 0 h 381000"/>
                <a:gd name="connsiteX2" fmla="*/ 673100 w 673100"/>
                <a:gd name="connsiteY2" fmla="*/ 381000 h 381000"/>
                <a:gd name="connsiteX3" fmla="*/ 0 w 673100"/>
                <a:gd name="connsiteY3" fmla="*/ 381000 h 381000"/>
                <a:gd name="connsiteX4" fmla="*/ 0 w 673100"/>
                <a:gd name="connsiteY4" fmla="*/ 0 h 381000"/>
                <a:gd name="connsiteX0" fmla="*/ 0 w 673100"/>
                <a:gd name="connsiteY0" fmla="*/ 0 h 381000"/>
                <a:gd name="connsiteX1" fmla="*/ 673100 w 673100"/>
                <a:gd name="connsiteY1" fmla="*/ 0 h 381000"/>
                <a:gd name="connsiteX2" fmla="*/ 317500 w 673100"/>
                <a:gd name="connsiteY2" fmla="*/ 228600 h 381000"/>
                <a:gd name="connsiteX3" fmla="*/ 0 w 673100"/>
                <a:gd name="connsiteY3" fmla="*/ 381000 h 381000"/>
                <a:gd name="connsiteX4" fmla="*/ 0 w 673100"/>
                <a:gd name="connsiteY4" fmla="*/ 0 h 381000"/>
                <a:gd name="connsiteX0" fmla="*/ 12700 w 685800"/>
                <a:gd name="connsiteY0" fmla="*/ 0 h 558800"/>
                <a:gd name="connsiteX1" fmla="*/ 685800 w 685800"/>
                <a:gd name="connsiteY1" fmla="*/ 0 h 558800"/>
                <a:gd name="connsiteX2" fmla="*/ 0 w 685800"/>
                <a:gd name="connsiteY2" fmla="*/ 558800 h 558800"/>
                <a:gd name="connsiteX3" fmla="*/ 12700 w 685800"/>
                <a:gd name="connsiteY3" fmla="*/ 381000 h 558800"/>
                <a:gd name="connsiteX4" fmla="*/ 12700 w 685800"/>
                <a:gd name="connsiteY4" fmla="*/ 0 h 558800"/>
                <a:gd name="connsiteX0" fmla="*/ 12700 w 723900"/>
                <a:gd name="connsiteY0" fmla="*/ 0 h 558800"/>
                <a:gd name="connsiteX1" fmla="*/ 723900 w 723900"/>
                <a:gd name="connsiteY1" fmla="*/ 152400 h 558800"/>
                <a:gd name="connsiteX2" fmla="*/ 0 w 723900"/>
                <a:gd name="connsiteY2" fmla="*/ 558800 h 558800"/>
                <a:gd name="connsiteX3" fmla="*/ 12700 w 723900"/>
                <a:gd name="connsiteY3" fmla="*/ 381000 h 558800"/>
                <a:gd name="connsiteX4" fmla="*/ 12700 w 723900"/>
                <a:gd name="connsiteY4" fmla="*/ 0 h 558800"/>
                <a:gd name="connsiteX0" fmla="*/ 12700 w 647700"/>
                <a:gd name="connsiteY0" fmla="*/ 12700 h 571500"/>
                <a:gd name="connsiteX1" fmla="*/ 647700 w 647700"/>
                <a:gd name="connsiteY1" fmla="*/ 0 h 571500"/>
                <a:gd name="connsiteX2" fmla="*/ 0 w 647700"/>
                <a:gd name="connsiteY2" fmla="*/ 571500 h 571500"/>
                <a:gd name="connsiteX3" fmla="*/ 12700 w 647700"/>
                <a:gd name="connsiteY3" fmla="*/ 393700 h 571500"/>
                <a:gd name="connsiteX4" fmla="*/ 12700 w 647700"/>
                <a:gd name="connsiteY4" fmla="*/ 1270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571500">
                  <a:moveTo>
                    <a:pt x="12700" y="12700"/>
                  </a:moveTo>
                  <a:lnTo>
                    <a:pt x="647700" y="0"/>
                  </a:lnTo>
                  <a:lnTo>
                    <a:pt x="0" y="571500"/>
                  </a:lnTo>
                  <a:lnTo>
                    <a:pt x="12700" y="393700"/>
                  </a:lnTo>
                  <a:lnTo>
                    <a:pt x="12700" y="1270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Light" panose="020F0302020204030204"/>
                <a:ea typeface="+mj-ea"/>
                <a:cs typeface="+mj-cs"/>
                <a:sym typeface="Calibri"/>
              </a:endParaRPr>
            </a:p>
          </p:txBody>
        </p:sp>
      </p:grpSp>
      <p:pic>
        <p:nvPicPr>
          <p:cNvPr id="11" name="Picture 10">
            <a:extLst>
              <a:ext uri="{FF2B5EF4-FFF2-40B4-BE49-F238E27FC236}">
                <a16:creationId xmlns:a16="http://schemas.microsoft.com/office/drawing/2014/main" id="{592D4DE3-0C28-5A14-2683-1CB4C4733C3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3925" r="-27950"/>
          <a:stretch/>
        </p:blipFill>
        <p:spPr>
          <a:xfrm>
            <a:off x="6750050" y="0"/>
            <a:ext cx="5264150" cy="6858000"/>
          </a:xfrm>
          <a:prstGeom prst="rect">
            <a:avLst/>
          </a:prstGeom>
        </p:spPr>
      </p:pic>
      <p:pic>
        <p:nvPicPr>
          <p:cNvPr id="12" name="Picture 6" descr="Picture 6">
            <a:extLst>
              <a:ext uri="{FF2B5EF4-FFF2-40B4-BE49-F238E27FC236}">
                <a16:creationId xmlns:a16="http://schemas.microsoft.com/office/drawing/2014/main" id="{71889027-9D62-D58C-B07E-F5C6312F87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4969" y="1154275"/>
            <a:ext cx="2907692" cy="236939"/>
          </a:xfrm>
          <a:prstGeom prst="rect">
            <a:avLst/>
          </a:prstGeom>
          <a:ln w="12700">
            <a:miter lim="400000"/>
          </a:ln>
        </p:spPr>
      </p:pic>
      <p:sp>
        <p:nvSpPr>
          <p:cNvPr id="13" name="Content Placeholder 2">
            <a:extLst>
              <a:ext uri="{FF2B5EF4-FFF2-40B4-BE49-F238E27FC236}">
                <a16:creationId xmlns:a16="http://schemas.microsoft.com/office/drawing/2014/main" id="{B7DD0D78-A068-F0A7-05A5-A39A387F36AB}"/>
              </a:ext>
            </a:extLst>
          </p:cNvPr>
          <p:cNvSpPr txBox="1"/>
          <p:nvPr/>
        </p:nvSpPr>
        <p:spPr>
          <a:xfrm>
            <a:off x="1288976" y="1752790"/>
            <a:ext cx="5644574" cy="403385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88000" tIns="288000" rIns="288000" bIns="288000">
            <a:spAutoFit/>
          </a:bodyPr>
          <a:lstStyle/>
          <a:p>
            <a:pPr>
              <a:spcBef>
                <a:spcPts val="1000"/>
              </a:spcBef>
              <a:defRPr sz="2600" b="1">
                <a:latin typeface="Arial Nova Cond"/>
                <a:ea typeface="Arial Nova Cond"/>
                <a:cs typeface="Arial Nova Cond"/>
                <a:sym typeface="Arial Nova Cond"/>
              </a:defRPr>
            </a:pPr>
            <a:r>
              <a:rPr lang="en-GB" sz="2400" dirty="0">
                <a:solidFill>
                  <a:schemeClr val="bg1"/>
                </a:solidFill>
                <a:latin typeface="Arial Nova Cond" panose="020B0506020202020204" pitchFamily="34" charset="0"/>
              </a:rPr>
              <a:t>If you were to look at a river and attempt to see the effect that water has on eroding rock, you’d see nothing. But if you observed that river for a long enough time you would see it carve out the Grand Canyon. Small consistent action over a long enough period of time can change the world.</a:t>
            </a:r>
          </a:p>
          <a:p>
            <a:pPr>
              <a:spcBef>
                <a:spcPts val="1000"/>
              </a:spcBef>
              <a:defRPr sz="2600" b="1">
                <a:latin typeface="Arial Nova Cond"/>
                <a:ea typeface="Arial Nova Cond"/>
                <a:cs typeface="Arial Nova Cond"/>
                <a:sym typeface="Arial Nova Cond"/>
              </a:defRPr>
            </a:pPr>
            <a:r>
              <a:rPr lang="en-GB" sz="2400" dirty="0">
                <a:solidFill>
                  <a:schemeClr val="bg1"/>
                </a:solidFill>
                <a:latin typeface="Arial Nova Cond" panose="020B0506020202020204" pitchFamily="34" charset="0"/>
              </a:rPr>
              <a:t>We can change our world!</a:t>
            </a:r>
          </a:p>
        </p:txBody>
      </p:sp>
    </p:spTree>
    <p:extLst>
      <p:ext uri="{BB962C8B-B14F-4D97-AF65-F5344CB8AC3E}">
        <p14:creationId xmlns:p14="http://schemas.microsoft.com/office/powerpoint/2010/main" val="27033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5" name="Picture 3" descr="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45228" y="0"/>
            <a:ext cx="9085084" cy="6858001"/>
          </a:xfrm>
          <a:prstGeom prst="rect">
            <a:avLst/>
          </a:prstGeom>
          <a:ln w="12700">
            <a:miter lim="400000"/>
          </a:ln>
        </p:spPr>
      </p:pic>
      <p:sp>
        <p:nvSpPr>
          <p:cNvPr id="526" name="Title 1"/>
          <p:cNvSpPr txBox="1">
            <a:spLocks noGrp="1"/>
          </p:cNvSpPr>
          <p:nvPr>
            <p:ph type="title"/>
          </p:nvPr>
        </p:nvSpPr>
        <p:spPr>
          <a:xfrm>
            <a:off x="411637" y="584521"/>
            <a:ext cx="10607462" cy="2207666"/>
          </a:xfrm>
          <a:prstGeom prst="rect">
            <a:avLst/>
          </a:prstGeom>
        </p:spPr>
        <p:txBody>
          <a:bodyPr/>
          <a:lstStyle/>
          <a:p>
            <a:r>
              <a:rPr dirty="0"/>
              <a:t>THANK YOU</a:t>
            </a:r>
          </a:p>
        </p:txBody>
      </p:sp>
      <p:pic>
        <p:nvPicPr>
          <p:cNvPr id="527" name="Picture 4" descr="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636" y="2705445"/>
            <a:ext cx="4871562" cy="301264"/>
          </a:xfrm>
          <a:prstGeom prst="rect">
            <a:avLst/>
          </a:prstGeom>
          <a:ln w="12700">
            <a:miter lim="400000"/>
          </a:ln>
        </p:spPr>
      </p:pic>
      <p:pic>
        <p:nvPicPr>
          <p:cNvPr id="3" name="Picture 2">
            <a:extLst>
              <a:ext uri="{FF2B5EF4-FFF2-40B4-BE49-F238E27FC236}">
                <a16:creationId xmlns:a16="http://schemas.microsoft.com/office/drawing/2014/main" id="{9C73C1F3-226E-BB2E-F52F-2669720AA6DB}"/>
              </a:ext>
            </a:extLst>
          </p:cNvPr>
          <p:cNvPicPr>
            <a:picLocks noChangeAspect="1"/>
          </p:cNvPicPr>
          <p:nvPr/>
        </p:nvPicPr>
        <p:blipFill rotWithShape="1">
          <a:blip r:embed="rId5"/>
          <a:srcRect l="860"/>
          <a:stretch/>
        </p:blipFill>
        <p:spPr>
          <a:xfrm>
            <a:off x="9297299" y="350521"/>
            <a:ext cx="2655391" cy="468000"/>
          </a:xfrm>
          <a:prstGeom prst="rect">
            <a:avLst/>
          </a:prstGeom>
        </p:spPr>
      </p:pic>
    </p:spTree>
  </p:cSld>
  <p:clrMapOvr>
    <a:masterClrMapping/>
  </p:clrMapOvr>
  <p:transition spd="med"/>
</p:sld>
</file>

<file path=ppt/theme/theme1.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Arial Nova Cond"/>
        <a:ea typeface="Arial Nova Cond"/>
        <a:cs typeface="Arial Nova Cond"/>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Arial Nova Cond"/>
        <a:ea typeface="Arial Nova Cond"/>
        <a:cs typeface="Arial Nova Cond"/>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9569</TotalTime>
  <Words>5520</Words>
  <Application>Microsoft Office PowerPoint</Application>
  <PresentationFormat>Widescreen</PresentationFormat>
  <Paragraphs>436</Paragraphs>
  <Slides>22</Slides>
  <Notes>22</Notes>
  <HiddenSlides>2</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Arial</vt:lpstr>
      <vt:lpstr>Arial Nova</vt:lpstr>
      <vt:lpstr>Arial Nova Cond</vt:lpstr>
      <vt:lpstr>Calibri</vt:lpstr>
      <vt:lpstr>Calibri Light</vt:lpstr>
      <vt:lpstr>Open Sans Bold</vt:lpstr>
      <vt:lpstr>Open Sans Regular</vt:lpstr>
      <vt:lpstr>2_Office Theme</vt:lpstr>
      <vt:lpstr>3_Office Theme</vt:lpstr>
      <vt:lpstr>4_Office Theme</vt:lpstr>
      <vt:lpstr>WORKSHOP (KEY STAGE 3)</vt:lpstr>
      <vt:lpstr>TEACHER NOTES</vt:lpstr>
      <vt:lpstr>TEACHER NOTES (CONTINUED)</vt:lpstr>
      <vt:lpstr>WE CAN  CHANGE  OUR WORLD</vt:lpstr>
      <vt:lpstr>BIRMINGHAM 2022 COMMONWEALTH  GAMES FACTS &amp; KEY INFO</vt:lpstr>
      <vt:lpstr>WEST MIDLANDS</vt:lpstr>
      <vt:lpstr>BIRMINGHAM 2022 COMMONWEALTH  GAMES FACTS &amp; KEY INFO</vt:lpstr>
      <vt:lpstr>COMMONWEALTH NATIONS </vt:lpstr>
      <vt:lpstr>COMMONWEALTH GAMES MISSION</vt:lpstr>
      <vt:lpstr>BIRMINGHAM 2022 COMMONWEALTH  GAMES FACTS</vt:lpstr>
      <vt:lpstr>FUN CRICKET!</vt:lpstr>
      <vt:lpstr>STOP, START, SPORT!</vt:lpstr>
      <vt:lpstr>HOMETOWN HEROES</vt:lpstr>
      <vt:lpstr>HOMETOWN HEROES</vt:lpstr>
      <vt:lpstr>WALK THE LINE</vt:lpstr>
      <vt:lpstr>AGENTS OF CHANGE</vt:lpstr>
      <vt:lpstr>MAJOR CHALLENGES</vt:lpstr>
      <vt:lpstr>USE YOUR PLATFORM!</vt:lpstr>
      <vt:lpstr>ACTION PLAN</vt:lpstr>
      <vt:lpstr>PITCH JAM!</vt:lpstr>
      <vt:lpstr>REFLECTIONS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Corcoran</dc:creator>
  <cp:lastModifiedBy>Chris Corcoran</cp:lastModifiedBy>
  <cp:revision>53</cp:revision>
  <dcterms:modified xsi:type="dcterms:W3CDTF">2022-06-13T09:36:16Z</dcterms:modified>
</cp:coreProperties>
</file>