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8" r:id="rId2"/>
    <p:sldId id="256" r:id="rId3"/>
    <p:sldId id="257" r:id="rId4"/>
    <p:sldId id="259" r:id="rId5"/>
    <p:sldId id="323" r:id="rId6"/>
    <p:sldId id="318" r:id="rId7"/>
    <p:sldId id="263" r:id="rId8"/>
    <p:sldId id="264" r:id="rId9"/>
    <p:sldId id="265" r:id="rId10"/>
    <p:sldId id="266" r:id="rId11"/>
    <p:sldId id="269" r:id="rId12"/>
    <p:sldId id="322" r:id="rId13"/>
    <p:sldId id="324" r:id="rId14"/>
    <p:sldId id="326" r:id="rId15"/>
    <p:sldId id="275" r:id="rId16"/>
    <p:sldId id="279" r:id="rId1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490091-FAD3-7162-A058-20BC5DC0CE6F}" name="Chris Corcoran" initials="CC" userId="S::chris.corcoran@edcoms.co.uk::0d1961fc-2000-4598-9f31-c4c0acecf8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5"/>
    <p:restoredTop sz="48043" autoAdjust="0"/>
  </p:normalViewPr>
  <p:slideViewPr>
    <p:cSldViewPr snapToGrid="0">
      <p:cViewPr varScale="1">
        <p:scale>
          <a:sx n="32" d="100"/>
          <a:sy n="32" d="100"/>
        </p:scale>
        <p:origin x="194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xfrm>
            <a:off x="1143000" y="685800"/>
            <a:ext cx="4572000" cy="3429000"/>
          </a:xfrm>
          <a:prstGeom prst="rect">
            <a:avLst/>
          </a:prstGeom>
        </p:spPr>
        <p:txBody>
          <a:bodyPr/>
          <a:lstStyle/>
          <a:p>
            <a:endParaRPr/>
          </a:p>
        </p:txBody>
      </p:sp>
      <p:sp>
        <p:nvSpPr>
          <p:cNvPr id="178" name="Shape 17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xfrm>
            <a:off x="381000" y="685800"/>
            <a:ext cx="6096000" cy="3429000"/>
          </a:xfrm>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pPr>
              <a:defRPr sz="1100" u="sng"/>
            </a:pPr>
            <a:r>
              <a:rPr sz="1200" b="1" dirty="0">
                <a:latin typeface="+mj-lt"/>
              </a:rPr>
              <a:t>Introduction and learning objectives (2-mins)</a:t>
            </a:r>
          </a:p>
          <a:p>
            <a:pPr>
              <a:defRPr sz="1100"/>
            </a:pPr>
            <a:br>
              <a:rPr sz="1200" dirty="0">
                <a:latin typeface="+mj-lt"/>
              </a:rPr>
            </a:br>
            <a:r>
              <a:rPr sz="1200" u="sng" dirty="0">
                <a:latin typeface="+mj-lt"/>
              </a:rPr>
              <a:t>Teacher</a:t>
            </a:r>
            <a:r>
              <a:rPr lang="en-GB" sz="1200" u="sng" dirty="0">
                <a:latin typeface="+mj-lt"/>
              </a:rPr>
              <a:t> note</a:t>
            </a:r>
            <a:r>
              <a:rPr sz="1200" u="sng" dirty="0">
                <a:latin typeface="+mj-lt"/>
              </a:rPr>
              <a:t>s:</a:t>
            </a:r>
            <a:br>
              <a:rPr sz="1200" u="sng" dirty="0">
                <a:latin typeface="+mj-lt"/>
              </a:rPr>
            </a:br>
            <a:r>
              <a:rPr sz="1200" dirty="0">
                <a:latin typeface="+mj-lt"/>
              </a:rPr>
              <a:t>Tell pupils they are about to take part in a fun </a:t>
            </a:r>
            <a:r>
              <a:rPr lang="en-GB" sz="1200" dirty="0">
                <a:latin typeface="+mj-lt"/>
              </a:rPr>
              <a:t>and active </a:t>
            </a:r>
            <a:r>
              <a:rPr sz="1200" dirty="0">
                <a:latin typeface="+mj-lt"/>
              </a:rPr>
              <a:t>lesson about the Birmingham 2022 Commonwealth Games</a:t>
            </a:r>
            <a:endParaRPr lang="en-GB" sz="1200" dirty="0">
              <a:latin typeface="+mj-lt"/>
            </a:endParaRPr>
          </a:p>
          <a:p>
            <a:pPr>
              <a:defRPr sz="1100"/>
            </a:pPr>
            <a:endParaRPr lang="en-GB" sz="1200" dirty="0">
              <a:latin typeface="+mj-lt"/>
            </a:endParaRPr>
          </a:p>
          <a:p>
            <a:pPr>
              <a:defRPr sz="1100"/>
            </a:pPr>
            <a:r>
              <a:rPr lang="en-GB" sz="1200" u="sng" dirty="0">
                <a:latin typeface="+mj-lt"/>
              </a:rPr>
              <a:t>CLICK ON TO NEXT SLIDE</a:t>
            </a:r>
            <a:r>
              <a:rPr sz="1200" u="sng" dirty="0">
                <a:latin typeface="+mj-lt"/>
              </a:rPr>
              <a:t> </a:t>
            </a:r>
          </a:p>
          <a:p>
            <a:pPr>
              <a:defRPr sz="1100"/>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xfrm>
            <a:off x="381000" y="685800"/>
            <a:ext cx="6096000" cy="3429000"/>
          </a:xfrm>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p>
            <a:r>
              <a:rPr lang="en-GB" sz="1100" b="1" i="0" u="sng" dirty="0">
                <a:solidFill>
                  <a:srgbClr val="000000"/>
                </a:solidFill>
                <a:effectLst/>
                <a:latin typeface="+mj-lt"/>
              </a:rPr>
              <a:t>Introduction to Journey to the Games (2-mins)</a:t>
            </a:r>
            <a:endParaRPr lang="en-GB" sz="1100" b="0" dirty="0">
              <a:effectLst/>
              <a:latin typeface="+mj-lt"/>
            </a:endParaRPr>
          </a:p>
          <a:p>
            <a:pPr rtl="0">
              <a:spcBef>
                <a:spcPts val="0"/>
              </a:spcBef>
              <a:spcAft>
                <a:spcPts val="0"/>
              </a:spcAft>
            </a:pPr>
            <a:br>
              <a:rPr lang="en-GB" sz="1100" b="0" dirty="0">
                <a:effectLst/>
                <a:latin typeface="+mj-lt"/>
              </a:rPr>
            </a:br>
            <a:r>
              <a:rPr lang="en-GB" sz="1100" u="sng" dirty="0">
                <a:latin typeface="+mj-lt"/>
              </a:rPr>
              <a:t>Teacher notes:</a:t>
            </a:r>
          </a:p>
          <a:p>
            <a:pPr rtl="0">
              <a:spcBef>
                <a:spcPts val="0"/>
              </a:spcBef>
              <a:spcAft>
                <a:spcPts val="0"/>
              </a:spcAft>
            </a:pPr>
            <a:r>
              <a:rPr lang="en-GB" sz="1100" b="0" i="0" u="none" strike="noStrike" dirty="0">
                <a:solidFill>
                  <a:srgbClr val="000000"/>
                </a:solidFill>
                <a:effectLst/>
                <a:latin typeface="+mj-lt"/>
              </a:rPr>
              <a:t>In the </a:t>
            </a:r>
            <a:r>
              <a:rPr lang="en-GB" sz="1100" b="1" i="0" u="none" strike="noStrike" dirty="0">
                <a:solidFill>
                  <a:srgbClr val="000000"/>
                </a:solidFill>
                <a:effectLst/>
                <a:latin typeface="+mj-lt"/>
              </a:rPr>
              <a:t>Journey to the Games </a:t>
            </a:r>
            <a:r>
              <a:rPr lang="en-GB" sz="1100" b="0" i="0" u="none" strike="noStrike" dirty="0">
                <a:solidFill>
                  <a:srgbClr val="000000"/>
                </a:solidFill>
                <a:effectLst/>
                <a:latin typeface="+mj-lt"/>
              </a:rPr>
              <a:t>workshop the pupils will find out some key facts about the Birmingham 2022 Games including where the games will take place and some of the sports that are played. The pupils will explore the timeline of the Commonwealth Games and think about key dates and locations in the history of the event. They will create welcome and celebration messages for visitors to the region. Pupils will use </a:t>
            </a:r>
            <a:r>
              <a:rPr lang="en-GB" sz="1100" b="0" i="0" u="none" strike="noStrike" dirty="0">
                <a:solidFill>
                  <a:srgbClr val="222222"/>
                </a:solidFill>
                <a:effectLst/>
                <a:latin typeface="+mj-lt"/>
              </a:rPr>
              <a:t>their </a:t>
            </a:r>
            <a:r>
              <a:rPr lang="en-GB" sz="1100" b="1" i="0" u="none" strike="noStrike" dirty="0">
                <a:solidFill>
                  <a:srgbClr val="222222"/>
                </a:solidFill>
                <a:effectLst/>
                <a:latin typeface="+mj-lt"/>
              </a:rPr>
              <a:t>numerical</a:t>
            </a:r>
            <a:r>
              <a:rPr lang="en-GB" sz="1100" b="0" i="0" u="none" strike="noStrike" dirty="0">
                <a:solidFill>
                  <a:srgbClr val="222222"/>
                </a:solidFill>
                <a:effectLst/>
                <a:latin typeface="+mj-lt"/>
              </a:rPr>
              <a:t>, </a:t>
            </a:r>
            <a:r>
              <a:rPr lang="en-GB" sz="1100" b="1" i="0" u="none" strike="noStrike" dirty="0">
                <a:solidFill>
                  <a:srgbClr val="222222"/>
                </a:solidFill>
                <a:effectLst/>
                <a:latin typeface="+mj-lt"/>
              </a:rPr>
              <a:t>physical</a:t>
            </a:r>
            <a:r>
              <a:rPr lang="en-GB" sz="1100" b="0" i="0" u="none" strike="noStrike" dirty="0">
                <a:solidFill>
                  <a:srgbClr val="222222"/>
                </a:solidFill>
                <a:effectLst/>
                <a:latin typeface="+mj-lt"/>
              </a:rPr>
              <a:t> and </a:t>
            </a:r>
            <a:r>
              <a:rPr lang="en-GB" sz="1100" b="1" i="0" u="none" strike="noStrike" dirty="0">
                <a:solidFill>
                  <a:srgbClr val="222222"/>
                </a:solidFill>
                <a:effectLst/>
                <a:latin typeface="+mj-lt"/>
              </a:rPr>
              <a:t>creative</a:t>
            </a:r>
            <a:r>
              <a:rPr lang="en-GB" sz="1100" b="0" i="0" u="none" strike="noStrike" dirty="0">
                <a:solidFill>
                  <a:srgbClr val="222222"/>
                </a:solidFill>
                <a:effectLst/>
                <a:latin typeface="+mj-lt"/>
              </a:rPr>
              <a:t> skills.</a:t>
            </a:r>
            <a:endParaRPr lang="en-GB" sz="1100" b="0" dirty="0">
              <a:effectLst/>
              <a:latin typeface="+mj-lt"/>
            </a:endParaRPr>
          </a:p>
          <a:p>
            <a:pPr rtl="0">
              <a:spcBef>
                <a:spcPts val="0"/>
              </a:spcBef>
              <a:spcAft>
                <a:spcPts val="0"/>
              </a:spcAft>
            </a:pPr>
            <a:endParaRPr lang="en-GB" sz="1100" b="0" i="0" u="none" strike="noStrike" dirty="0">
              <a:solidFill>
                <a:srgbClr val="000000"/>
              </a:solidFill>
              <a:effectLst/>
              <a:latin typeface="+mj-lt"/>
            </a:endParaRPr>
          </a:p>
          <a:p>
            <a:pPr marL="0" marR="1749577" lvl="0" indent="0" algn="l" defTabSz="914400" rtl="0" eaLnBrk="1" fontAlgn="auto" latinLnBrk="0" hangingPunct="1">
              <a:lnSpc>
                <a:spcPct val="100000"/>
              </a:lnSpc>
              <a:spcBef>
                <a:spcPts val="0"/>
              </a:spcBef>
              <a:spcAft>
                <a:spcPts val="0"/>
              </a:spcAft>
              <a:buClrTx/>
              <a:buSzTx/>
              <a:buFontTx/>
              <a:buNone/>
              <a:tabLst/>
              <a:defRPr/>
            </a:pPr>
            <a:r>
              <a:rPr lang="en-GB" sz="1100" b="0" i="0" u="sng" strike="noStrike" dirty="0">
                <a:solidFill>
                  <a:srgbClr val="000000"/>
                </a:solidFill>
                <a:effectLst/>
                <a:latin typeface="+mj-lt"/>
              </a:rPr>
              <a:t>CLICK ON TO NEXT SLIDE</a:t>
            </a:r>
            <a:endParaRPr lang="en-GB" u="sng" dirty="0">
              <a:latin typeface="+mj-lt"/>
            </a:endParaRPr>
          </a:p>
          <a:p>
            <a:br>
              <a:rPr dirty="0">
                <a:latin typeface="+mj-lt"/>
              </a:rPr>
            </a:br>
            <a:endParaRPr dirty="0">
              <a:latin typeface="+mj-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r>
              <a:rPr lang="en-GB" sz="900" b="1" i="0" u="sng" dirty="0">
                <a:solidFill>
                  <a:srgbClr val="000000"/>
                </a:solidFill>
                <a:effectLst/>
                <a:latin typeface="+mj-lt"/>
              </a:rPr>
              <a:t>Key facts about the Birmingham 2022 Commonwealth Games (5-mins)</a:t>
            </a:r>
            <a:endParaRPr lang="en-GB" sz="900" b="0" dirty="0">
              <a:effectLst/>
              <a:latin typeface="+mj-lt"/>
            </a:endParaRPr>
          </a:p>
          <a:p>
            <a:pPr rtl="0">
              <a:spcBef>
                <a:spcPts val="0"/>
              </a:spcBef>
              <a:spcAft>
                <a:spcPts val="0"/>
              </a:spcAft>
            </a:pPr>
            <a:br>
              <a:rPr lang="en-GB" sz="900" b="0" dirty="0">
                <a:effectLst/>
                <a:latin typeface="+mj-lt"/>
              </a:rPr>
            </a:br>
            <a:r>
              <a:rPr lang="en-GB" sz="900" u="sng" dirty="0">
                <a:latin typeface="+mj-lt"/>
              </a:rPr>
              <a:t>Teacher notes:</a:t>
            </a:r>
          </a:p>
          <a:p>
            <a:pPr rtl="0">
              <a:spcBef>
                <a:spcPts val="0"/>
              </a:spcBef>
              <a:spcAft>
                <a:spcPts val="0"/>
              </a:spcAft>
            </a:pPr>
            <a:r>
              <a:rPr lang="en-GB" sz="900" b="0" i="0" u="none" strike="noStrike" dirty="0">
                <a:solidFill>
                  <a:srgbClr val="000000"/>
                </a:solidFill>
                <a:effectLst/>
                <a:latin typeface="+mj-lt"/>
              </a:rPr>
              <a:t>Use the following slides (5-10) to tell your pupils some key details and a little about the mission of the 2022 Games in Birmingham. Edit the slides to highlight the information that is most relevant to your pupils. (This section of the workshop should last no more than 5 minutes)</a:t>
            </a:r>
          </a:p>
          <a:p>
            <a:pPr rtl="0">
              <a:spcBef>
                <a:spcPts val="0"/>
              </a:spcBef>
              <a:spcAft>
                <a:spcPts val="0"/>
              </a:spcAft>
            </a:pPr>
            <a:endParaRPr lang="en-GB" sz="900" b="0" i="0" u="none" strike="noStrike" dirty="0">
              <a:solidFill>
                <a:srgbClr val="000000"/>
              </a:solidFill>
              <a:effectLst/>
              <a:latin typeface="+mj-lt"/>
            </a:endParaRPr>
          </a:p>
          <a:p>
            <a:pPr rtl="0">
              <a:spcBef>
                <a:spcPts val="0"/>
              </a:spcBef>
              <a:spcAft>
                <a:spcPts val="0"/>
              </a:spcAft>
            </a:pPr>
            <a:r>
              <a:rPr lang="en-GB" sz="900" b="0" i="0" u="none" strike="noStrike" dirty="0">
                <a:solidFill>
                  <a:srgbClr val="000000"/>
                </a:solidFill>
                <a:effectLst/>
                <a:latin typeface="+mj-lt"/>
              </a:rPr>
              <a:t>Further information about the Birmingham 2022 Commonwealth Games can be found at: </a:t>
            </a:r>
            <a:r>
              <a:rPr lang="en-GB" sz="900" b="1" i="0" u="none" strike="noStrike" dirty="0">
                <a:solidFill>
                  <a:srgbClr val="000000"/>
                </a:solidFill>
                <a:effectLst/>
                <a:latin typeface="+mj-lt"/>
              </a:rPr>
              <a:t>www.birmingham2022.com </a:t>
            </a:r>
            <a:endParaRPr lang="en-GB" sz="900" b="1" dirty="0">
              <a:effectLst/>
              <a:latin typeface="+mj-lt"/>
            </a:endParaRPr>
          </a:p>
          <a:p>
            <a:pPr rtl="0">
              <a:spcBef>
                <a:spcPts val="0"/>
              </a:spcBef>
              <a:spcAft>
                <a:spcPts val="0"/>
              </a:spcAft>
            </a:pPr>
            <a:br>
              <a:rPr lang="en-GB" sz="900" b="0" i="0" u="none" strike="noStrike" dirty="0">
                <a:solidFill>
                  <a:srgbClr val="000000"/>
                </a:solidFill>
                <a:effectLst/>
                <a:latin typeface="+mj-lt"/>
              </a:rPr>
            </a:br>
            <a:r>
              <a:rPr lang="en-GB" sz="900" b="1" i="1" u="none" strike="noStrike" dirty="0">
                <a:solidFill>
                  <a:srgbClr val="000000"/>
                </a:solidFill>
                <a:effectLst/>
                <a:latin typeface="+mj-lt"/>
              </a:rPr>
              <a:t>When? </a:t>
            </a:r>
            <a:endParaRPr lang="en-GB" sz="900" b="0" dirty="0">
              <a:effectLst/>
              <a:latin typeface="+mj-lt"/>
            </a:endParaRPr>
          </a:p>
          <a:p>
            <a:pPr rtl="0">
              <a:spcBef>
                <a:spcPts val="0"/>
              </a:spcBef>
              <a:spcAft>
                <a:spcPts val="0"/>
              </a:spcAft>
            </a:pPr>
            <a:r>
              <a:rPr lang="en-GB" sz="900" b="0" i="1" u="none" strike="noStrike" dirty="0">
                <a:solidFill>
                  <a:srgbClr val="000000"/>
                </a:solidFill>
                <a:effectLst/>
                <a:latin typeface="+mj-lt"/>
              </a:rPr>
              <a:t>The Commonwealth Games will be taking place between Thursday 28th July and Monday 8th August 2022</a:t>
            </a:r>
            <a:endParaRPr lang="en-GB" sz="900" b="0" dirty="0">
              <a:effectLst/>
              <a:latin typeface="+mj-lt"/>
            </a:endParaRPr>
          </a:p>
          <a:p>
            <a:pPr rtl="0">
              <a:spcBef>
                <a:spcPts val="0"/>
              </a:spcBef>
              <a:spcAft>
                <a:spcPts val="0"/>
              </a:spcAft>
            </a:pPr>
            <a:br>
              <a:rPr lang="en-GB" sz="900" b="0" i="0" u="none" strike="noStrike" dirty="0">
                <a:solidFill>
                  <a:srgbClr val="000000"/>
                </a:solidFill>
                <a:effectLst/>
                <a:latin typeface="+mj-lt"/>
              </a:rPr>
            </a:br>
            <a:r>
              <a:rPr lang="en-GB" sz="900" b="1" i="1" u="none" strike="noStrike" dirty="0">
                <a:solidFill>
                  <a:srgbClr val="000000"/>
                </a:solidFill>
                <a:effectLst/>
                <a:latin typeface="+mj-lt"/>
              </a:rPr>
              <a:t>What?</a:t>
            </a:r>
            <a:endParaRPr lang="en-GB" sz="900" b="0" dirty="0">
              <a:effectLst/>
              <a:latin typeface="+mj-lt"/>
            </a:endParaRPr>
          </a:p>
          <a:p>
            <a:pPr rtl="0">
              <a:spcBef>
                <a:spcPts val="0"/>
              </a:spcBef>
              <a:spcAft>
                <a:spcPts val="0"/>
              </a:spcAft>
            </a:pPr>
            <a:r>
              <a:rPr lang="en-GB" sz="900" b="0" i="1" u="none" strike="noStrike" dirty="0">
                <a:solidFill>
                  <a:srgbClr val="000000"/>
                </a:solidFill>
                <a:effectLst/>
                <a:latin typeface="+mj-lt"/>
              </a:rPr>
              <a:t>The Commonwealth Games is an international multi-sport event involving athletes from the</a:t>
            </a:r>
            <a:r>
              <a:rPr lang="en-GB" sz="900" b="1" i="1" u="none" strike="noStrike" dirty="0">
                <a:solidFill>
                  <a:srgbClr val="000000"/>
                </a:solidFill>
                <a:effectLst/>
                <a:latin typeface="+mj-lt"/>
              </a:rPr>
              <a:t> Commonwealth of Nations</a:t>
            </a:r>
            <a:r>
              <a:rPr lang="en-GB" sz="900" b="0" i="1" u="none" strike="noStrike" dirty="0">
                <a:solidFill>
                  <a:srgbClr val="000000"/>
                </a:solidFill>
                <a:effectLst/>
                <a:latin typeface="+mj-lt"/>
              </a:rPr>
              <a:t>. – Nations from all across the world</a:t>
            </a:r>
          </a:p>
          <a:p>
            <a:pPr rtl="0">
              <a:spcBef>
                <a:spcPts val="0"/>
              </a:spcBef>
              <a:spcAft>
                <a:spcPts val="0"/>
              </a:spcAft>
            </a:pPr>
            <a:r>
              <a:rPr lang="en-GB" sz="900" b="0" i="1" u="none" strike="noStrike" dirty="0">
                <a:solidFill>
                  <a:srgbClr val="000000"/>
                </a:solidFill>
                <a:effectLst/>
                <a:latin typeface="+mj-lt"/>
              </a:rPr>
              <a:t>The event is often referred to as the </a:t>
            </a:r>
            <a:r>
              <a:rPr lang="en-GB" sz="900" b="1" i="1" u="none" strike="noStrike" dirty="0">
                <a:solidFill>
                  <a:srgbClr val="000000"/>
                </a:solidFill>
                <a:effectLst/>
                <a:latin typeface="+mj-lt"/>
              </a:rPr>
              <a:t>Friendly Games.</a:t>
            </a:r>
          </a:p>
          <a:p>
            <a:pPr rtl="0">
              <a:spcBef>
                <a:spcPts val="0"/>
              </a:spcBef>
              <a:spcAft>
                <a:spcPts val="0"/>
              </a:spcAft>
            </a:pPr>
            <a:r>
              <a:rPr lang="en-GB" sz="900" b="0" i="1" u="none" strike="noStrike" dirty="0">
                <a:solidFill>
                  <a:srgbClr val="000000"/>
                </a:solidFill>
                <a:effectLst/>
                <a:latin typeface="+mj-lt"/>
              </a:rPr>
              <a:t>The games take place every four years </a:t>
            </a:r>
            <a:endParaRPr lang="en-GB" sz="900" b="1"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sz="900" b="0" i="0" u="none" strike="noStrike" dirty="0">
                <a:solidFill>
                  <a:srgbClr val="000000"/>
                </a:solidFill>
                <a:effectLst/>
                <a:latin typeface="+mj-lt"/>
              </a:rPr>
            </a:br>
            <a:r>
              <a:rPr lang="en-GB" sz="900" b="1" i="1" u="none" strike="noStrike" dirty="0">
                <a:solidFill>
                  <a:srgbClr val="000000"/>
                </a:solidFill>
                <a:effectLst/>
                <a:latin typeface="+mj-lt"/>
              </a:rPr>
              <a:t>Where?</a:t>
            </a:r>
            <a:endParaRPr lang="en-GB" sz="900" b="0" dirty="0">
              <a:effectLst/>
              <a:latin typeface="+mj-lt"/>
            </a:endParaRPr>
          </a:p>
          <a:p>
            <a:pPr rtl="0">
              <a:spcBef>
                <a:spcPts val="0"/>
              </a:spcBef>
              <a:spcAft>
                <a:spcPts val="0"/>
              </a:spcAft>
            </a:pPr>
            <a:r>
              <a:rPr lang="en-GB" sz="900" b="0" i="1" u="none" strike="noStrike" dirty="0">
                <a:solidFill>
                  <a:srgbClr val="000000"/>
                </a:solidFill>
                <a:effectLst/>
                <a:latin typeface="+mj-lt"/>
              </a:rPr>
              <a:t>The Birmingham 2022 Commonwealth Games is a sporting competition and celebration taking place in Birmingham and across the West Midlands region. </a:t>
            </a:r>
          </a:p>
          <a:p>
            <a:pPr rtl="0">
              <a:spcBef>
                <a:spcPts val="0"/>
              </a:spcBef>
              <a:spcAft>
                <a:spcPts val="0"/>
              </a:spcAft>
            </a:pPr>
            <a:endParaRPr lang="en-GB" sz="900" b="0" i="1" u="none" strike="noStrike" dirty="0">
              <a:solidFill>
                <a:srgbClr val="000000"/>
              </a:solidFill>
              <a:effectLst/>
              <a:latin typeface="+mj-lt"/>
            </a:endParaRPr>
          </a:p>
          <a:p>
            <a:pPr rtl="0">
              <a:spcBef>
                <a:spcPts val="0"/>
              </a:spcBef>
              <a:spcAft>
                <a:spcPts val="0"/>
              </a:spcAft>
            </a:pPr>
            <a:r>
              <a:rPr lang="en-GB" sz="900" b="0" i="0" u="sng" strike="noStrike" dirty="0">
                <a:solidFill>
                  <a:srgbClr val="000000"/>
                </a:solidFill>
                <a:effectLst/>
                <a:latin typeface="+mj-lt"/>
              </a:rPr>
              <a:t>CLICK ON TO NEXT SLIDE</a:t>
            </a:r>
            <a:endParaRPr lang="en-GB" sz="900" i="0" u="sng" dirty="0">
              <a:latin typeface="+mj-lt"/>
            </a:endParaRPr>
          </a:p>
        </p:txBody>
      </p:sp>
    </p:spTree>
    <p:extLst>
      <p:ext uri="{BB962C8B-B14F-4D97-AF65-F5344CB8AC3E}">
        <p14:creationId xmlns:p14="http://schemas.microsoft.com/office/powerpoint/2010/main" val="2182810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200" b="1" i="0" u="sng" dirty="0">
                <a:solidFill>
                  <a:srgbClr val="000000"/>
                </a:solidFill>
                <a:effectLst/>
                <a:latin typeface="+mj-lt"/>
              </a:rPr>
              <a:t>Key facts about the Birmingham 2022 Commonwealth Games Cont.</a:t>
            </a:r>
            <a:r>
              <a:rPr lang="en-GB" sz="1200" b="0" i="0" u="sng" dirty="0">
                <a:solidFill>
                  <a:sysClr val="windowText" lastClr="000000"/>
                </a:solidFill>
                <a:effectLst/>
                <a:latin typeface="+mj-lt"/>
              </a:rPr>
              <a:t> </a:t>
            </a:r>
            <a:r>
              <a:rPr lang="en-GB" sz="1200" b="1" i="0" u="sng" dirty="0">
                <a:solidFill>
                  <a:srgbClr val="000000"/>
                </a:solidFill>
                <a:effectLst/>
                <a:latin typeface="+mj-lt"/>
              </a:rPr>
              <a:t>(5-mins)</a:t>
            </a:r>
          </a:p>
          <a:p>
            <a:pPr rtl="0">
              <a:spcBef>
                <a:spcPts val="0"/>
              </a:spcBef>
              <a:spcAft>
                <a:spcPts val="0"/>
              </a:spcAft>
            </a:pPr>
            <a:br>
              <a:rPr lang="en-GB" sz="1200" b="0" dirty="0">
                <a:effectLst/>
                <a:latin typeface="+mj-lt"/>
              </a:rPr>
            </a:br>
            <a:r>
              <a:rPr lang="en-GB" sz="1200" u="sng" dirty="0">
                <a:latin typeface="+mj-lt"/>
              </a:rPr>
              <a:t>Teacher notes:</a:t>
            </a:r>
          </a:p>
          <a:p>
            <a:pPr rtl="0">
              <a:spcBef>
                <a:spcPts val="0"/>
              </a:spcBef>
              <a:spcAft>
                <a:spcPts val="0"/>
              </a:spcAft>
            </a:pPr>
            <a:r>
              <a:rPr lang="en-GB" sz="1200" b="1" i="1" u="none" strike="noStrike" dirty="0">
                <a:solidFill>
                  <a:srgbClr val="000000"/>
                </a:solidFill>
                <a:effectLst/>
                <a:latin typeface="+mj-lt"/>
              </a:rPr>
              <a:t>Where?</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The venues being used for the Games stretch all across the region from Cannock Chase in the north to Leamington Spa in the south. From Wolverhampton in the west to Coventry in the East. There are even activities taking place on London!</a:t>
            </a:r>
          </a:p>
          <a:p>
            <a:pPr rtl="0">
              <a:spcBef>
                <a:spcPts val="0"/>
              </a:spcBef>
              <a:spcAft>
                <a:spcPts val="0"/>
              </a:spcAft>
            </a:pPr>
            <a:endParaRPr lang="en-GB" sz="1200" b="0" i="1" u="none" strike="noStrike"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On screen you can see where just a few of the Games venues are located</a:t>
            </a:r>
            <a:endParaRPr lang="en-GB" sz="1200" b="0" dirty="0">
              <a:effectLst/>
              <a:latin typeface="+mj-lt"/>
            </a:endParaRPr>
          </a:p>
          <a:p>
            <a:pPr rtl="0">
              <a:spcBef>
                <a:spcPts val="0"/>
              </a:spcBef>
              <a:spcAft>
                <a:spcPts val="0"/>
              </a:spcAft>
            </a:pPr>
            <a:br>
              <a:rPr lang="en-GB" sz="1200" b="0" i="0" u="none" strike="noStrike" dirty="0">
                <a:solidFill>
                  <a:srgbClr val="000000"/>
                </a:solidFill>
                <a:effectLst/>
                <a:latin typeface="+mj-lt"/>
              </a:rPr>
            </a:br>
            <a:r>
              <a:rPr lang="en-GB" sz="1200" b="1" i="1" u="none" strike="noStrike" dirty="0">
                <a:solidFill>
                  <a:srgbClr val="000000"/>
                </a:solidFill>
                <a:effectLst/>
                <a:latin typeface="+mj-lt"/>
              </a:rPr>
              <a:t>Alexander stadium </a:t>
            </a:r>
            <a:r>
              <a:rPr lang="en-GB" sz="1200" b="0" i="1" u="none" strike="noStrike" dirty="0">
                <a:solidFill>
                  <a:srgbClr val="000000"/>
                </a:solidFill>
                <a:effectLst/>
                <a:latin typeface="+mj-lt"/>
              </a:rPr>
              <a:t>(This is the main arena for the Games - home to the opening and closing ceremonies and the Athletics &amp; Para-Athletics events)</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Coventry Stadium and Arena </a:t>
            </a:r>
            <a:r>
              <a:rPr lang="en-GB" sz="1200" b="0" i="1" u="none" strike="noStrike" dirty="0">
                <a:solidFill>
                  <a:srgbClr val="000000"/>
                </a:solidFill>
                <a:effectLst/>
                <a:latin typeface="+mj-lt"/>
              </a:rPr>
              <a:t>(Rugby 7’s will take place in Coventry Stadium, Judo and Wrestling will take place in the Arena)</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Edgbaston Stadium </a:t>
            </a:r>
            <a:r>
              <a:rPr lang="en-GB" sz="1200" b="0" i="1" u="none" strike="noStrike" dirty="0">
                <a:solidFill>
                  <a:srgbClr val="000000"/>
                </a:solidFill>
                <a:effectLst/>
                <a:latin typeface="+mj-lt"/>
              </a:rPr>
              <a:t>(This world-famous venue for Cricket will be home to Cricket T20 at the Birmingham 20222 Commonwealth Games)</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Sandwell Aquatics Centre </a:t>
            </a:r>
            <a:r>
              <a:rPr lang="en-GB" sz="1200" b="0" i="1" u="none" strike="noStrike" dirty="0">
                <a:solidFill>
                  <a:srgbClr val="000000"/>
                </a:solidFill>
                <a:effectLst/>
                <a:latin typeface="+mj-lt"/>
              </a:rPr>
              <a:t>(This is a brand-new venue constructed especially for the Birmingham 2022 Commonwealth Games. It will be home to Aquatics events)</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Smithfield </a:t>
            </a:r>
            <a:r>
              <a:rPr lang="en-GB" sz="1200" b="0" i="1" u="none" strike="noStrike" dirty="0">
                <a:solidFill>
                  <a:srgbClr val="000000"/>
                </a:solidFill>
                <a:effectLst/>
                <a:latin typeface="+mj-lt"/>
              </a:rPr>
              <a:t>(This is a temporary Birmingham City Centre venue – home to Beach Volleyball, Basketball and Wheelchair Basketball)</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Lee Valley </a:t>
            </a:r>
            <a:r>
              <a:rPr lang="en-GB" sz="1200" b="1" i="1" u="none" strike="noStrike" dirty="0" err="1">
                <a:solidFill>
                  <a:srgbClr val="000000"/>
                </a:solidFill>
                <a:effectLst/>
                <a:latin typeface="+mj-lt"/>
              </a:rPr>
              <a:t>Velopark</a:t>
            </a:r>
            <a:r>
              <a:rPr lang="en-GB" sz="1200" b="1" i="1" u="none" strike="noStrike" dirty="0">
                <a:solidFill>
                  <a:srgbClr val="000000"/>
                </a:solidFill>
                <a:effectLst/>
                <a:latin typeface="+mj-lt"/>
              </a:rPr>
              <a:t> </a:t>
            </a:r>
            <a:r>
              <a:rPr lang="en-GB" sz="1200" b="0" i="1" u="none" strike="noStrike" dirty="0">
                <a:solidFill>
                  <a:srgbClr val="000000"/>
                </a:solidFill>
                <a:effectLst/>
                <a:latin typeface="+mj-lt"/>
              </a:rPr>
              <a:t>in London (This is the venue for some cycling events – this is the only venue located outside of Birmingham and the West Midlands. Mountain biking will take place in the region – in Cannock Chase Forest)</a:t>
            </a:r>
            <a:endParaRPr lang="en-GB" sz="1200" b="0" dirty="0">
              <a:effectLst/>
              <a:latin typeface="+mj-lt"/>
            </a:endParaRPr>
          </a:p>
          <a:p>
            <a:pPr rtl="0">
              <a:spcBef>
                <a:spcPts val="0"/>
              </a:spcBef>
              <a:spcAft>
                <a:spcPts val="0"/>
              </a:spcAft>
            </a:pPr>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GB" sz="1200" i="0" u="sng" dirty="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595199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b="1" i="0" u="sng" dirty="0">
                <a:solidFill>
                  <a:srgbClr val="000000"/>
                </a:solidFill>
                <a:effectLst/>
                <a:latin typeface="+mj-lt"/>
              </a:rPr>
              <a:t>Key facts about the Birmingham 2022 Commonwealth Games Cont.</a:t>
            </a:r>
            <a:r>
              <a:rPr lang="en-GB" sz="900" b="0" i="0" u="sng" dirty="0">
                <a:solidFill>
                  <a:sysClr val="windowText" lastClr="000000"/>
                </a:solidFill>
                <a:effectLst/>
                <a:latin typeface="+mj-lt"/>
              </a:rPr>
              <a:t> </a:t>
            </a:r>
            <a:r>
              <a:rPr lang="en-GB" sz="900" b="1" i="0" u="sng" dirty="0">
                <a:solidFill>
                  <a:srgbClr val="000000"/>
                </a:solidFill>
                <a:effectLst/>
                <a:latin typeface="+mj-lt"/>
              </a:rPr>
              <a:t>(5-mins)</a:t>
            </a:r>
          </a:p>
          <a:p>
            <a:pPr rtl="0">
              <a:spcBef>
                <a:spcPts val="0"/>
              </a:spcBef>
              <a:spcAft>
                <a:spcPts val="0"/>
              </a:spcAft>
            </a:pPr>
            <a:br>
              <a:rPr lang="en-GB" sz="900" b="0" dirty="0">
                <a:effectLst/>
                <a:latin typeface="+mj-lt"/>
              </a:rPr>
            </a:br>
            <a:r>
              <a:rPr lang="en-GB" sz="900" u="sng" dirty="0">
                <a:latin typeface="+mj-lt"/>
              </a:rPr>
              <a:t>Teacher notes:</a:t>
            </a:r>
          </a:p>
          <a:p>
            <a:pPr rtl="0">
              <a:spcBef>
                <a:spcPts val="0"/>
              </a:spcBef>
              <a:spcAft>
                <a:spcPts val="0"/>
              </a:spcAft>
            </a:pPr>
            <a:r>
              <a:rPr lang="en-GB" sz="900" b="1" i="1" u="none" strike="noStrike" dirty="0">
                <a:solidFill>
                  <a:srgbClr val="000000"/>
                </a:solidFill>
                <a:effectLst/>
                <a:latin typeface="+mj-lt"/>
              </a:rPr>
              <a:t>Vision</a:t>
            </a:r>
          </a:p>
          <a:p>
            <a:pPr rtl="0">
              <a:spcBef>
                <a:spcPts val="0"/>
              </a:spcBef>
              <a:spcAft>
                <a:spcPts val="0"/>
              </a:spcAft>
            </a:pPr>
            <a:r>
              <a:rPr lang="en-GB" sz="900" b="0" i="1" u="none" strike="noStrike" dirty="0">
                <a:solidFill>
                  <a:srgbClr val="000000"/>
                </a:solidFill>
                <a:effectLst/>
                <a:latin typeface="+mj-lt"/>
              </a:rPr>
              <a:t>Birmingham 2022 has a clear vision:</a:t>
            </a:r>
          </a:p>
          <a:p>
            <a:pPr marL="342900" indent="-342900">
              <a:lnSpc>
                <a:spcPct val="100000"/>
              </a:lnSpc>
              <a:buFont typeface="+mj-lt"/>
              <a:buAutoNum type="arabicPeriod"/>
            </a:pPr>
            <a:r>
              <a:rPr lang="en-GB" sz="1100" i="1" dirty="0">
                <a:latin typeface="+mj-lt"/>
              </a:rPr>
              <a:t>A festival of thrilling, fast-paced sport and amazing cultural events!</a:t>
            </a:r>
          </a:p>
          <a:p>
            <a:pPr marL="342900" indent="-342900">
              <a:lnSpc>
                <a:spcPct val="100000"/>
              </a:lnSpc>
              <a:buFont typeface="+mj-lt"/>
              <a:buAutoNum type="arabicPeriod"/>
            </a:pPr>
            <a:r>
              <a:rPr lang="en-GB" sz="1100" i="1" dirty="0">
                <a:latin typeface="+mj-lt"/>
              </a:rPr>
              <a:t>The Birmingham 2022 Commonwealth Games will make a world of difference for everyone across the West Midlands and beyond. </a:t>
            </a:r>
          </a:p>
          <a:p>
            <a:pPr marL="342900" indent="-342900">
              <a:lnSpc>
                <a:spcPct val="100000"/>
              </a:lnSpc>
              <a:buFont typeface="+mj-lt"/>
              <a:buAutoNum type="arabicPeriod"/>
            </a:pPr>
            <a:r>
              <a:rPr lang="en-GB" sz="1100" i="1" dirty="0">
                <a:latin typeface="+mj-lt"/>
              </a:rPr>
              <a:t>The Birmingham 2022 Commonwealth Games is a chance to bring the Commonwealth nations together and celebrate our human potential.</a:t>
            </a:r>
          </a:p>
          <a:p>
            <a:pPr rtl="0">
              <a:spcBef>
                <a:spcPts val="0"/>
              </a:spcBef>
              <a:spcAft>
                <a:spcPts val="0"/>
              </a:spcAft>
            </a:pPr>
            <a:r>
              <a:rPr lang="en-GB" sz="900" b="0" i="0" u="none" strike="noStrike" dirty="0">
                <a:solidFill>
                  <a:srgbClr val="000000"/>
                </a:solidFill>
                <a:effectLst/>
                <a:latin typeface="+mj-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0" u="sng" strike="noStrike" dirty="0">
                <a:solidFill>
                  <a:srgbClr val="000000"/>
                </a:solidFill>
                <a:effectLst/>
                <a:latin typeface="+mj-lt"/>
              </a:rPr>
              <a:t>CLICK ON TO NEXT SLIDE</a:t>
            </a:r>
          </a:p>
          <a:p>
            <a:pPr>
              <a:defRPr sz="1100"/>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200" b="1" i="0" u="sng" dirty="0">
                <a:solidFill>
                  <a:srgbClr val="000000"/>
                </a:solidFill>
                <a:effectLst/>
                <a:latin typeface="+mj-lt"/>
              </a:rPr>
              <a:t>Key facts about the Birmingham 2022 Commonwealth Games Cont.</a:t>
            </a:r>
            <a:r>
              <a:rPr lang="en-GB" sz="1200" b="0" i="0" u="sng" dirty="0">
                <a:solidFill>
                  <a:sysClr val="windowText" lastClr="000000"/>
                </a:solidFill>
                <a:effectLst/>
                <a:latin typeface="+mj-lt"/>
              </a:rPr>
              <a:t> </a:t>
            </a:r>
            <a:r>
              <a:rPr lang="en-GB" sz="1200" b="1" i="0" u="sng" dirty="0">
                <a:solidFill>
                  <a:srgbClr val="000000"/>
                </a:solidFill>
                <a:effectLst/>
                <a:latin typeface="+mj-lt"/>
              </a:rPr>
              <a:t>(5-mins)</a:t>
            </a:r>
          </a:p>
          <a:p>
            <a:pPr rtl="0">
              <a:spcBef>
                <a:spcPts val="0"/>
              </a:spcBef>
              <a:spcAft>
                <a:spcPts val="0"/>
              </a:spcAft>
            </a:pPr>
            <a:br>
              <a:rPr dirty="0">
                <a:latin typeface="+mj-lt"/>
              </a:rPr>
            </a:br>
            <a:r>
              <a:rPr lang="en-GB" sz="1200" u="sng" dirty="0">
                <a:latin typeface="+mj-lt"/>
              </a:rPr>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Commonwealth Nations</a:t>
            </a:r>
          </a:p>
          <a:p>
            <a:pPr rtl="0">
              <a:spcBef>
                <a:spcPts val="0"/>
              </a:spcBef>
              <a:spcAft>
                <a:spcPts val="0"/>
              </a:spcAft>
            </a:pPr>
            <a:r>
              <a:rPr lang="en-GB" sz="1200" b="0" i="1" u="none" dirty="0">
                <a:solidFill>
                  <a:srgbClr val="000000"/>
                </a:solidFill>
                <a:effectLst/>
                <a:latin typeface="+mj-lt"/>
              </a:rPr>
              <a:t>Nations from all over the world will be coming to Birmingham and the region to compete in the 2022 Commonwealth Games including:</a:t>
            </a:r>
          </a:p>
          <a:p>
            <a:pPr rtl="0">
              <a:spcBef>
                <a:spcPts val="0"/>
              </a:spcBef>
              <a:spcAft>
                <a:spcPts val="0"/>
              </a:spcAft>
            </a:pPr>
            <a:endParaRPr lang="en-GB" sz="1200" b="0" i="1" u="none" dirty="0">
              <a:solidFill>
                <a:srgbClr val="000000"/>
              </a:solidFill>
              <a:effectLst/>
              <a:latin typeface="+mj-lt"/>
            </a:endParaRPr>
          </a:p>
          <a:p>
            <a:pPr rtl="0">
              <a:spcBef>
                <a:spcPts val="0"/>
              </a:spcBef>
              <a:spcAft>
                <a:spcPts val="0"/>
              </a:spcAft>
            </a:pPr>
            <a:r>
              <a:rPr lang="en-GB" sz="1200" b="0" i="1" u="none" dirty="0">
                <a:solidFill>
                  <a:srgbClr val="000000"/>
                </a:solidFill>
                <a:effectLst/>
                <a:latin typeface="+mj-lt"/>
              </a:rPr>
              <a:t>Canada, India, Jamaica, Nauru, Nigeria, Mozambique, Kenya and New Zealand!</a:t>
            </a:r>
          </a:p>
          <a:p>
            <a:pPr rtl="0">
              <a:spcBef>
                <a:spcPts val="0"/>
              </a:spcBef>
              <a:spcAft>
                <a:spcPts val="0"/>
              </a:spcAft>
            </a:pPr>
            <a:endParaRPr lang="en-GB" sz="1200" b="0" i="1" u="non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a:spLocks noGrp="1" noRot="1" noChangeAspect="1"/>
          </p:cNvSpPr>
          <p:nvPr>
            <p:ph type="sldImg"/>
          </p:nvPr>
        </p:nvSpPr>
        <p:spPr>
          <a:xfrm>
            <a:off x="381000" y="685800"/>
            <a:ext cx="6096000" cy="3429000"/>
          </a:xfrm>
          <a:prstGeom prst="rect">
            <a:avLst/>
          </a:prstGeom>
        </p:spPr>
        <p:txBody>
          <a:bodyPr/>
          <a:lstStyle/>
          <a:p>
            <a:endParaRPr/>
          </a:p>
        </p:txBody>
      </p:sp>
      <p:sp>
        <p:nvSpPr>
          <p:cNvPr id="306" name="Shape 306"/>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200" b="1" i="0" u="sng" dirty="0">
                <a:solidFill>
                  <a:srgbClr val="000000"/>
                </a:solidFill>
                <a:effectLst/>
                <a:latin typeface="+mj-lt"/>
              </a:rPr>
              <a:t>Key facts about the Birmingham 2022 Commonwealth Games Cont.</a:t>
            </a:r>
            <a:r>
              <a:rPr lang="en-GB" sz="1200" b="0" i="0" u="sng" dirty="0">
                <a:solidFill>
                  <a:sysClr val="windowText" lastClr="000000"/>
                </a:solidFill>
                <a:effectLst/>
                <a:latin typeface="+mj-lt"/>
              </a:rPr>
              <a:t> </a:t>
            </a:r>
            <a:r>
              <a:rPr lang="en-GB" sz="1200" b="1" i="0" u="sng" dirty="0">
                <a:solidFill>
                  <a:srgbClr val="000000"/>
                </a:solidFill>
                <a:effectLst/>
                <a:latin typeface="+mj-lt"/>
              </a:rPr>
              <a:t>(5-mins)</a:t>
            </a: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p>
          <a:p>
            <a:pPr rtl="0">
              <a:spcBef>
                <a:spcPts val="0"/>
              </a:spcBef>
              <a:spcAft>
                <a:spcPts val="0"/>
              </a:spcAft>
            </a:pPr>
            <a:r>
              <a:rPr lang="en-GB" sz="1200" b="1" i="1" u="none" strike="noStrike" dirty="0">
                <a:solidFill>
                  <a:srgbClr val="000000"/>
                </a:solidFill>
                <a:effectLst/>
                <a:latin typeface="+mj-lt"/>
              </a:rPr>
              <a:t>Mission</a:t>
            </a:r>
          </a:p>
          <a:p>
            <a:pPr rtl="0">
              <a:spcBef>
                <a:spcPts val="0"/>
              </a:spcBef>
              <a:spcAft>
                <a:spcPts val="0"/>
              </a:spcAft>
            </a:pPr>
            <a:r>
              <a:rPr lang="en-GB" sz="1200" b="0" i="1" u="none" strike="noStrike" dirty="0">
                <a:solidFill>
                  <a:srgbClr val="000000"/>
                </a:solidFill>
                <a:effectLst/>
                <a:latin typeface="+mj-lt"/>
              </a:rPr>
              <a:t>The Birmingham 2022 Commonwealth Games has a 5 – point Mission:</a:t>
            </a:r>
          </a:p>
          <a:p>
            <a:pPr rtl="0">
              <a:spcBef>
                <a:spcPts val="0"/>
              </a:spcBef>
              <a:spcAft>
                <a:spcPts val="0"/>
              </a:spcAft>
            </a:pP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Bring people together</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These Games will embrace and champion the youth, diversity, humanity and pride of the region and the Commonwealth.</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Be a catalyst for change</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Transform and strengthen local communities, working together to deliver new and improved homes, facilities and transport links.</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Put us on the global stage</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Deliver an unforgettable, global Games in partnership, on time and on budget to showcase the best of Birmingham, the West Midlands and the Commonwealth.</a:t>
            </a: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Help the region to grow and succeed</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Drive sustainable growth and aspiration; creating opportunities through trade, investment, jobs, volunteering and skills.</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Improve health and wellbeing</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Inspire, engage and connect communities and athletes to realise their full potential and live happier, healthier lives.</a:t>
            </a:r>
            <a:endParaRPr lang="en-GB" sz="1200" b="0" dirty="0">
              <a:solidFill>
                <a:srgbClr val="000000"/>
              </a:solidFill>
              <a:effectLst/>
              <a:latin typeface="+mj-lt"/>
            </a:endParaRPr>
          </a:p>
          <a:p>
            <a:pPr rtl="0">
              <a:spcBef>
                <a:spcPts val="0"/>
              </a:spcBef>
              <a:spcAft>
                <a:spcPts val="0"/>
              </a:spcAft>
            </a:pPr>
            <a:endParaRPr lang="en-GB" sz="1200" b="0" i="1" u="none" strike="noStrike" dirty="0">
              <a:solidFill>
                <a:srgbClr val="000000"/>
              </a:solidFill>
              <a:effectLst/>
              <a:latin typeface="+mj-lt"/>
            </a:endParaRPr>
          </a:p>
          <a:p>
            <a:pPr rtl="0">
              <a:spcBef>
                <a:spcPts val="0"/>
              </a:spcBef>
              <a:spcAft>
                <a:spcPts val="0"/>
              </a:spcAft>
            </a:pPr>
            <a:r>
              <a:rPr lang="en-GB" sz="1200" b="0" i="0" u="sng" strike="noStrike" dirty="0">
                <a:solidFill>
                  <a:srgbClr val="000000"/>
                </a:solidFill>
                <a:effectLst/>
                <a:latin typeface="+mj-lt"/>
              </a:rPr>
              <a:t>CLICK ON TO NEXT SLIDE</a:t>
            </a:r>
            <a:endParaRPr lang="en-US" i="0" u="sng" dirty="0">
              <a:latin typeface="+mj-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xfrm>
            <a:off x="381000" y="685800"/>
            <a:ext cx="6096000" cy="3429000"/>
          </a:xfrm>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200" b="1" i="0" u="sng" dirty="0">
                <a:solidFill>
                  <a:srgbClr val="000000"/>
                </a:solidFill>
                <a:effectLst/>
                <a:latin typeface="+mj-lt"/>
              </a:rPr>
              <a:t>Key facts about the Birmingham 2022 Commonwealth Games Cont.</a:t>
            </a:r>
            <a:r>
              <a:rPr lang="en-GB" sz="1200" b="0" i="0" u="sng" dirty="0">
                <a:solidFill>
                  <a:sysClr val="windowText" lastClr="000000"/>
                </a:solidFill>
                <a:effectLst/>
                <a:latin typeface="+mj-lt"/>
              </a:rPr>
              <a:t> </a:t>
            </a:r>
            <a:r>
              <a:rPr lang="en-GB" sz="1200" b="1" i="0" u="sng" dirty="0">
                <a:solidFill>
                  <a:srgbClr val="000000"/>
                </a:solidFill>
                <a:effectLst/>
                <a:latin typeface="+mj-lt"/>
              </a:rPr>
              <a:t>(5-mins)</a:t>
            </a:r>
          </a:p>
          <a:p>
            <a:pPr marL="0" marR="0" lvl="0" indent="0" defTabSz="914400" eaLnBrk="1" fontAlgn="auto" latinLnBrk="0" hangingPunct="1">
              <a:lnSpc>
                <a:spcPct val="100000"/>
              </a:lnSpc>
              <a:spcBef>
                <a:spcPts val="0"/>
              </a:spcBef>
              <a:spcAft>
                <a:spcPts val="0"/>
              </a:spcAft>
              <a:buClrTx/>
              <a:buSzTx/>
              <a:buFontTx/>
              <a:buNone/>
              <a:tabLst/>
              <a:defRPr/>
            </a:pPr>
            <a:br>
              <a:rPr lang="en-GB" sz="1200" b="0" dirty="0">
                <a:effectLst/>
                <a:latin typeface="+mj-lt"/>
              </a:rPr>
            </a:br>
            <a:r>
              <a:rPr lang="en-GB" sz="1200" b="0" i="0" u="sng" dirty="0">
                <a:solidFill>
                  <a:srgbClr val="000000"/>
                </a:solidFill>
                <a:effectLst/>
                <a:latin typeface="+mj-lt"/>
              </a:rPr>
              <a:t>Teacher notes:</a:t>
            </a:r>
          </a:p>
          <a:p>
            <a:pPr rtl="0">
              <a:spcBef>
                <a:spcPts val="0"/>
              </a:spcBef>
              <a:spcAft>
                <a:spcPts val="0"/>
              </a:spcAft>
            </a:pPr>
            <a:r>
              <a:rPr lang="en-GB" sz="1200" b="1" i="0" u="none" strike="noStrike" dirty="0">
                <a:solidFill>
                  <a:srgbClr val="000000"/>
                </a:solidFill>
                <a:effectLst/>
                <a:latin typeface="+mj-lt"/>
              </a:rPr>
              <a:t>Facts</a:t>
            </a:r>
            <a:endParaRPr lang="en-GB" sz="1200" b="0" i="0" dirty="0">
              <a:solidFill>
                <a:srgbClr val="000000"/>
              </a:solidFill>
              <a:effectLst/>
              <a:latin typeface="+mj-lt"/>
            </a:endParaRPr>
          </a:p>
          <a:p>
            <a:pPr rtl="0" fontAlgn="base">
              <a:spcBef>
                <a:spcPts val="0"/>
              </a:spcBef>
              <a:spcAft>
                <a:spcPts val="0"/>
              </a:spcAft>
              <a:buFont typeface="Arial" panose="020B0604020202020204" pitchFamily="34" charset="0"/>
              <a:buChar char="•"/>
            </a:pPr>
            <a:r>
              <a:rPr lang="en-GB" sz="1200" b="0" i="1" u="none" strike="noStrike" dirty="0">
                <a:solidFill>
                  <a:srgbClr val="000000"/>
                </a:solidFill>
                <a:effectLst/>
                <a:latin typeface="+mj-lt"/>
              </a:rPr>
              <a:t> Birmingham 2022 will be the first Commonwealth Games to award more medals to women than men.</a:t>
            </a:r>
          </a:p>
          <a:p>
            <a:pPr rtl="0" fontAlgn="base">
              <a:spcBef>
                <a:spcPts val="0"/>
              </a:spcBef>
              <a:spcAft>
                <a:spcPts val="0"/>
              </a:spcAft>
              <a:buFont typeface="Arial" panose="020B0604020202020204" pitchFamily="34" charset="0"/>
              <a:buChar char="•"/>
            </a:pPr>
            <a:r>
              <a:rPr lang="en-GB" sz="1200" b="0" i="1" u="none" strike="noStrike" dirty="0">
                <a:solidFill>
                  <a:srgbClr val="000000"/>
                </a:solidFill>
                <a:effectLst/>
                <a:latin typeface="+mj-lt"/>
              </a:rPr>
              <a:t> Birmingham 2022 will be the first Commonwealth Games to create a carbon neutral legacy.</a:t>
            </a:r>
          </a:p>
          <a:p>
            <a:pPr rtl="0" fontAlgn="base">
              <a:spcBef>
                <a:spcPts val="0"/>
              </a:spcBef>
              <a:spcAft>
                <a:spcPts val="0"/>
              </a:spcAft>
              <a:buFont typeface="Arial" panose="020B0604020202020204" pitchFamily="34" charset="0"/>
              <a:buChar char="•"/>
            </a:pPr>
            <a:r>
              <a:rPr lang="en-GB" sz="1200" b="0" i="1" u="none" strike="noStrike" dirty="0">
                <a:solidFill>
                  <a:srgbClr val="000000"/>
                </a:solidFill>
                <a:effectLst/>
                <a:latin typeface="+mj-lt"/>
              </a:rPr>
              <a:t> Birmingham 2022’s bold ambition is to deliver the most sustainable Commonwealth Games since the event began nearly a century ago. </a:t>
            </a:r>
          </a:p>
          <a:p>
            <a:pPr rtl="0" fontAlgn="base">
              <a:spcBef>
                <a:spcPts val="0"/>
              </a:spcBef>
              <a:spcAft>
                <a:spcPts val="0"/>
              </a:spcAft>
              <a:buFont typeface="Arial" panose="020B0604020202020204" pitchFamily="34" charset="0"/>
              <a:buChar char="•"/>
            </a:pPr>
            <a:endParaRPr lang="en-GB" sz="1200" b="0" i="1" u="none" strike="noStrike" dirty="0">
              <a:solidFill>
                <a:srgbClr val="000000"/>
              </a:solidFill>
              <a:effectLst/>
              <a:latin typeface="+mj-lt"/>
            </a:endParaRPr>
          </a:p>
          <a:p>
            <a:pPr rtl="0" fontAlgn="base">
              <a:spcBef>
                <a:spcPts val="0"/>
              </a:spcBef>
              <a:spcAft>
                <a:spcPts val="0"/>
              </a:spcAft>
              <a:buFont typeface="Arial" panose="020B0604020202020204" pitchFamily="34" charset="0"/>
              <a:buNone/>
            </a:pPr>
            <a:r>
              <a:rPr lang="en-GB" sz="1200" b="1" i="0" u="none" strike="noStrike" dirty="0">
                <a:solidFill>
                  <a:srgbClr val="000000"/>
                </a:solidFill>
                <a:effectLst/>
                <a:latin typeface="+mj-lt"/>
              </a:rPr>
              <a:t>The seven pillars of sustainability: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b="0" i="1" u="none" strike="noStrike" kern="1200" cap="none" spc="0" normalizeH="0" baseline="0" noProof="0" dirty="0">
                <a:ln>
                  <a:noFill/>
                </a:ln>
                <a:solidFill>
                  <a:prstClr val="black"/>
                </a:solidFill>
                <a:effectLst/>
                <a:uLnTx/>
                <a:uFillTx/>
                <a:latin typeface="+mj-lt"/>
                <a:ea typeface="+mn-ea"/>
                <a:cs typeface="+mn-cs"/>
              </a:rPr>
              <a:t>The Birmingham 2022 Commonwealth Games’ </a:t>
            </a:r>
            <a:r>
              <a:rPr lang="en-GB" sz="1200" b="0" i="1" u="none" strike="noStrike" dirty="0">
                <a:solidFill>
                  <a:srgbClr val="000000"/>
                </a:solidFill>
                <a:effectLst/>
                <a:latin typeface="+mj-lt"/>
              </a:rPr>
              <a:t>approach to sustainability has seven areas of focus: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1. ACCESSIBILITY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2. EQUALITY, DIVERSITY AND INCLUSION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3. JOB CREATION AND SOCIAL VALUE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4. HUMAN RIGHTS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5. CARBON AND AIR QUALITY</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6. CIRCULAR ECONOMY PRINCIPLES TO MINIMISE WASTE</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7. CONSERVATION</a:t>
            </a:r>
            <a:endParaRPr lang="en-GB" sz="1200" b="0"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b="0" i="0" u="none" strike="noStrike" dirty="0">
                <a:solidFill>
                  <a:srgbClr val="000000"/>
                </a:solidFill>
                <a:effectLst/>
                <a:latin typeface="+mj-lt"/>
              </a:rPr>
            </a:br>
            <a:r>
              <a:rPr lang="en-GB" sz="1200" b="0" i="0" u="none" strike="noStrike" dirty="0">
                <a:solidFill>
                  <a:srgbClr val="000000"/>
                </a:solidFill>
                <a:effectLst/>
                <a:latin typeface="+mj-lt"/>
              </a:rPr>
              <a:t>Once you have introduced your pupils to some key facts about the Birmingham 2022 Commonwealth Games, they will be ready to take part in a series of fun and active learning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GB" sz="1200" i="0" u="sng" dirty="0">
              <a:latin typeface="+mj-lt"/>
            </a:endParaRPr>
          </a:p>
          <a:p>
            <a:pPr>
              <a:defRPr sz="1800"/>
            </a:pPr>
            <a:br>
              <a:rPr dirty="0"/>
            </a:br>
            <a:endParaRPr dirty="0"/>
          </a:p>
          <a:p>
            <a:br>
              <a:rPr dirty="0"/>
            </a:b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1" i="0" u="sng" dirty="0">
                <a:solidFill>
                  <a:srgbClr val="000000"/>
                </a:solidFill>
                <a:effectLst/>
                <a:latin typeface="+mj-lt"/>
              </a:rPr>
              <a:t>Stop, Start, Sport Activity (6-mins)</a:t>
            </a:r>
            <a:endParaRPr lang="en-GB" sz="1200" b="0" i="0" u="sng" dirty="0">
              <a:solidFill>
                <a:srgbClr val="000000"/>
              </a:solidFill>
              <a:effectLst/>
              <a:latin typeface="+mj-lt"/>
            </a:endParaRPr>
          </a:p>
          <a:p>
            <a:endParaRPr lang="en-GB" sz="1200" b="0" i="0" u="sng" dirty="0">
              <a:solidFill>
                <a:srgbClr val="000000"/>
              </a:solidFill>
              <a:effectLst/>
              <a:latin typeface="+mj-lt"/>
            </a:endParaRPr>
          </a:p>
          <a:p>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6 mins</a:t>
            </a:r>
          </a:p>
          <a:p>
            <a:pPr>
              <a:defRPr sz="1300">
                <a:latin typeface="Arial Nova Cond"/>
                <a:ea typeface="Arial Nova Cond"/>
                <a:cs typeface="Arial Nova Cond"/>
                <a:sym typeface="Arial Nova Cond"/>
              </a:defRPr>
            </a:pPr>
            <a:r>
              <a:rPr lang="en-GB" sz="1200" b="1" dirty="0">
                <a:latin typeface="+mj-lt"/>
              </a:rPr>
              <a:t>PURPOSE OF ACTIVITY: </a:t>
            </a:r>
            <a:r>
              <a:rPr lang="en-GB" sz="1200" dirty="0">
                <a:latin typeface="+mj-lt"/>
              </a:rPr>
              <a:t> Physical and mental warm-up, learn about </a:t>
            </a:r>
            <a:r>
              <a:rPr lang="en-GB" sz="1200" b="0" i="0" u="none" strike="noStrike" dirty="0">
                <a:solidFill>
                  <a:srgbClr val="000000"/>
                </a:solidFill>
                <a:effectLst/>
                <a:latin typeface="+mj-lt"/>
              </a:rPr>
              <a:t>the different sports featured in the Birmingham 2022 </a:t>
            </a:r>
            <a:r>
              <a:rPr lang="en-GB" sz="1200" dirty="0">
                <a:latin typeface="+mj-lt"/>
              </a:rPr>
              <a:t>Commonwealth Games</a:t>
            </a:r>
          </a:p>
          <a:p>
            <a:pPr>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Enough space to move around</a:t>
            </a:r>
          </a:p>
          <a:p>
            <a:r>
              <a:rPr lang="en-GB" sz="1200" b="1" dirty="0">
                <a:latin typeface="+mj-lt"/>
              </a:rPr>
              <a:t>ACTIVITY INSTRUCTIONS:</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Ask your pupils to find a space in the room to stand</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Invite the pupils to move freely around the space until you call </a:t>
            </a:r>
            <a:r>
              <a:rPr lang="en-GB" sz="1200" b="1" dirty="0">
                <a:latin typeface="+mj-lt"/>
              </a:rPr>
              <a:t>‘Stop!’</a:t>
            </a:r>
            <a:r>
              <a:rPr lang="en-GB" sz="1200" dirty="0">
                <a:latin typeface="+mj-lt"/>
              </a:rPr>
              <a:t> - then everyone stops. Explain that when you call </a:t>
            </a:r>
            <a:r>
              <a:rPr lang="en-GB" sz="1200" b="1" dirty="0">
                <a:latin typeface="+mj-lt"/>
              </a:rPr>
              <a:t>‘Go!’</a:t>
            </a:r>
            <a:r>
              <a:rPr lang="en-GB" sz="1200" dirty="0">
                <a:latin typeface="+mj-lt"/>
              </a:rPr>
              <a:t> they should start moving again. Test it out by calling</a:t>
            </a:r>
            <a:r>
              <a:rPr lang="en-GB" sz="1200" b="1" dirty="0">
                <a:latin typeface="+mj-lt"/>
              </a:rPr>
              <a:t> ‘Go!’</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When you call out a sport, the students have to mime doing a sport. For example, when you call out </a:t>
            </a:r>
            <a:r>
              <a:rPr lang="en-GB" sz="1200" b="1" dirty="0">
                <a:latin typeface="+mj-lt"/>
              </a:rPr>
              <a:t>Weightlifting!</a:t>
            </a:r>
            <a:r>
              <a:rPr lang="en-GB" sz="1200" dirty="0">
                <a:latin typeface="+mj-lt"/>
              </a:rPr>
              <a:t> the pupils have to mime lifting up a heavy weight over their heads.</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As they continue to move around, test them on this new instruction - </a:t>
            </a:r>
            <a:r>
              <a:rPr lang="en-GB" sz="1200" b="1" dirty="0">
                <a:latin typeface="+mj-lt"/>
              </a:rPr>
              <a:t>‘Stop! Go! Weightlifting! Stop!’</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To add a new challenge you can swap </a:t>
            </a:r>
            <a:r>
              <a:rPr lang="en-GB" sz="1200" b="1" dirty="0">
                <a:latin typeface="+mj-lt"/>
              </a:rPr>
              <a:t>‘Stop!’</a:t>
            </a:r>
            <a:r>
              <a:rPr lang="en-GB" sz="1200" dirty="0">
                <a:latin typeface="+mj-lt"/>
              </a:rPr>
              <a:t> and </a:t>
            </a:r>
            <a:r>
              <a:rPr lang="en-GB" sz="1200" b="1" dirty="0">
                <a:latin typeface="+mj-lt"/>
              </a:rPr>
              <a:t>‘Go!’ </a:t>
            </a:r>
            <a:r>
              <a:rPr lang="en-GB" sz="1200" b="0" dirty="0">
                <a:latin typeface="+mj-lt"/>
              </a:rPr>
              <a:t>s</a:t>
            </a:r>
            <a:r>
              <a:rPr lang="en-GB" sz="1200" dirty="0">
                <a:latin typeface="+mj-lt"/>
              </a:rPr>
              <a:t>o that when you say</a:t>
            </a:r>
            <a:r>
              <a:rPr lang="en-GB" sz="1200" b="1" dirty="0">
                <a:latin typeface="+mj-lt"/>
              </a:rPr>
              <a:t> ‘Go!’</a:t>
            </a:r>
            <a:r>
              <a:rPr lang="en-GB" sz="1200" dirty="0">
                <a:latin typeface="+mj-lt"/>
              </a:rPr>
              <a:t> the young people have to stop and when you say </a:t>
            </a:r>
            <a:r>
              <a:rPr lang="en-GB" sz="1200" b="1" dirty="0">
                <a:latin typeface="+mj-lt"/>
              </a:rPr>
              <a:t>‘Stop!’</a:t>
            </a:r>
            <a:r>
              <a:rPr lang="en-GB" sz="1200" dirty="0">
                <a:latin typeface="+mj-lt"/>
              </a:rPr>
              <a:t> they have to go.</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Hopefully the pupils will get into a fun muddle - making mistakes together and physicalising the various sports.</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lang="en-GB" sz="1200" dirty="0">
                <a:latin typeface="+mj-lt"/>
              </a:rPr>
              <a:t>Continue the game by adding in as many Birmingham2022 Commonwealth Games sports (displayed on screen) as you wish so it all becomes fast, frantic and fun! </a:t>
            </a:r>
          </a:p>
          <a:p>
            <a:pPr marL="0" marR="0" lvl="0" indent="0" defTabSz="914400" eaLnBrk="1" fontAlgn="auto" latinLnBrk="0" hangingPunct="1">
              <a:lnSpc>
                <a:spcPct val="100000"/>
              </a:lnSpc>
              <a:spcBef>
                <a:spcPts val="0"/>
              </a:spcBef>
              <a:spcAft>
                <a:spcPts val="0"/>
              </a:spcAft>
              <a:buClrTx/>
              <a:buSzTx/>
              <a:buFontTx/>
              <a:buNone/>
              <a:tabLst/>
              <a:defRPr/>
            </a:pPr>
            <a:endParaRPr lang="en-GB" sz="1200"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u="sng" dirty="0">
                <a:latin typeface="+mj-lt"/>
              </a:rPr>
              <a:t>CLICK ON TO NEXT SLIDE</a:t>
            </a:r>
          </a:p>
          <a:p>
            <a:endParaRPr lang="en-GB" dirty="0"/>
          </a:p>
        </p:txBody>
      </p:sp>
    </p:spTree>
    <p:extLst>
      <p:ext uri="{BB962C8B-B14F-4D97-AF65-F5344CB8AC3E}">
        <p14:creationId xmlns:p14="http://schemas.microsoft.com/office/powerpoint/2010/main" val="2298275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hape 341"/>
          <p:cNvSpPr>
            <a:spLocks noGrp="1" noRot="1" noChangeAspect="1"/>
          </p:cNvSpPr>
          <p:nvPr>
            <p:ph type="sldImg"/>
          </p:nvPr>
        </p:nvSpPr>
        <p:spPr>
          <a:xfrm>
            <a:off x="381000" y="685800"/>
            <a:ext cx="6096000" cy="3429000"/>
          </a:xfrm>
          <a:prstGeom prst="rect">
            <a:avLst/>
          </a:prstGeom>
        </p:spPr>
        <p:txBody>
          <a:bodyPr/>
          <a:lstStyle/>
          <a:p>
            <a:endParaRPr/>
          </a:p>
        </p:txBody>
      </p:sp>
      <p:sp>
        <p:nvSpPr>
          <p:cNvPr id="342" name="Shape 342"/>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Terrific Timeline Activity (20-mins)</a:t>
            </a:r>
            <a:endParaRPr lang="en-GB" sz="1200" b="0" i="0" u="sng" dirty="0">
              <a:solidFill>
                <a:srgbClr val="000000"/>
              </a:solidFill>
              <a:effectLst/>
              <a:latin typeface="+mj-lt"/>
            </a:endParaRPr>
          </a:p>
          <a:p>
            <a:endParaRPr lang="en-GB" sz="1200" b="0" i="0" u="sng" dirty="0">
              <a:solidFill>
                <a:srgbClr val="000000"/>
              </a:solidFill>
              <a:effectLst/>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20 mins</a:t>
            </a:r>
          </a:p>
          <a:p>
            <a:pPr>
              <a:defRPr sz="1300">
                <a:latin typeface="Arial Nova Cond"/>
                <a:ea typeface="Arial Nova Cond"/>
                <a:cs typeface="Arial Nova Cond"/>
                <a:sym typeface="Arial Nova Cond"/>
              </a:defRPr>
            </a:pPr>
            <a:r>
              <a:rPr lang="en-GB" sz="1200" b="1" dirty="0">
                <a:latin typeface="+mj-lt"/>
              </a:rPr>
              <a:t>PURPOSE OF ACTIVITY: </a:t>
            </a:r>
            <a:r>
              <a:rPr lang="en-GB" sz="1200" dirty="0">
                <a:latin typeface="+mj-lt"/>
              </a:rPr>
              <a:t> Learn about the history and legacy of the Commonwealth Games</a:t>
            </a: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Long rope, 13 triangular flags </a:t>
            </a:r>
            <a:r>
              <a:rPr lang="en-GB" sz="1200" b="0" dirty="0">
                <a:solidFill>
                  <a:schemeClr val="accent2"/>
                </a:solidFill>
                <a:latin typeface="+mj-lt"/>
                <a:ea typeface="Arial Nova"/>
                <a:cs typeface="Arial Nova"/>
                <a:sym typeface="Arial Nova"/>
              </a:rPr>
              <a:t>(See downloadable template) </a:t>
            </a:r>
            <a:r>
              <a:rPr lang="en-GB" sz="1200" dirty="0">
                <a:latin typeface="+mj-lt"/>
              </a:rPr>
              <a:t>or hand-written A4 fact cards </a:t>
            </a:r>
            <a:r>
              <a:rPr lang="en-GB" sz="1200" dirty="0">
                <a:solidFill>
                  <a:schemeClr val="accent2"/>
                </a:solidFill>
                <a:latin typeface="+mj-lt"/>
                <a:ea typeface="Arial Nova"/>
                <a:cs typeface="Arial Nova"/>
                <a:sym typeface="Arial Nova"/>
              </a:rPr>
              <a:t>(See timeline facts on screen – slides 12-13)</a:t>
            </a:r>
            <a:endParaRPr lang="en-GB" sz="1200" dirty="0">
              <a:latin typeface="+mj-lt"/>
            </a:endParaRPr>
          </a:p>
          <a:p>
            <a:pPr>
              <a:defRPr sz="1300">
                <a:latin typeface="Arial Nova Cond"/>
                <a:ea typeface="Arial Nova Cond"/>
                <a:cs typeface="Arial Nova Cond"/>
                <a:sym typeface="Arial Nova Cond"/>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SET-UP</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200" b="0" dirty="0">
                <a:latin typeface="+mj-lt"/>
                <a:ea typeface="Arial Nova"/>
                <a:cs typeface="Arial Nova"/>
                <a:sym typeface="Arial Nova"/>
              </a:rPr>
              <a:t>Print out the key Commonwealth Games dates and facts (Triangular Flags) double-sided onto A4 sheets </a:t>
            </a:r>
            <a:r>
              <a:rPr lang="en-GB" sz="1200" b="0" dirty="0">
                <a:solidFill>
                  <a:schemeClr val="accent2"/>
                </a:solidFill>
                <a:latin typeface="+mj-lt"/>
                <a:ea typeface="Arial Nova"/>
                <a:cs typeface="Arial Nova"/>
                <a:sym typeface="Arial Nova"/>
              </a:rPr>
              <a:t>(See downloadable template.)</a:t>
            </a:r>
          </a:p>
          <a:p>
            <a:pPr>
              <a:spcBef>
                <a:spcPts val="1000"/>
              </a:spcBef>
              <a:defRPr sz="2400" b="1">
                <a:latin typeface="Arial Nova Cond"/>
                <a:ea typeface="Arial Nova Cond"/>
                <a:cs typeface="Arial Nova Cond"/>
                <a:sym typeface="Arial Nova Cond"/>
              </a:defRPr>
            </a:pPr>
            <a:endParaRPr lang="en-GB" sz="1200" dirty="0">
              <a:latin typeface="+mj-lt"/>
              <a:ea typeface="Arial Nova"/>
              <a:cs typeface="Arial Nova"/>
              <a:sym typeface="Arial Nova"/>
            </a:endParaRPr>
          </a:p>
          <a:p>
            <a:pPr marL="0" marR="0" lvl="0" indent="0" defTabSz="457200" eaLnBrk="1" fontAlgn="auto" latinLnBrk="0" hangingPunct="1">
              <a:lnSpc>
                <a:spcPct val="100000"/>
              </a:lnSpc>
              <a:spcBef>
                <a:spcPts val="0"/>
              </a:spcBef>
              <a:spcAft>
                <a:spcPts val="0"/>
              </a:spcAft>
              <a:buClrTx/>
              <a:buSzTx/>
              <a:buFontTx/>
              <a:buNone/>
              <a:tabLst/>
              <a:defRPr sz="1400">
                <a:latin typeface="+mn-lt"/>
                <a:ea typeface="+mn-ea"/>
                <a:cs typeface="+mn-cs"/>
                <a:sym typeface="Helvetica"/>
              </a:defRPr>
            </a:pPr>
            <a:r>
              <a:rPr lang="en-GB" sz="1200" dirty="0">
                <a:latin typeface="+mj-lt"/>
              </a:rPr>
              <a:t>Lay out a long rope in a straight line or snaking pattern across the floor. Along the length of the rope there should be space for 13 triangular flags to be placed. Each flag should have a date printed on one side and some key information on the other. The flags should be placed in </a:t>
            </a:r>
            <a:r>
              <a:rPr lang="en-GB" sz="1200" dirty="0">
                <a:latin typeface="+mj-lt"/>
                <a:ea typeface="Arial Nova"/>
                <a:cs typeface="Arial Nova"/>
                <a:sym typeface="Arial Nova"/>
              </a:rPr>
              <a:t>chronological </a:t>
            </a:r>
            <a:r>
              <a:rPr lang="en-GB" sz="1200" dirty="0">
                <a:latin typeface="+mj-lt"/>
              </a:rPr>
              <a:t>order with the date facing up. Choose 7 of the flags to already set in place. </a:t>
            </a:r>
            <a:endParaRPr lang="en-GB" sz="1200" dirty="0">
              <a:latin typeface="+mj-lt"/>
              <a:ea typeface="Times Roman"/>
              <a:cs typeface="Times Roman"/>
              <a:sym typeface="Times Roman"/>
            </a:endParaRPr>
          </a:p>
          <a:p>
            <a:pPr defTabSz="457200">
              <a:defRPr sz="1400">
                <a:latin typeface="Times Roman"/>
                <a:ea typeface="Times Roman"/>
                <a:cs typeface="Times Roman"/>
                <a:sym typeface="Times Roman"/>
              </a:defRPr>
            </a:pPr>
            <a:endParaRPr lang="en-GB" sz="1200" dirty="0">
              <a:latin typeface="+mj-lt"/>
              <a:ea typeface="Times Roman"/>
              <a:cs typeface="Times Roman"/>
              <a:sym typeface="Times Roman"/>
            </a:endParaRPr>
          </a:p>
          <a:p>
            <a:pPr defTabSz="457200">
              <a:defRPr sz="1400">
                <a:latin typeface="+mn-lt"/>
                <a:ea typeface="+mn-ea"/>
                <a:cs typeface="+mn-cs"/>
                <a:sym typeface="Helvetica"/>
              </a:defRPr>
            </a:pPr>
            <a:r>
              <a:rPr lang="en-GB" sz="1200" dirty="0">
                <a:latin typeface="+mj-lt"/>
              </a:rPr>
              <a:t>In a clear space in the room place the 6 remaining flags. They should be placed with the date facing up. </a:t>
            </a:r>
            <a:endParaRPr lang="en-GB" sz="1200" dirty="0">
              <a:latin typeface="+mj-lt"/>
              <a:ea typeface="Times Roman"/>
              <a:cs typeface="Times Roman"/>
              <a:sym typeface="Times Roman"/>
            </a:endParaRPr>
          </a:p>
          <a:p>
            <a:pPr>
              <a:defRPr sz="1300">
                <a:latin typeface="Arial Nova Cond"/>
                <a:ea typeface="Arial Nova Cond"/>
                <a:cs typeface="Arial Nova Cond"/>
                <a:sym typeface="Arial Nova Cond"/>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ALTERNATIVE SET-UP</a:t>
            </a:r>
            <a:endParaRPr lang="en-GB" sz="1200" dirty="0">
              <a:latin typeface="+mj-lt"/>
              <a:ea typeface="Arial Nova"/>
              <a:cs typeface="Arial Nova"/>
              <a:sym typeface="Arial Nova"/>
            </a:endParaRPr>
          </a:p>
          <a:p>
            <a:pPr defTabSz="457200">
              <a:defRPr sz="1400">
                <a:latin typeface="+mn-lt"/>
                <a:ea typeface="+mn-ea"/>
                <a:cs typeface="+mn-cs"/>
                <a:sym typeface="Helvetica"/>
              </a:defRPr>
            </a:pPr>
            <a:r>
              <a:rPr lang="en-GB" sz="1200" dirty="0">
                <a:latin typeface="+mj-lt"/>
                <a:ea typeface="Arial Nova"/>
                <a:cs typeface="Arial Nova"/>
                <a:sym typeface="Arial Nova"/>
              </a:rPr>
              <a:t>In place of the rope and printed flags, the facts could be simply written onto A4 or A3 card - with the date in bold on one side and the fact on the other </a:t>
            </a:r>
            <a:r>
              <a:rPr lang="en-GB" sz="1200" dirty="0">
                <a:solidFill>
                  <a:schemeClr val="accent2"/>
                </a:solidFill>
                <a:latin typeface="+mj-lt"/>
                <a:ea typeface="Arial Nova"/>
                <a:cs typeface="Arial Nova"/>
                <a:sym typeface="Arial Nova"/>
              </a:rPr>
              <a:t>(See timeline facts on screen).</a:t>
            </a:r>
          </a:p>
          <a:p>
            <a:pPr defTabSz="457200">
              <a:defRPr sz="1400">
                <a:latin typeface="+mn-lt"/>
                <a:ea typeface="+mn-ea"/>
                <a:cs typeface="+mn-cs"/>
                <a:sym typeface="Helvetica"/>
              </a:defRPr>
            </a:pPr>
            <a:endParaRPr lang="en-GB" sz="1200" dirty="0">
              <a:latin typeface="+mj-lt"/>
              <a:ea typeface="Arial Nova"/>
              <a:cs typeface="Arial Nova"/>
              <a:sym typeface="Arial Nova"/>
            </a:endParaRPr>
          </a:p>
          <a:p>
            <a:pPr defTabSz="457200">
              <a:defRPr sz="1400">
                <a:latin typeface="+mn-lt"/>
                <a:ea typeface="+mn-ea"/>
                <a:cs typeface="+mn-cs"/>
                <a:sym typeface="Helvetica"/>
              </a:defRPr>
            </a:pPr>
            <a:r>
              <a:rPr lang="en-GB" sz="1200" dirty="0">
                <a:latin typeface="+mj-lt"/>
                <a:ea typeface="Arial Nova"/>
                <a:cs typeface="Arial Nova"/>
                <a:sym typeface="Arial Nova"/>
              </a:rPr>
              <a:t>As above, the cards can be laid out in a line or snaking pattern in chronological order (date uppermost) with the 6 cards for the pupils to use, placed to one side. </a:t>
            </a:r>
          </a:p>
          <a:p>
            <a:pPr defTabSz="457200">
              <a:defRPr sz="1400">
                <a:latin typeface="+mn-lt"/>
                <a:ea typeface="+mn-ea"/>
                <a:cs typeface="+mn-cs"/>
                <a:sym typeface="Helvetica"/>
              </a:defRPr>
            </a:pPr>
            <a:endParaRPr lang="en-GB" sz="1200" dirty="0">
              <a:latin typeface="+mj-lt"/>
              <a:sym typeface="Arial Nova"/>
            </a:endParaRPr>
          </a:p>
          <a:p>
            <a:pPr defTabSz="457200">
              <a:defRPr sz="1400">
                <a:latin typeface="+mn-lt"/>
                <a:ea typeface="+mn-ea"/>
                <a:cs typeface="+mn-cs"/>
                <a:sym typeface="Helvetica"/>
              </a:defRPr>
            </a:pPr>
            <a:r>
              <a:rPr lang="en-GB" sz="1200" b="1" dirty="0">
                <a:latin typeface="+mj-lt"/>
              </a:rPr>
              <a:t>ACTIVITY INSTRUCTIONS:</a:t>
            </a:r>
          </a:p>
          <a:p>
            <a:pPr marL="457200" indent="-457200" defTabSz="457200">
              <a:buFont typeface="+mj-lt"/>
              <a:buAutoNum type="arabicPeriod"/>
              <a:defRPr sz="1400">
                <a:latin typeface="+mn-lt"/>
                <a:ea typeface="+mn-ea"/>
                <a:cs typeface="+mn-cs"/>
                <a:sym typeface="Helvetica"/>
              </a:defRPr>
            </a:pPr>
            <a:r>
              <a:rPr lang="en-GB" sz="1200" dirty="0">
                <a:latin typeface="+mj-lt"/>
              </a:rPr>
              <a:t>Split the pupils into six groups of 5 or 6 by numbering them off (or any method that works for the group.)</a:t>
            </a:r>
          </a:p>
          <a:p>
            <a:pPr marL="457200" indent="-457200" defTabSz="457200">
              <a:buFont typeface="+mj-lt"/>
              <a:buAutoNum type="arabicPeriod"/>
              <a:defRPr sz="1400">
                <a:latin typeface="+mn-lt"/>
                <a:ea typeface="+mn-ea"/>
                <a:cs typeface="+mn-cs"/>
                <a:sym typeface="Helvetica"/>
              </a:defRPr>
            </a:pPr>
            <a:endParaRPr lang="en-GB" sz="1200"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Explain: </a:t>
            </a:r>
            <a:r>
              <a:rPr lang="en-GB" sz="1200" i="1" dirty="0">
                <a:latin typeface="+mj-lt"/>
              </a:rPr>
              <a:t>Here we have a line that represents the timeline of the Commonwealth Games - from the first games in 1930 all the way to Birmingham in 2022. See those flags (or pictures)? They represent significant events along the timeline.</a:t>
            </a:r>
            <a:r>
              <a:rPr lang="en-GB" sz="1200" i="1" dirty="0">
                <a:latin typeface="+mj-lt"/>
                <a:sym typeface="Times Roman"/>
              </a:rPr>
              <a:t> Over here we have some key dates that haven’t yet been placed on the timeline. Can you help me? </a:t>
            </a:r>
            <a:r>
              <a:rPr lang="en-GB" sz="1200" i="1" dirty="0">
                <a:latin typeface="+mj-lt"/>
              </a:rPr>
              <a:t>When I say go I’d like one member of your team to come over and take a flag. There is one for each team. Then you’ll have a few minutes to read the fact and then come up with a still picture to represent it. Everyone got it?… Go!</a:t>
            </a:r>
          </a:p>
          <a:p>
            <a:pPr marL="457200" marR="0" lvl="0" indent="-4572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endParaRPr lang="en-GB" sz="1200" i="1" dirty="0">
              <a:latin typeface="+mj-lt"/>
            </a:endParaRPr>
          </a:p>
          <a:p>
            <a:pPr marL="457200" indent="-457200" defTabSz="457200">
              <a:buFont typeface="+mj-lt"/>
              <a:buAutoNum type="arabicPeriod"/>
              <a:defRPr sz="1350">
                <a:latin typeface="+mn-lt"/>
                <a:ea typeface="+mn-ea"/>
                <a:cs typeface="+mn-cs"/>
                <a:sym typeface="Helvetica"/>
              </a:defRPr>
            </a:pPr>
            <a:r>
              <a:rPr lang="en-GB" sz="1200" dirty="0">
                <a:latin typeface="+mj-lt"/>
              </a:rPr>
              <a:t>Visit each group and help them decide how they will interpret their date and fact as a still picture.</a:t>
            </a:r>
          </a:p>
          <a:p>
            <a:pPr marL="457200" indent="-457200" defTabSz="457200">
              <a:buFont typeface="+mj-lt"/>
              <a:buAutoNum type="arabicPeriod"/>
              <a:defRPr sz="1350">
                <a:latin typeface="+mn-lt"/>
                <a:ea typeface="+mn-ea"/>
                <a:cs typeface="+mn-cs"/>
                <a:sym typeface="Helvetica"/>
              </a:defRPr>
            </a:pPr>
            <a:endParaRPr lang="en-GB" sz="1200" dirty="0">
              <a:latin typeface="+mj-lt"/>
            </a:endParaRPr>
          </a:p>
          <a:p>
            <a:pPr marL="457200" indent="-457200" defTabSz="457200">
              <a:buFont typeface="+mj-lt"/>
              <a:buAutoNum type="arabicPeriod"/>
              <a:defRPr sz="1350">
                <a:latin typeface="+mn-lt"/>
                <a:ea typeface="+mn-ea"/>
                <a:cs typeface="+mn-cs"/>
                <a:sym typeface="Helvetica"/>
              </a:defRPr>
            </a:pPr>
            <a:r>
              <a:rPr lang="en-GB" sz="1200" dirty="0">
                <a:latin typeface="+mj-lt"/>
              </a:rPr>
              <a:t>When all of the groups are ready they can take turns presenting to the other teams. You can say, </a:t>
            </a:r>
            <a:r>
              <a:rPr lang="en-GB" sz="1200" b="0" i="1" dirty="0">
                <a:latin typeface="+mj-lt"/>
              </a:rPr>
              <a:t>On your marks, Get Set, Go! </a:t>
            </a:r>
            <a:r>
              <a:rPr lang="en-GB" sz="1200" dirty="0">
                <a:latin typeface="+mj-lt"/>
              </a:rPr>
              <a:t>and the presenting team freezes in place. </a:t>
            </a:r>
            <a:r>
              <a:rPr lang="en-GB" sz="1200" b="0" i="1" dirty="0">
                <a:latin typeface="+mj-lt"/>
              </a:rPr>
              <a:t>Don’t wobble!; Try not to giggle!</a:t>
            </a:r>
            <a:endParaRPr lang="en-GB" sz="1200" b="0" i="1" dirty="0">
              <a:latin typeface="+mj-lt"/>
              <a:ea typeface="Times Roman"/>
              <a:cs typeface="Times Roman"/>
              <a:sym typeface="Times Roman"/>
            </a:endParaRPr>
          </a:p>
          <a:p>
            <a:pPr marL="457200" indent="-457200" defTabSz="457200">
              <a:buFont typeface="+mj-lt"/>
              <a:buAutoNum type="arabicPeriod"/>
              <a:defRPr sz="1350">
                <a:latin typeface="Times Roman"/>
                <a:ea typeface="Times Roman"/>
                <a:cs typeface="Times Roman"/>
                <a:sym typeface="Times Roman"/>
              </a:defRPr>
            </a:pPr>
            <a:endParaRPr lang="en-GB" sz="1200" b="1" dirty="0">
              <a:latin typeface="+mj-lt"/>
              <a:ea typeface="Times Roman"/>
              <a:cs typeface="Times Roman"/>
              <a:sym typeface="Times Roman"/>
            </a:endParaRPr>
          </a:p>
          <a:p>
            <a:pPr marL="457200" indent="-457200" defTabSz="457200">
              <a:buFont typeface="+mj-lt"/>
              <a:buAutoNum type="arabicPeriod"/>
              <a:defRPr sz="1350">
                <a:latin typeface="+mn-lt"/>
                <a:ea typeface="+mn-ea"/>
                <a:cs typeface="+mn-cs"/>
                <a:sym typeface="Helvetica"/>
              </a:defRPr>
            </a:pPr>
            <a:r>
              <a:rPr lang="en-GB" sz="1200" dirty="0">
                <a:latin typeface="+mj-lt"/>
              </a:rPr>
              <a:t>You can then ask the onlooking groups what they can see -  </a:t>
            </a:r>
            <a:r>
              <a:rPr lang="en-GB" sz="1200" dirty="0">
                <a:solidFill>
                  <a:srgbClr val="222222"/>
                </a:solidFill>
                <a:latin typeface="+mj-lt"/>
              </a:rPr>
              <a:t>for example in the case of the first fact - </a:t>
            </a:r>
            <a:r>
              <a:rPr lang="en-GB" sz="1200" b="1" i="0" dirty="0">
                <a:solidFill>
                  <a:srgbClr val="222222"/>
                </a:solidFill>
                <a:latin typeface="+mj-lt"/>
              </a:rPr>
              <a:t>(</a:t>
            </a:r>
            <a:r>
              <a:rPr lang="en-GB" sz="1200" b="1" i="0" dirty="0">
                <a:latin typeface="+mj-lt"/>
              </a:rPr>
              <a:t>1930 - Hamilton, Canada - The very first games are held.)</a:t>
            </a:r>
            <a:r>
              <a:rPr lang="en-GB" sz="1200" b="1" i="0" dirty="0">
                <a:latin typeface="+mj-lt"/>
                <a:sym typeface="Times Roman"/>
              </a:rPr>
              <a:t> </a:t>
            </a:r>
            <a:r>
              <a:rPr lang="en-GB" sz="1200" b="0" i="0" dirty="0">
                <a:latin typeface="+mj-lt"/>
                <a:sym typeface="Times Roman"/>
              </a:rPr>
              <a:t>Ask the groups: </a:t>
            </a:r>
            <a:r>
              <a:rPr lang="en-GB" sz="1200" i="1" dirty="0">
                <a:latin typeface="+mj-lt"/>
              </a:rPr>
              <a:t>Do you think it looks like a kind of celebration? Can you see people making a number-one sign? What could be happening here?</a:t>
            </a:r>
          </a:p>
          <a:p>
            <a:pPr marL="457200" marR="0" lvl="0" indent="-4572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endParaRPr lang="en-GB" sz="1200" i="1"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The team can then confirm what they were trying to show and quickly tell the class what their fact was and when it happened.</a:t>
            </a:r>
            <a:endParaRPr lang="en-GB" sz="1200" dirty="0">
              <a:latin typeface="+mj-lt"/>
              <a:ea typeface="Times Roman"/>
              <a:cs typeface="Times Roman"/>
              <a:sym typeface="Times Roman"/>
            </a:endParaRPr>
          </a:p>
          <a:p>
            <a:pPr marL="457200" indent="-457200" defTabSz="457200">
              <a:buFont typeface="+mj-lt"/>
              <a:buAutoNum type="arabicPeriod"/>
              <a:defRPr sz="1400">
                <a:latin typeface="Times Roman"/>
                <a:ea typeface="Times Roman"/>
                <a:cs typeface="Times Roman"/>
                <a:sym typeface="Times Roman"/>
              </a:defRPr>
            </a:pPr>
            <a:endParaRPr lang="en-GB" sz="1200" dirty="0">
              <a:latin typeface="+mj-lt"/>
              <a:ea typeface="Times Roman"/>
              <a:cs typeface="Times Roman"/>
              <a:sym typeface="Times Roman"/>
            </a:endParaRPr>
          </a:p>
          <a:p>
            <a:pPr marL="457200" indent="-457200" defTabSz="457200">
              <a:buFont typeface="+mj-lt"/>
              <a:buAutoNum type="arabicPeriod"/>
              <a:defRPr sz="1400">
                <a:latin typeface="+mn-lt"/>
                <a:ea typeface="+mn-ea"/>
                <a:cs typeface="+mn-cs"/>
                <a:sym typeface="Helvetica"/>
              </a:defRPr>
            </a:pPr>
            <a:r>
              <a:rPr lang="en-GB" sz="1200" dirty="0">
                <a:latin typeface="+mj-lt"/>
              </a:rPr>
              <a:t>Ask the team to choose where their flag goes in the timeline. </a:t>
            </a:r>
            <a:r>
              <a:rPr lang="en-GB" sz="1200" b="1" dirty="0">
                <a:latin typeface="+mj-lt"/>
              </a:rPr>
              <a:t>They can place it down with the date uppermost.</a:t>
            </a:r>
          </a:p>
          <a:p>
            <a:pPr marL="457200" indent="-457200" defTabSz="457200">
              <a:buFont typeface="+mj-lt"/>
              <a:buAutoNum type="arabicPeriod"/>
              <a:defRPr sz="1400">
                <a:latin typeface="+mn-lt"/>
                <a:ea typeface="+mn-ea"/>
                <a:cs typeface="+mn-cs"/>
                <a:sym typeface="Helvetica"/>
              </a:defRPr>
            </a:pPr>
            <a:endParaRPr lang="en-GB" sz="1200" b="1"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When the next team presents they need to think about where their fact goes on the timeline, so they might need to move the previous team’s fact forward or back to make room.</a:t>
            </a:r>
          </a:p>
          <a:p>
            <a:pPr marL="457200" indent="-457200" defTabSz="457200">
              <a:buFont typeface="+mj-lt"/>
              <a:buAutoNum type="arabicPeriod"/>
              <a:defRPr sz="1400">
                <a:latin typeface="+mn-lt"/>
                <a:ea typeface="+mn-ea"/>
                <a:cs typeface="+mn-cs"/>
                <a:sym typeface="Helvetica"/>
              </a:defRPr>
            </a:pPr>
            <a:endParaRPr lang="en-GB" sz="1200"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Once the facts are in the correct order you can take the group on a rapid dash through the entire history of the Games, reading each fact in order from the start all the way to </a:t>
            </a:r>
            <a:r>
              <a:rPr lang="en-GB" sz="1200" b="1" dirty="0">
                <a:latin typeface="+mj-lt"/>
              </a:rPr>
              <a:t>Birmingham 2022</a:t>
            </a:r>
            <a:r>
              <a:rPr lang="en-GB" sz="1200" dirty="0">
                <a:latin typeface="+mj-lt"/>
              </a:rPr>
              <a:t>. </a:t>
            </a:r>
          </a:p>
          <a:p>
            <a:pPr marL="457200" indent="-457200" defTabSz="457200">
              <a:buFont typeface="+mj-lt"/>
              <a:buAutoNum type="arabicPeriod"/>
              <a:defRPr sz="1400">
                <a:latin typeface="+mn-lt"/>
                <a:ea typeface="+mn-ea"/>
                <a:cs typeface="+mn-cs"/>
                <a:sym typeface="Helvetica"/>
              </a:defRPr>
            </a:pPr>
            <a:endParaRPr lang="en-GB" sz="1200" dirty="0">
              <a:latin typeface="+mj-lt"/>
            </a:endParaRPr>
          </a:p>
          <a:p>
            <a:pPr marL="457200" marR="0" lvl="0" indent="-4572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r>
              <a:rPr lang="en-GB" sz="1200" dirty="0">
                <a:latin typeface="+mj-lt"/>
              </a:rPr>
              <a:t>The young people can then act out each fact in turn as they travel along the timeline learning all about the history of the Commonwealth Games.</a:t>
            </a:r>
            <a:endParaRPr lang="en-GB" sz="1200" dirty="0">
              <a:latin typeface="+mj-lt"/>
              <a:ea typeface="Times Roman"/>
              <a:cs typeface="Times Roman"/>
              <a:sym typeface="Times Roman"/>
            </a:endParaRPr>
          </a:p>
          <a:p>
            <a:pPr defTabSz="457200">
              <a:defRPr sz="1400">
                <a:latin typeface="+mn-lt"/>
                <a:ea typeface="+mn-ea"/>
                <a:cs typeface="+mn-cs"/>
                <a:sym typeface="Helvetica"/>
              </a:defRPr>
            </a:pPr>
            <a:endParaRPr lang="en-GB" sz="1200" i="1" dirty="0">
              <a:latin typeface="+mj-lt"/>
              <a:ea typeface="Times Roman"/>
              <a:cs typeface="Times Roman"/>
              <a:sym typeface="Times Roman"/>
            </a:endParaRPr>
          </a:p>
          <a:p>
            <a:r>
              <a:rPr lang="en-GB" sz="1200" b="0" i="0" u="sng" dirty="0">
                <a:solidFill>
                  <a:srgbClr val="000000"/>
                </a:solidFill>
                <a:effectLst/>
                <a:latin typeface="+mj-lt"/>
              </a:rPr>
              <a:t>CLICK ON TO NEXT SLIDE</a:t>
            </a:r>
            <a:endParaRPr lang="en-GB" sz="1200" dirty="0">
              <a:latin typeface="+mj-lt"/>
            </a:endParaRPr>
          </a:p>
        </p:txBody>
      </p:sp>
    </p:spTree>
    <p:extLst>
      <p:ext uri="{BB962C8B-B14F-4D97-AF65-F5344CB8AC3E}">
        <p14:creationId xmlns:p14="http://schemas.microsoft.com/office/powerpoint/2010/main" val="1120048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hape 341"/>
          <p:cNvSpPr>
            <a:spLocks noGrp="1" noRot="1" noChangeAspect="1"/>
          </p:cNvSpPr>
          <p:nvPr>
            <p:ph type="sldImg"/>
          </p:nvPr>
        </p:nvSpPr>
        <p:spPr>
          <a:xfrm>
            <a:off x="381000" y="685800"/>
            <a:ext cx="6096000" cy="3429000"/>
          </a:xfrm>
          <a:prstGeom prst="rect">
            <a:avLst/>
          </a:prstGeom>
        </p:spPr>
        <p:txBody>
          <a:bodyPr/>
          <a:lstStyle/>
          <a:p>
            <a:endParaRPr/>
          </a:p>
        </p:txBody>
      </p:sp>
      <p:sp>
        <p:nvSpPr>
          <p:cNvPr id="342" name="Shape 342"/>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Terrific Timeline Activity Cont. (20-mins)</a:t>
            </a:r>
            <a:endParaRPr lang="en-GB" sz="1200" b="0" i="0" u="sng" dirty="0">
              <a:solidFill>
                <a:srgbClr val="000000"/>
              </a:solidFill>
              <a:effectLst/>
              <a:latin typeface="+mj-lt"/>
            </a:endParaRPr>
          </a:p>
          <a:p>
            <a:endParaRPr lang="en-GB" sz="1200" b="0" i="0" u="sng" dirty="0">
              <a:solidFill>
                <a:srgbClr val="000000"/>
              </a:solidFill>
              <a:effectLst/>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20 mins</a:t>
            </a:r>
          </a:p>
          <a:p>
            <a:pPr>
              <a:defRPr sz="1300">
                <a:latin typeface="Arial Nova Cond"/>
                <a:ea typeface="Arial Nova Cond"/>
                <a:cs typeface="Arial Nova Cond"/>
                <a:sym typeface="Arial Nova Cond"/>
              </a:defRPr>
            </a:pPr>
            <a:r>
              <a:rPr lang="en-GB" sz="1200" b="1" dirty="0">
                <a:latin typeface="+mj-lt"/>
              </a:rPr>
              <a:t>PURPOSE OF ACTIVITY: </a:t>
            </a:r>
            <a:r>
              <a:rPr lang="en-GB" sz="1200" dirty="0">
                <a:latin typeface="+mj-lt"/>
              </a:rPr>
              <a:t> Learn about the history and legacy of the Commonwealth Games</a:t>
            </a: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Long rope, 13 triangular flags </a:t>
            </a:r>
            <a:r>
              <a:rPr lang="en-GB" sz="1200" b="0" dirty="0">
                <a:solidFill>
                  <a:schemeClr val="accent2"/>
                </a:solidFill>
                <a:latin typeface="+mj-lt"/>
                <a:ea typeface="Arial Nova"/>
                <a:cs typeface="Arial Nova"/>
                <a:sym typeface="Arial Nova"/>
              </a:rPr>
              <a:t>(See downloadable template) </a:t>
            </a:r>
            <a:r>
              <a:rPr lang="en-GB" sz="1200" dirty="0">
                <a:latin typeface="+mj-lt"/>
              </a:rPr>
              <a:t>or hand-written A4 fact cards </a:t>
            </a:r>
            <a:r>
              <a:rPr lang="en-GB" sz="1200" dirty="0">
                <a:solidFill>
                  <a:schemeClr val="accent2"/>
                </a:solidFill>
                <a:latin typeface="+mj-lt"/>
                <a:ea typeface="Arial Nova"/>
                <a:cs typeface="Arial Nova"/>
                <a:sym typeface="Arial Nova"/>
              </a:rPr>
              <a:t>(See timeline facts on screen – slides 12-13)</a:t>
            </a:r>
            <a:endParaRPr lang="en-GB" sz="1200" dirty="0">
              <a:latin typeface="+mj-lt"/>
            </a:endParaRPr>
          </a:p>
          <a:p>
            <a:pPr>
              <a:defRPr sz="1300">
                <a:latin typeface="Arial Nova Cond"/>
                <a:ea typeface="Arial Nova Cond"/>
                <a:cs typeface="Arial Nova Cond"/>
                <a:sym typeface="Arial Nova Cond"/>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SET-UP</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200" b="0" dirty="0">
                <a:latin typeface="+mj-lt"/>
                <a:ea typeface="Arial Nova"/>
                <a:cs typeface="Arial Nova"/>
                <a:sym typeface="Arial Nova"/>
              </a:rPr>
              <a:t>Print out the key Commonwealth Games dates and facts (Triangular Flags) double-sided onto A4 sheets </a:t>
            </a:r>
            <a:r>
              <a:rPr lang="en-GB" sz="1200" b="0" dirty="0">
                <a:solidFill>
                  <a:schemeClr val="accent2"/>
                </a:solidFill>
                <a:latin typeface="+mj-lt"/>
                <a:ea typeface="Arial Nova"/>
                <a:cs typeface="Arial Nova"/>
                <a:sym typeface="Arial Nova"/>
              </a:rPr>
              <a:t>(See downloadable template.)</a:t>
            </a:r>
          </a:p>
          <a:p>
            <a:pPr>
              <a:spcBef>
                <a:spcPts val="1000"/>
              </a:spcBef>
              <a:defRPr sz="2400" b="1">
                <a:latin typeface="Arial Nova Cond"/>
                <a:ea typeface="Arial Nova Cond"/>
                <a:cs typeface="Arial Nova Cond"/>
                <a:sym typeface="Arial Nova Cond"/>
              </a:defRPr>
            </a:pPr>
            <a:endParaRPr lang="en-GB" sz="1200" dirty="0">
              <a:latin typeface="+mj-lt"/>
              <a:ea typeface="Arial Nova"/>
              <a:cs typeface="Arial Nova"/>
              <a:sym typeface="Arial Nova"/>
            </a:endParaRPr>
          </a:p>
          <a:p>
            <a:pPr marL="0" marR="0" lvl="0" indent="0" defTabSz="457200" eaLnBrk="1" fontAlgn="auto" latinLnBrk="0" hangingPunct="1">
              <a:lnSpc>
                <a:spcPct val="100000"/>
              </a:lnSpc>
              <a:spcBef>
                <a:spcPts val="0"/>
              </a:spcBef>
              <a:spcAft>
                <a:spcPts val="0"/>
              </a:spcAft>
              <a:buClrTx/>
              <a:buSzTx/>
              <a:buFontTx/>
              <a:buNone/>
              <a:tabLst/>
              <a:defRPr sz="1400">
                <a:latin typeface="+mn-lt"/>
                <a:ea typeface="+mn-ea"/>
                <a:cs typeface="+mn-cs"/>
                <a:sym typeface="Helvetica"/>
              </a:defRPr>
            </a:pPr>
            <a:r>
              <a:rPr lang="en-GB" sz="1200" dirty="0">
                <a:latin typeface="+mj-lt"/>
              </a:rPr>
              <a:t>Lay out a long rope in a straight line or snaking pattern across the floor. Along the length of the rope there should be space for 13 triangular flags to be placed. Each flag should have a date printed on one side and some key information on the other. The flags should be placed in </a:t>
            </a:r>
            <a:r>
              <a:rPr lang="en-GB" sz="1200" dirty="0">
                <a:latin typeface="+mj-lt"/>
                <a:ea typeface="Arial Nova"/>
                <a:cs typeface="Arial Nova"/>
                <a:sym typeface="Arial Nova"/>
              </a:rPr>
              <a:t>chronological </a:t>
            </a:r>
            <a:r>
              <a:rPr lang="en-GB" sz="1200" dirty="0">
                <a:latin typeface="+mj-lt"/>
              </a:rPr>
              <a:t>order with the date facing up. Choose 7 of the flags to already set in place. </a:t>
            </a:r>
            <a:endParaRPr lang="en-GB" sz="1200" dirty="0">
              <a:latin typeface="+mj-lt"/>
              <a:ea typeface="Times Roman"/>
              <a:cs typeface="Times Roman"/>
              <a:sym typeface="Times Roman"/>
            </a:endParaRPr>
          </a:p>
          <a:p>
            <a:pPr defTabSz="457200">
              <a:defRPr sz="1400">
                <a:latin typeface="Times Roman"/>
                <a:ea typeface="Times Roman"/>
                <a:cs typeface="Times Roman"/>
                <a:sym typeface="Times Roman"/>
              </a:defRPr>
            </a:pPr>
            <a:endParaRPr lang="en-GB" sz="1200" dirty="0">
              <a:latin typeface="+mj-lt"/>
              <a:ea typeface="Times Roman"/>
              <a:cs typeface="Times Roman"/>
              <a:sym typeface="Times Roman"/>
            </a:endParaRPr>
          </a:p>
          <a:p>
            <a:pPr defTabSz="457200">
              <a:defRPr sz="1400">
                <a:latin typeface="+mn-lt"/>
                <a:ea typeface="+mn-ea"/>
                <a:cs typeface="+mn-cs"/>
                <a:sym typeface="Helvetica"/>
              </a:defRPr>
            </a:pPr>
            <a:r>
              <a:rPr lang="en-GB" sz="1200" dirty="0">
                <a:latin typeface="+mj-lt"/>
              </a:rPr>
              <a:t>In a clear space in the room place the 6 remaining flags. They should be placed with the date facing up. </a:t>
            </a:r>
            <a:endParaRPr lang="en-GB" sz="1200" dirty="0">
              <a:latin typeface="+mj-lt"/>
              <a:ea typeface="Times Roman"/>
              <a:cs typeface="Times Roman"/>
              <a:sym typeface="Times Roman"/>
            </a:endParaRPr>
          </a:p>
          <a:p>
            <a:pPr>
              <a:defRPr sz="1300">
                <a:latin typeface="Arial Nova Cond"/>
                <a:ea typeface="Arial Nova Cond"/>
                <a:cs typeface="Arial Nova Cond"/>
                <a:sym typeface="Arial Nova Cond"/>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ALTERNATIVE SET-UP</a:t>
            </a:r>
            <a:endParaRPr lang="en-GB" sz="1200" dirty="0">
              <a:latin typeface="+mj-lt"/>
              <a:ea typeface="Arial Nova"/>
              <a:cs typeface="Arial Nova"/>
              <a:sym typeface="Arial Nova"/>
            </a:endParaRPr>
          </a:p>
          <a:p>
            <a:pPr defTabSz="457200">
              <a:defRPr sz="1400">
                <a:latin typeface="+mn-lt"/>
                <a:ea typeface="+mn-ea"/>
                <a:cs typeface="+mn-cs"/>
                <a:sym typeface="Helvetica"/>
              </a:defRPr>
            </a:pPr>
            <a:r>
              <a:rPr lang="en-GB" sz="1200" dirty="0">
                <a:latin typeface="+mj-lt"/>
                <a:ea typeface="Arial Nova"/>
                <a:cs typeface="Arial Nova"/>
                <a:sym typeface="Arial Nova"/>
              </a:rPr>
              <a:t>In place of the rope and printed flags, the facts could be simply written onto A4 card - with date in bold on one side and fact on the other </a:t>
            </a:r>
            <a:r>
              <a:rPr lang="en-GB" sz="1200" dirty="0">
                <a:solidFill>
                  <a:schemeClr val="accent2"/>
                </a:solidFill>
                <a:latin typeface="+mj-lt"/>
                <a:ea typeface="Arial Nova"/>
                <a:cs typeface="Arial Nova"/>
                <a:sym typeface="Arial Nova"/>
              </a:rPr>
              <a:t>(See timeline facts on screen).</a:t>
            </a:r>
          </a:p>
          <a:p>
            <a:pPr defTabSz="457200">
              <a:defRPr sz="1400">
                <a:latin typeface="+mn-lt"/>
                <a:ea typeface="+mn-ea"/>
                <a:cs typeface="+mn-cs"/>
                <a:sym typeface="Helvetica"/>
              </a:defRPr>
            </a:pPr>
            <a:endParaRPr lang="en-GB" sz="1200" dirty="0">
              <a:latin typeface="+mj-lt"/>
              <a:ea typeface="Arial Nova"/>
              <a:cs typeface="Arial Nova"/>
              <a:sym typeface="Arial Nova"/>
            </a:endParaRPr>
          </a:p>
          <a:p>
            <a:pPr defTabSz="457200">
              <a:defRPr sz="1400">
                <a:latin typeface="+mn-lt"/>
                <a:ea typeface="+mn-ea"/>
                <a:cs typeface="+mn-cs"/>
                <a:sym typeface="Helvetica"/>
              </a:defRPr>
            </a:pPr>
            <a:r>
              <a:rPr lang="en-GB" sz="1200" dirty="0">
                <a:latin typeface="+mj-lt"/>
                <a:ea typeface="Arial Nova"/>
                <a:cs typeface="Arial Nova"/>
                <a:sym typeface="Arial Nova"/>
              </a:rPr>
              <a:t>As above, the cards can be laid out in a line or snaking pattern in chronological order (date uppermost) with the 6 cards for the pupils to use, placed to one side. </a:t>
            </a:r>
          </a:p>
          <a:p>
            <a:pPr defTabSz="457200">
              <a:defRPr sz="1400">
                <a:latin typeface="+mn-lt"/>
                <a:ea typeface="+mn-ea"/>
                <a:cs typeface="+mn-cs"/>
                <a:sym typeface="Helvetica"/>
              </a:defRPr>
            </a:pPr>
            <a:endParaRPr lang="en-GB" sz="1200" dirty="0">
              <a:latin typeface="+mj-lt"/>
              <a:sym typeface="Arial Nova"/>
            </a:endParaRPr>
          </a:p>
          <a:p>
            <a:pPr defTabSz="457200">
              <a:defRPr sz="1400">
                <a:latin typeface="+mn-lt"/>
                <a:ea typeface="+mn-ea"/>
                <a:cs typeface="+mn-cs"/>
                <a:sym typeface="Helvetica"/>
              </a:defRPr>
            </a:pPr>
            <a:r>
              <a:rPr lang="en-GB" sz="1200" b="1" dirty="0">
                <a:latin typeface="+mj-lt"/>
              </a:rPr>
              <a:t>ACTIVITY INSTRUCTIONS:</a:t>
            </a:r>
          </a:p>
          <a:p>
            <a:pPr marL="457200" indent="-457200" defTabSz="457200">
              <a:buFont typeface="+mj-lt"/>
              <a:buAutoNum type="arabicPeriod"/>
              <a:defRPr sz="1400">
                <a:latin typeface="+mn-lt"/>
                <a:ea typeface="+mn-ea"/>
                <a:cs typeface="+mn-cs"/>
                <a:sym typeface="Helvetica"/>
              </a:defRPr>
            </a:pPr>
            <a:r>
              <a:rPr lang="en-GB" sz="1200" dirty="0">
                <a:latin typeface="+mj-lt"/>
              </a:rPr>
              <a:t>Split the pupils into six groups of 5 or 6 by numbering them off (or any method that works for the group.)</a:t>
            </a:r>
          </a:p>
          <a:p>
            <a:pPr marL="457200" indent="-457200" defTabSz="457200">
              <a:buFont typeface="+mj-lt"/>
              <a:buAutoNum type="arabicPeriod"/>
              <a:defRPr sz="1400">
                <a:latin typeface="+mn-lt"/>
                <a:ea typeface="+mn-ea"/>
                <a:cs typeface="+mn-cs"/>
                <a:sym typeface="Helvetica"/>
              </a:defRPr>
            </a:pPr>
            <a:endParaRPr lang="en-GB" sz="1200"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Explain: </a:t>
            </a:r>
            <a:r>
              <a:rPr lang="en-GB" sz="1200" i="1" dirty="0">
                <a:latin typeface="+mj-lt"/>
              </a:rPr>
              <a:t>Here we have a line that represents the timeline of the Commonwealth Games - from the first games in 1930 all the way to Birmingham in 2022. See those flags (or pictures)? They represent significant events along the timeline.</a:t>
            </a:r>
            <a:r>
              <a:rPr lang="en-GB" sz="1200" i="1" dirty="0">
                <a:latin typeface="+mj-lt"/>
                <a:sym typeface="Times Roman"/>
              </a:rPr>
              <a:t> Over here we have some key dates that haven’t yet been placed on the timeline. Can you help me? </a:t>
            </a:r>
            <a:r>
              <a:rPr lang="en-GB" sz="1200" i="1" dirty="0">
                <a:latin typeface="+mj-lt"/>
              </a:rPr>
              <a:t>When I say go I’d like one member of your team to come over and take a flag. There is one for each team. Then you’ll have a few minutes to read the fact and then come up with a still picture to represent it. Everyone got it?… Go!</a:t>
            </a:r>
          </a:p>
          <a:p>
            <a:pPr marL="457200" marR="0" lvl="0" indent="-4572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endParaRPr lang="en-GB" sz="1200" i="1" dirty="0">
              <a:latin typeface="+mj-lt"/>
            </a:endParaRPr>
          </a:p>
          <a:p>
            <a:pPr marL="457200" indent="-457200" defTabSz="457200">
              <a:buFont typeface="+mj-lt"/>
              <a:buAutoNum type="arabicPeriod"/>
              <a:defRPr sz="1350">
                <a:latin typeface="+mn-lt"/>
                <a:ea typeface="+mn-ea"/>
                <a:cs typeface="+mn-cs"/>
                <a:sym typeface="Helvetica"/>
              </a:defRPr>
            </a:pPr>
            <a:r>
              <a:rPr lang="en-GB" sz="1200" dirty="0">
                <a:latin typeface="+mj-lt"/>
              </a:rPr>
              <a:t>Visit each group and help them decide how they will interpret their date and fact as a still picture.</a:t>
            </a:r>
          </a:p>
          <a:p>
            <a:pPr marL="457200" indent="-457200" defTabSz="457200">
              <a:buFont typeface="+mj-lt"/>
              <a:buAutoNum type="arabicPeriod"/>
              <a:defRPr sz="1350">
                <a:latin typeface="+mn-lt"/>
                <a:ea typeface="+mn-ea"/>
                <a:cs typeface="+mn-cs"/>
                <a:sym typeface="Helvetica"/>
              </a:defRPr>
            </a:pPr>
            <a:endParaRPr lang="en-GB" sz="1200" dirty="0">
              <a:latin typeface="+mj-lt"/>
            </a:endParaRPr>
          </a:p>
          <a:p>
            <a:pPr marL="457200" indent="-457200" defTabSz="457200">
              <a:buFont typeface="+mj-lt"/>
              <a:buAutoNum type="arabicPeriod"/>
              <a:defRPr sz="1350">
                <a:latin typeface="+mn-lt"/>
                <a:ea typeface="+mn-ea"/>
                <a:cs typeface="+mn-cs"/>
                <a:sym typeface="Helvetica"/>
              </a:defRPr>
            </a:pPr>
            <a:r>
              <a:rPr lang="en-GB" sz="1200" dirty="0">
                <a:latin typeface="+mj-lt"/>
              </a:rPr>
              <a:t>When all of the groups are ready they can take turns presenting to the other teams. You can say, </a:t>
            </a:r>
            <a:r>
              <a:rPr lang="en-GB" sz="1200" b="0" i="1" dirty="0">
                <a:latin typeface="+mj-lt"/>
              </a:rPr>
              <a:t>On your marks, Get Set, Go! </a:t>
            </a:r>
            <a:r>
              <a:rPr lang="en-GB" sz="1200" dirty="0">
                <a:latin typeface="+mj-lt"/>
              </a:rPr>
              <a:t>and the presenting team freezes in place. </a:t>
            </a:r>
            <a:r>
              <a:rPr lang="en-GB" sz="1200" b="0" i="1" dirty="0">
                <a:latin typeface="+mj-lt"/>
              </a:rPr>
              <a:t>Don’t wobble!; Try not to giggle!</a:t>
            </a:r>
            <a:endParaRPr lang="en-GB" sz="1200" b="0" i="1" dirty="0">
              <a:latin typeface="+mj-lt"/>
              <a:ea typeface="Times Roman"/>
              <a:cs typeface="Times Roman"/>
              <a:sym typeface="Times Roman"/>
            </a:endParaRPr>
          </a:p>
          <a:p>
            <a:pPr marL="457200" indent="-457200" defTabSz="457200">
              <a:buFont typeface="+mj-lt"/>
              <a:buAutoNum type="arabicPeriod"/>
              <a:defRPr sz="1350">
                <a:latin typeface="Times Roman"/>
                <a:ea typeface="Times Roman"/>
                <a:cs typeface="Times Roman"/>
                <a:sym typeface="Times Roman"/>
              </a:defRPr>
            </a:pPr>
            <a:endParaRPr lang="en-GB" sz="1200" b="1" dirty="0">
              <a:latin typeface="+mj-lt"/>
              <a:ea typeface="Times Roman"/>
              <a:cs typeface="Times Roman"/>
              <a:sym typeface="Times Roman"/>
            </a:endParaRPr>
          </a:p>
          <a:p>
            <a:pPr marL="457200" indent="-457200" defTabSz="457200">
              <a:buFont typeface="+mj-lt"/>
              <a:buAutoNum type="arabicPeriod"/>
              <a:defRPr sz="1350">
                <a:latin typeface="+mn-lt"/>
                <a:ea typeface="+mn-ea"/>
                <a:cs typeface="+mn-cs"/>
                <a:sym typeface="Helvetica"/>
              </a:defRPr>
            </a:pPr>
            <a:r>
              <a:rPr lang="en-GB" sz="1200" dirty="0">
                <a:latin typeface="+mj-lt"/>
              </a:rPr>
              <a:t>You can then ask the onlooking groups what they can see -  </a:t>
            </a:r>
            <a:r>
              <a:rPr lang="en-GB" sz="1200" dirty="0">
                <a:solidFill>
                  <a:srgbClr val="222222"/>
                </a:solidFill>
                <a:latin typeface="+mj-lt"/>
              </a:rPr>
              <a:t>for example in the case of the first fact - </a:t>
            </a:r>
            <a:r>
              <a:rPr lang="en-GB" sz="1200" b="1" i="0" dirty="0">
                <a:solidFill>
                  <a:srgbClr val="222222"/>
                </a:solidFill>
                <a:latin typeface="+mj-lt"/>
              </a:rPr>
              <a:t>(</a:t>
            </a:r>
            <a:r>
              <a:rPr lang="en-GB" sz="1200" b="1" i="0" dirty="0">
                <a:latin typeface="+mj-lt"/>
              </a:rPr>
              <a:t>1930 - Hamilton, Canada - The very first games are held.)</a:t>
            </a:r>
            <a:r>
              <a:rPr lang="en-GB" sz="1200" b="1" i="0" dirty="0">
                <a:latin typeface="+mj-lt"/>
                <a:sym typeface="Times Roman"/>
              </a:rPr>
              <a:t> </a:t>
            </a:r>
            <a:r>
              <a:rPr lang="en-GB" sz="1200" b="0" i="0" dirty="0">
                <a:latin typeface="+mj-lt"/>
                <a:sym typeface="Times Roman"/>
              </a:rPr>
              <a:t>Ask the groups: </a:t>
            </a:r>
            <a:r>
              <a:rPr lang="en-GB" sz="1200" i="1" dirty="0">
                <a:latin typeface="+mj-lt"/>
              </a:rPr>
              <a:t>Do you think it looks like a kind of celebration? Can you see people making a number-one sign? What could be happening here?</a:t>
            </a:r>
          </a:p>
          <a:p>
            <a:pPr marL="457200" marR="0" lvl="0" indent="-4572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endParaRPr lang="en-GB" sz="1200" i="1"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The team can then confirm what they were trying to show and quickly tell the class what their fact was and when it happened.</a:t>
            </a:r>
            <a:endParaRPr lang="en-GB" sz="1200" dirty="0">
              <a:latin typeface="+mj-lt"/>
              <a:ea typeface="Times Roman"/>
              <a:cs typeface="Times Roman"/>
              <a:sym typeface="Times Roman"/>
            </a:endParaRPr>
          </a:p>
          <a:p>
            <a:pPr marL="457200" indent="-457200" defTabSz="457200">
              <a:buFont typeface="+mj-lt"/>
              <a:buAutoNum type="arabicPeriod"/>
              <a:defRPr sz="1400">
                <a:latin typeface="Times Roman"/>
                <a:ea typeface="Times Roman"/>
                <a:cs typeface="Times Roman"/>
                <a:sym typeface="Times Roman"/>
              </a:defRPr>
            </a:pPr>
            <a:endParaRPr lang="en-GB" sz="1200" dirty="0">
              <a:latin typeface="+mj-lt"/>
              <a:ea typeface="Times Roman"/>
              <a:cs typeface="Times Roman"/>
              <a:sym typeface="Times Roman"/>
            </a:endParaRPr>
          </a:p>
          <a:p>
            <a:pPr marL="457200" indent="-457200" defTabSz="457200">
              <a:buFont typeface="+mj-lt"/>
              <a:buAutoNum type="arabicPeriod"/>
              <a:defRPr sz="1400">
                <a:latin typeface="+mn-lt"/>
                <a:ea typeface="+mn-ea"/>
                <a:cs typeface="+mn-cs"/>
                <a:sym typeface="Helvetica"/>
              </a:defRPr>
            </a:pPr>
            <a:r>
              <a:rPr lang="en-GB" sz="1200" dirty="0">
                <a:latin typeface="+mj-lt"/>
              </a:rPr>
              <a:t>Ask the team to choose where their flag goes in the timeline. </a:t>
            </a:r>
            <a:r>
              <a:rPr lang="en-GB" sz="1200" b="1" dirty="0">
                <a:latin typeface="+mj-lt"/>
              </a:rPr>
              <a:t>They can place it down with the date uppermost.</a:t>
            </a:r>
          </a:p>
          <a:p>
            <a:pPr marL="457200" indent="-457200" defTabSz="457200">
              <a:buFont typeface="+mj-lt"/>
              <a:buAutoNum type="arabicPeriod"/>
              <a:defRPr sz="1400">
                <a:latin typeface="+mn-lt"/>
                <a:ea typeface="+mn-ea"/>
                <a:cs typeface="+mn-cs"/>
                <a:sym typeface="Helvetica"/>
              </a:defRPr>
            </a:pPr>
            <a:endParaRPr lang="en-GB" sz="1200" b="1"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When the next team presents they need to think about where their fact goes on the timeline, so they might need to move the previous team’s fact forward or back to make room.</a:t>
            </a:r>
          </a:p>
          <a:p>
            <a:pPr marL="457200" indent="-457200" defTabSz="457200">
              <a:buFont typeface="+mj-lt"/>
              <a:buAutoNum type="arabicPeriod"/>
              <a:defRPr sz="1400">
                <a:latin typeface="+mn-lt"/>
                <a:ea typeface="+mn-ea"/>
                <a:cs typeface="+mn-cs"/>
                <a:sym typeface="Helvetica"/>
              </a:defRPr>
            </a:pPr>
            <a:endParaRPr lang="en-GB" sz="1200" dirty="0">
              <a:latin typeface="+mj-lt"/>
            </a:endParaRPr>
          </a:p>
          <a:p>
            <a:pPr marL="457200" indent="-457200" defTabSz="457200">
              <a:buFont typeface="+mj-lt"/>
              <a:buAutoNum type="arabicPeriod"/>
              <a:defRPr sz="1400">
                <a:latin typeface="+mn-lt"/>
                <a:ea typeface="+mn-ea"/>
                <a:cs typeface="+mn-cs"/>
                <a:sym typeface="Helvetica"/>
              </a:defRPr>
            </a:pPr>
            <a:r>
              <a:rPr lang="en-GB" sz="1200" dirty="0">
                <a:latin typeface="+mj-lt"/>
              </a:rPr>
              <a:t>Once the facts are in the correct order you can take the group on a rapid dash through the entire history of the Games, reading each fact in order from the start all the way to </a:t>
            </a:r>
            <a:r>
              <a:rPr lang="en-GB" sz="1200" b="1" dirty="0">
                <a:latin typeface="+mj-lt"/>
              </a:rPr>
              <a:t>Birmingham 2022</a:t>
            </a:r>
            <a:r>
              <a:rPr lang="en-GB" sz="1200" dirty="0">
                <a:latin typeface="+mj-lt"/>
              </a:rPr>
              <a:t>. </a:t>
            </a:r>
          </a:p>
          <a:p>
            <a:pPr marL="457200" indent="-457200" defTabSz="457200">
              <a:buFont typeface="+mj-lt"/>
              <a:buAutoNum type="arabicPeriod"/>
              <a:defRPr sz="1400">
                <a:latin typeface="+mn-lt"/>
                <a:ea typeface="+mn-ea"/>
                <a:cs typeface="+mn-cs"/>
                <a:sym typeface="Helvetica"/>
              </a:defRPr>
            </a:pPr>
            <a:endParaRPr lang="en-GB" sz="1200" dirty="0">
              <a:latin typeface="+mj-lt"/>
            </a:endParaRPr>
          </a:p>
          <a:p>
            <a:pPr marL="457200" marR="0" lvl="0" indent="-4572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r>
              <a:rPr lang="en-GB" sz="1200" dirty="0">
                <a:latin typeface="+mj-lt"/>
              </a:rPr>
              <a:t>The young people can then act out each fact in turn as they travel along the timeline learning all about the history of the Commonwealth Games.</a:t>
            </a:r>
            <a:endParaRPr lang="en-GB" sz="1200" dirty="0">
              <a:latin typeface="+mj-lt"/>
              <a:ea typeface="Times Roman"/>
              <a:cs typeface="Times Roman"/>
              <a:sym typeface="Times Roman"/>
            </a:endParaRPr>
          </a:p>
          <a:p>
            <a:pPr defTabSz="457200">
              <a:defRPr sz="1400">
                <a:latin typeface="+mn-lt"/>
                <a:ea typeface="+mn-ea"/>
                <a:cs typeface="+mn-cs"/>
                <a:sym typeface="Helvetica"/>
              </a:defRPr>
            </a:pPr>
            <a:endParaRPr lang="en-GB" sz="1200" i="1" dirty="0">
              <a:latin typeface="+mj-lt"/>
              <a:ea typeface="Times Roman"/>
              <a:cs typeface="Times Roman"/>
              <a:sym typeface="Times Roman"/>
            </a:endParaRPr>
          </a:p>
          <a:p>
            <a:r>
              <a:rPr lang="en-GB" sz="1200" b="0" i="0" u="sng" dirty="0">
                <a:solidFill>
                  <a:srgbClr val="000000"/>
                </a:solidFill>
                <a:effectLst/>
                <a:latin typeface="+mj-lt"/>
              </a:rPr>
              <a:t>CLICK ON TO NEXT SLIDE</a:t>
            </a:r>
            <a:endParaRPr lang="en-GB" sz="1200" dirty="0">
              <a:latin typeface="+mj-lt"/>
            </a:endParaRPr>
          </a:p>
        </p:txBody>
      </p:sp>
    </p:spTree>
    <p:extLst>
      <p:ext uri="{BB962C8B-B14F-4D97-AF65-F5344CB8AC3E}">
        <p14:creationId xmlns:p14="http://schemas.microsoft.com/office/powerpoint/2010/main" val="2499544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1" i="0" u="sng" dirty="0">
                <a:solidFill>
                  <a:srgbClr val="000000"/>
                </a:solidFill>
                <a:effectLst/>
                <a:latin typeface="+mj-lt"/>
              </a:rPr>
              <a:t>Brilliant Banners Activity (20-mins)</a:t>
            </a:r>
          </a:p>
          <a:p>
            <a:endParaRPr lang="en-GB" sz="1200" b="1" i="0" u="sng" dirty="0">
              <a:solidFill>
                <a:srgbClr val="000000"/>
              </a:solidFill>
              <a:effectLst/>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20 mins</a:t>
            </a:r>
          </a:p>
          <a:p>
            <a:pPr>
              <a:defRPr sz="1300">
                <a:latin typeface="Arial Nova Cond"/>
                <a:ea typeface="Arial Nova Cond"/>
                <a:cs typeface="Arial Nova Cond"/>
                <a:sym typeface="Arial Nova Cond"/>
              </a:defRPr>
            </a:pPr>
            <a:r>
              <a:rPr lang="en-GB" sz="1200" b="1" dirty="0">
                <a:latin typeface="+mj-lt"/>
              </a:rPr>
              <a:t>PURPOSE OF ACTIVITY:</a:t>
            </a:r>
            <a:r>
              <a:rPr lang="en-GB" sz="1200" dirty="0">
                <a:latin typeface="+mj-lt"/>
              </a:rPr>
              <a:t> Get creative to make a supportive banner</a:t>
            </a:r>
          </a:p>
          <a:p>
            <a:pPr>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Birmingham 2022 Bring the Power paper banners (download separately), art materials</a:t>
            </a:r>
          </a:p>
          <a:p>
            <a:endParaRPr lang="en-GB" sz="1200" b="0" i="0" u="sng" dirty="0">
              <a:solidFill>
                <a:srgbClr val="000000"/>
              </a:solidFill>
              <a:effectLst/>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SET-UP</a:t>
            </a:r>
            <a:endParaRPr lang="en-GB" sz="1200" dirty="0">
              <a:latin typeface="+mj-lt"/>
              <a:ea typeface="Arial Nova"/>
              <a:cs typeface="Arial Nova"/>
              <a:sym typeface="Arial Nova"/>
            </a:endParaRPr>
          </a:p>
          <a:p>
            <a:pPr>
              <a:spcBef>
                <a:spcPts val="1000"/>
              </a:spcBef>
              <a:defRPr sz="1400">
                <a:latin typeface="Arial Nova"/>
                <a:ea typeface="Arial Nova"/>
                <a:cs typeface="Arial Nova"/>
                <a:sym typeface="Arial Nova"/>
              </a:defRPr>
            </a:pPr>
            <a:r>
              <a:rPr lang="en-GB" sz="1200" dirty="0">
                <a:latin typeface="+mj-lt"/>
              </a:rPr>
              <a:t>Each team or young person is given an A4 paper banner that’s blank apart from the </a:t>
            </a:r>
            <a:r>
              <a:rPr lang="en-GB" sz="1200" b="1" dirty="0">
                <a:latin typeface="+mj-lt"/>
              </a:rPr>
              <a:t>Bring the Power / Birmingham 2022 logo</a:t>
            </a:r>
            <a:r>
              <a:rPr lang="en-GB" sz="1200" dirty="0">
                <a:latin typeface="+mj-lt"/>
              </a:rPr>
              <a:t>. (Available to download.)</a:t>
            </a:r>
          </a:p>
          <a:p>
            <a:pPr>
              <a:spcBef>
                <a:spcPts val="1000"/>
              </a:spcBef>
              <a:defRPr sz="1400">
                <a:latin typeface="Arial Nova"/>
                <a:ea typeface="Arial Nova"/>
                <a:cs typeface="Arial Nova"/>
                <a:sym typeface="Arial Nova"/>
              </a:defRPr>
            </a:pPr>
            <a:r>
              <a:rPr lang="en-GB" sz="1200" dirty="0">
                <a:latin typeface="+mj-lt"/>
              </a:rPr>
              <a:t>Depending on time available you can provide pens, pencils, crayons, paint or collage materials. </a:t>
            </a:r>
          </a:p>
          <a:p>
            <a:pPr>
              <a:spcBef>
                <a:spcPts val="1000"/>
              </a:spcBef>
              <a:defRPr sz="1400">
                <a:latin typeface="Arial Nova"/>
                <a:ea typeface="Arial Nova"/>
                <a:cs typeface="Arial Nova"/>
                <a:sym typeface="Arial Nova"/>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ALTERNATIVE SET-UP</a:t>
            </a:r>
            <a:endParaRPr lang="en-GB" sz="1200" dirty="0">
              <a:latin typeface="+mj-lt"/>
              <a:ea typeface="Arial Nova"/>
              <a:cs typeface="Arial Nova"/>
              <a:sym typeface="Arial Nova"/>
            </a:endParaRPr>
          </a:p>
          <a:p>
            <a:pPr defTabSz="457200">
              <a:defRPr sz="1400">
                <a:latin typeface="Arial Nova Cond"/>
                <a:ea typeface="Arial Nova Cond"/>
                <a:cs typeface="Arial Nova Cond"/>
                <a:sym typeface="Arial Nova Cond"/>
              </a:defRPr>
            </a:pPr>
            <a:r>
              <a:rPr lang="en-GB" sz="1200" dirty="0">
                <a:latin typeface="+mj-lt"/>
              </a:rPr>
              <a:t>If you are not able to print out the banner template in A4 you could simply print the logo and glue it onto a larger piece of card. </a:t>
            </a:r>
          </a:p>
          <a:p>
            <a:pPr defTabSz="457200">
              <a:defRPr sz="1400">
                <a:latin typeface="Arial Nova Cond"/>
                <a:ea typeface="Arial Nova Cond"/>
                <a:cs typeface="Arial Nova Cond"/>
                <a:sym typeface="Arial Nova Cond"/>
              </a:defRPr>
            </a:pPr>
            <a:endParaRPr lang="en-GB" sz="1200" dirty="0">
              <a:latin typeface="+mj-lt"/>
            </a:endParaRPr>
          </a:p>
          <a:p>
            <a:pPr defTabSz="457200">
              <a:defRPr sz="1400">
                <a:latin typeface="Arial Nova Cond"/>
                <a:ea typeface="Arial Nova Cond"/>
                <a:cs typeface="Arial Nova Cond"/>
                <a:sym typeface="Arial Nova Cond"/>
              </a:defRPr>
            </a:pPr>
            <a:r>
              <a:rPr lang="en-GB" sz="1200" dirty="0">
                <a:latin typeface="+mj-lt"/>
              </a:rPr>
              <a:t>Alternatively, you could print several logos and glue them onto a card or cloth big enough for lots of pupils to hold and have the whole class work on one huge banner!</a:t>
            </a:r>
          </a:p>
          <a:p>
            <a:pPr>
              <a:spcBef>
                <a:spcPts val="1000"/>
              </a:spcBef>
              <a:defRPr sz="100">
                <a:latin typeface="Arial Nova"/>
                <a:ea typeface="Arial Nova"/>
                <a:cs typeface="Arial Nova"/>
                <a:sym typeface="Arial Nova"/>
              </a:defRPr>
            </a:pPr>
            <a:endParaRPr lang="en-GB" sz="1200" dirty="0">
              <a:latin typeface="+mj-lt"/>
            </a:endParaRPr>
          </a:p>
          <a:p>
            <a:pPr>
              <a:spcBef>
                <a:spcPts val="1000"/>
              </a:spcBef>
              <a:defRPr sz="2400" b="1">
                <a:latin typeface="Arial Nova"/>
                <a:ea typeface="Arial Nova"/>
                <a:cs typeface="Arial Nova"/>
                <a:sym typeface="Arial Nova"/>
              </a:defRPr>
            </a:pPr>
            <a:r>
              <a:rPr lang="en-GB" sz="1200" dirty="0">
                <a:latin typeface="+mj-lt"/>
              </a:rPr>
              <a:t>ACTIVITY INSTRUCTIONS:</a:t>
            </a:r>
          </a:p>
          <a:p>
            <a:pPr marL="342900" indent="-342900" defTabSz="457200">
              <a:buFont typeface="+mj-lt"/>
              <a:buAutoNum type="arabicPeriod"/>
              <a:defRPr sz="1400" b="1">
                <a:latin typeface="+mn-lt"/>
                <a:ea typeface="+mn-ea"/>
                <a:cs typeface="+mn-cs"/>
                <a:sym typeface="Helvetica"/>
              </a:defRPr>
            </a:pPr>
            <a:r>
              <a:rPr lang="en-GB" sz="1200" b="0" dirty="0">
                <a:latin typeface="+mj-lt"/>
                <a:ea typeface="+mj-ea"/>
                <a:cs typeface="+mj-cs"/>
                <a:sym typeface="Helvetica"/>
              </a:rPr>
              <a:t>Lead a discussion with your pupils: </a:t>
            </a:r>
            <a:r>
              <a:rPr lang="en-GB" sz="1200" b="0" i="1" dirty="0">
                <a:latin typeface="+mj-lt"/>
                <a:ea typeface="+mj-ea"/>
                <a:cs typeface="+mj-cs"/>
                <a:sym typeface="Helvetica"/>
              </a:rPr>
              <a:t>Imagine you were coming to the Games from another country, what messages would you like to see? What kind of things would make you feel welcome? Can you come up with a really positive message?</a:t>
            </a:r>
            <a:endParaRPr lang="en-GB" sz="1200" b="0" i="1" dirty="0">
              <a:latin typeface="+mj-lt"/>
              <a:ea typeface="Times Roman"/>
              <a:cs typeface="Times Roman"/>
              <a:sym typeface="Times Roman"/>
            </a:endParaRPr>
          </a:p>
          <a:p>
            <a:pPr marL="342900" indent="-342900" defTabSz="457200">
              <a:buFont typeface="+mj-lt"/>
              <a:buAutoNum type="arabicPeriod"/>
              <a:defRPr sz="1400">
                <a:latin typeface="Times Roman"/>
                <a:ea typeface="Times Roman"/>
                <a:cs typeface="Times Roman"/>
                <a:sym typeface="Times Roman"/>
              </a:defRPr>
            </a:pPr>
            <a:endParaRPr lang="en-GB" sz="1200" dirty="0">
              <a:latin typeface="+mj-lt"/>
              <a:ea typeface="Times Roman"/>
              <a:cs typeface="Times Roman"/>
              <a:sym typeface="Times Roman"/>
            </a:endParaRPr>
          </a:p>
          <a:p>
            <a:pPr marL="342900" indent="-342900" defTabSz="457200">
              <a:buFont typeface="+mj-lt"/>
              <a:buAutoNum type="arabicPeriod"/>
              <a:defRPr sz="1400">
                <a:latin typeface="+mn-lt"/>
                <a:ea typeface="+mn-ea"/>
                <a:cs typeface="+mn-cs"/>
                <a:sym typeface="Helvetica"/>
              </a:defRPr>
            </a:pPr>
            <a:r>
              <a:rPr lang="en-GB" sz="1200" dirty="0">
                <a:latin typeface="+mj-lt"/>
                <a:ea typeface="+mj-ea"/>
                <a:cs typeface="+mj-cs"/>
                <a:sym typeface="Helvetica"/>
              </a:rPr>
              <a:t>Ask each young person to come up with a message and feedback to the class. </a:t>
            </a:r>
            <a:r>
              <a:rPr lang="en-GB" sz="1200" i="1" dirty="0">
                <a:latin typeface="+mj-lt"/>
                <a:ea typeface="+mj-ea"/>
                <a:cs typeface="+mj-cs"/>
                <a:sym typeface="Helvetica"/>
              </a:rPr>
              <a:t>Is there a way we can make it even better? Can we make it even more positive? </a:t>
            </a:r>
          </a:p>
          <a:p>
            <a:pPr marL="342900" indent="-342900" defTabSz="457200">
              <a:buFont typeface="+mj-lt"/>
              <a:buAutoNum type="arabicPeriod"/>
              <a:defRPr sz="1400">
                <a:latin typeface="+mn-lt"/>
                <a:ea typeface="+mn-ea"/>
                <a:cs typeface="+mn-cs"/>
                <a:sym typeface="Helvetica"/>
              </a:defRPr>
            </a:pPr>
            <a:endParaRPr lang="en-GB" sz="1200" dirty="0">
              <a:latin typeface="+mj-lt"/>
              <a:ea typeface="+mj-ea"/>
              <a:cs typeface="+mj-cs"/>
              <a:sym typeface="Helvetica"/>
            </a:endParaRPr>
          </a:p>
          <a:p>
            <a:pPr marL="342900" indent="-342900" defTabSz="457200">
              <a:buFont typeface="+mj-lt"/>
              <a:buAutoNum type="arabicPeriod"/>
              <a:defRPr sz="1400">
                <a:latin typeface="+mn-lt"/>
                <a:ea typeface="+mn-ea"/>
                <a:cs typeface="+mn-cs"/>
                <a:sym typeface="Helvetica"/>
              </a:defRPr>
            </a:pPr>
            <a:r>
              <a:rPr lang="en-GB" sz="1200" dirty="0">
                <a:latin typeface="+mj-lt"/>
                <a:ea typeface="+mj-ea"/>
                <a:cs typeface="+mj-cs"/>
                <a:sym typeface="Helvetica"/>
              </a:rPr>
              <a:t>After the young people have come up with a message, they can draw it onto their banner and decorate it. Make sure it’s really bold and clear.</a:t>
            </a:r>
          </a:p>
          <a:p>
            <a:pPr marL="228600" indent="-228600" defTabSz="457200">
              <a:buFont typeface="+mj-lt"/>
              <a:buAutoNum type="arabicPeriod"/>
              <a:defRPr sz="1400">
                <a:latin typeface="+mn-lt"/>
                <a:ea typeface="+mn-ea"/>
                <a:cs typeface="+mn-cs"/>
                <a:sym typeface="Helvetica"/>
              </a:defRPr>
            </a:pPr>
            <a:endParaRPr lang="en-GB" sz="1200" dirty="0">
              <a:latin typeface="+mj-lt"/>
              <a:ea typeface="+mj-ea"/>
              <a:cs typeface="+mj-cs"/>
              <a:sym typeface="Helvetica"/>
            </a:endParaRPr>
          </a:p>
          <a:p>
            <a:pPr marL="342900" marR="0" lvl="0" indent="-3429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r>
              <a:rPr lang="en-GB" sz="1200" dirty="0">
                <a:latin typeface="+mj-lt"/>
                <a:ea typeface="Open Sans Regular"/>
                <a:cs typeface="Open Sans Regular"/>
                <a:sym typeface="Open Sans Regular"/>
              </a:rPr>
              <a:t>Once they have created their messages, ask the pupils to take their places along the timeline. Instruct them to work together to hold the timeline and their banners up and shout out their positive messages in a really positive way! </a:t>
            </a:r>
          </a:p>
          <a:p>
            <a:pPr marL="342900" marR="0" lvl="0" indent="-3429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endParaRPr lang="en-GB" sz="1200" dirty="0">
              <a:latin typeface="+mj-lt"/>
              <a:ea typeface="Open Sans Regular"/>
              <a:cs typeface="Open Sans Regular"/>
              <a:sym typeface="Open Sans Regular"/>
            </a:endParaRPr>
          </a:p>
          <a:p>
            <a:pPr marL="342900" marR="0" lvl="0" indent="-342900" defTabSz="457200" eaLnBrk="1" fontAlgn="auto" latinLnBrk="0" hangingPunct="1">
              <a:lnSpc>
                <a:spcPct val="100000"/>
              </a:lnSpc>
              <a:spcBef>
                <a:spcPts val="0"/>
              </a:spcBef>
              <a:spcAft>
                <a:spcPts val="0"/>
              </a:spcAft>
              <a:buClrTx/>
              <a:buSzTx/>
              <a:buFont typeface="+mj-lt"/>
              <a:buAutoNum type="arabicPeriod"/>
              <a:tabLst/>
              <a:defRPr sz="1400">
                <a:latin typeface="+mn-lt"/>
                <a:ea typeface="+mn-ea"/>
                <a:cs typeface="+mn-cs"/>
                <a:sym typeface="Helvetica"/>
              </a:defRPr>
            </a:pPr>
            <a:r>
              <a:rPr lang="en-GB" sz="1200" dirty="0">
                <a:latin typeface="+mj-lt"/>
                <a:ea typeface="+mj-ea"/>
                <a:cs typeface="+mj-cs"/>
                <a:sym typeface="Helvetica"/>
              </a:rPr>
              <a:t>Conclude the activity by asking the young people what they can do with their banners - how they can have a long life over the games, be displayed in school and eventually be recycled.</a:t>
            </a:r>
          </a:p>
          <a:p>
            <a:pPr defTabSz="457200">
              <a:defRPr sz="1400">
                <a:latin typeface="+mn-lt"/>
                <a:ea typeface="+mn-ea"/>
                <a:cs typeface="+mn-cs"/>
                <a:sym typeface="Helvetica"/>
              </a:defRPr>
            </a:pPr>
            <a:endParaRPr lang="en-GB" sz="1200" dirty="0">
              <a:latin typeface="+mj-lt"/>
              <a:ea typeface="+mj-ea"/>
              <a:cs typeface="+mj-cs"/>
              <a:sym typeface="Helvetica"/>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0" i="0" u="sng" dirty="0">
                <a:solidFill>
                  <a:srgbClr val="000000"/>
                </a:solidFill>
                <a:effectLst/>
                <a:latin typeface="+mj-lt"/>
              </a:rPr>
              <a:t>CLICK ON TO NEXT SLIDE</a:t>
            </a:r>
            <a:endParaRPr lang="en-GB" sz="1200" dirty="0">
              <a:latin typeface="+mj-lt"/>
              <a:ea typeface="Open Sans Regular"/>
              <a:cs typeface="Open Sans Regular"/>
              <a:sym typeface="Open Sans Regular"/>
            </a:endParaRPr>
          </a:p>
          <a:p>
            <a:endParaRPr lang="en-US" dirty="0"/>
          </a:p>
        </p:txBody>
      </p:sp>
    </p:spTree>
    <p:extLst>
      <p:ext uri="{BB962C8B-B14F-4D97-AF65-F5344CB8AC3E}">
        <p14:creationId xmlns:p14="http://schemas.microsoft.com/office/powerpoint/2010/main" val="87383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xfrm>
            <a:off x="381000" y="685800"/>
            <a:ext cx="6096000" cy="3429000"/>
          </a:xfrm>
          <a:prstGeom prst="rect">
            <a:avLst/>
          </a:prstGeom>
        </p:spPr>
        <p:txBody>
          <a:bodyPr/>
          <a:lstStyle/>
          <a:p>
            <a:endParaRPr/>
          </a:p>
        </p:txBody>
      </p:sp>
      <p:sp>
        <p:nvSpPr>
          <p:cNvPr id="378" name="Shape 378"/>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End of workshop reflection (5-mins)</a:t>
            </a:r>
          </a:p>
          <a:p>
            <a:endParaRPr lang="en-GB" sz="1200" b="1" i="0" u="sng" dirty="0">
              <a:solidFill>
                <a:srgbClr val="000000"/>
              </a:solidFill>
              <a:effectLst/>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5 mins</a:t>
            </a:r>
          </a:p>
          <a:p>
            <a:pPr>
              <a:defRPr sz="1300">
                <a:latin typeface="Arial Nova Cond"/>
                <a:ea typeface="Arial Nova Cond"/>
                <a:cs typeface="Arial Nova Cond"/>
                <a:sym typeface="Arial Nova Cond"/>
              </a:defRPr>
            </a:pPr>
            <a:r>
              <a:rPr lang="en-GB" sz="1200" b="1" dirty="0">
                <a:latin typeface="+mj-lt"/>
              </a:rPr>
              <a:t>PURPOSE OF ACTIVITY:</a:t>
            </a:r>
            <a:r>
              <a:rPr lang="en-GB" sz="1200" dirty="0">
                <a:latin typeface="+mj-lt"/>
              </a:rPr>
              <a:t> Wrap up the session and encourage pupils to reflect upon what they have learned about the history of the Commonwealth Games</a:t>
            </a:r>
          </a:p>
          <a:p>
            <a:pPr>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None</a:t>
            </a:r>
          </a:p>
          <a:p>
            <a:pPr>
              <a:defRPr sz="1300">
                <a:latin typeface="Arial Nova Cond"/>
                <a:ea typeface="Arial Nova Cond"/>
                <a:cs typeface="Arial Nova Cond"/>
                <a:sym typeface="Arial Nova Cond"/>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SET-UP</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200" b="0" dirty="0">
                <a:latin typeface="+mj-lt"/>
                <a:ea typeface="Arial Nova"/>
                <a:cs typeface="Arial Nova"/>
                <a:sym typeface="Arial Nova"/>
              </a:rPr>
              <a:t>Gather the pupils in a large group in front of you</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endParaRPr lang="en-GB" sz="1200" b="0" dirty="0">
              <a:solidFill>
                <a:schemeClr val="accent2"/>
              </a:solidFill>
              <a:latin typeface="+mj-lt"/>
              <a:ea typeface="Arial Nova"/>
              <a:cs typeface="Arial Nova"/>
              <a:sym typeface="Arial Nova"/>
            </a:endParaRP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200" dirty="0">
                <a:latin typeface="+mj-lt"/>
              </a:rPr>
              <a:t>ACTIVITY INSTRUCTIONS</a:t>
            </a:r>
            <a:endParaRPr lang="en-GB" sz="1200" b="0" dirty="0">
              <a:solidFill>
                <a:schemeClr val="accent2"/>
              </a:solidFill>
              <a:latin typeface="+mj-lt"/>
              <a:ea typeface="Arial Nova"/>
              <a:cs typeface="Arial Nova"/>
              <a:sym typeface="Arial Nova"/>
            </a:endParaRPr>
          </a:p>
          <a:p>
            <a:pPr>
              <a:defRPr sz="1300">
                <a:latin typeface="Arial Nova Cond"/>
                <a:ea typeface="Arial Nova Cond"/>
                <a:cs typeface="Arial Nova Cond"/>
                <a:sym typeface="Arial Nova Cond"/>
              </a:defRPr>
            </a:pPr>
            <a:r>
              <a:rPr lang="en-GB" sz="1200" dirty="0">
                <a:latin typeface="+mj-lt"/>
              </a:rPr>
              <a:t>Conclude the session with the following call to action: </a:t>
            </a:r>
          </a:p>
          <a:p>
            <a:pPr>
              <a:defRPr sz="1300">
                <a:latin typeface="Arial Nova Cond"/>
                <a:ea typeface="Arial Nova Cond"/>
                <a:cs typeface="Arial Nova Cond"/>
                <a:sym typeface="Arial Nova Cond"/>
              </a:defRPr>
            </a:pPr>
            <a:endParaRPr lang="en-GB" sz="1200"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i="1" dirty="0">
                <a:solidFill>
                  <a:srgbClr val="7DD485"/>
                </a:solidFill>
                <a:latin typeface="+mj-lt"/>
                <a:ea typeface="Open Sans Regular"/>
                <a:cs typeface="Open Sans Regular"/>
                <a:sym typeface="Open Sans Regular"/>
              </a:rPr>
              <a:t>Soon teams will be arriving from </a:t>
            </a:r>
            <a:r>
              <a:rPr lang="en-GB" sz="1200" i="1" dirty="0">
                <a:solidFill>
                  <a:srgbClr val="7DD485"/>
                </a:solidFill>
                <a:latin typeface="+mj-lt"/>
                <a:ea typeface="Open Sans Bold"/>
                <a:cs typeface="Open Sans Bold"/>
                <a:sym typeface="Open Sans Bold"/>
              </a:rPr>
              <a:t>all over the world</a:t>
            </a:r>
            <a:r>
              <a:rPr lang="en-GB" sz="1200" i="1" dirty="0">
                <a:solidFill>
                  <a:srgbClr val="7DD485"/>
                </a:solidFill>
                <a:latin typeface="+mj-lt"/>
                <a:ea typeface="Open Sans Regular"/>
                <a:cs typeface="Open Sans Regular"/>
                <a:sym typeface="Open Sans Regular"/>
              </a:rPr>
              <a:t> to take part in the games. Can you do me a huge favour and be </a:t>
            </a:r>
            <a:r>
              <a:rPr lang="en-GB" sz="1200" i="1" dirty="0">
                <a:solidFill>
                  <a:srgbClr val="7DD485"/>
                </a:solidFill>
                <a:latin typeface="+mj-lt"/>
                <a:ea typeface="Open Sans Bold"/>
                <a:cs typeface="Open Sans Bold"/>
                <a:sym typeface="Open Sans Bold"/>
              </a:rPr>
              <a:t>as welcoming to them as you can</a:t>
            </a:r>
            <a:r>
              <a:rPr lang="en-GB" sz="1200" i="1" dirty="0">
                <a:solidFill>
                  <a:srgbClr val="7DD485"/>
                </a:solidFill>
                <a:latin typeface="+mj-lt"/>
                <a:ea typeface="Open Sans Regular"/>
                <a:cs typeface="Open Sans Regular"/>
                <a:sym typeface="Open Sans Regular"/>
              </a:rPr>
              <a:t>? Remember the messages that you created here today and the long history of being friendly and welcoming that the Games have. That way when the teams go home again they’ll tell their friends how </a:t>
            </a:r>
            <a:r>
              <a:rPr lang="en-GB" sz="1200" i="1" dirty="0">
                <a:solidFill>
                  <a:srgbClr val="7DD485"/>
                </a:solidFill>
                <a:latin typeface="+mj-lt"/>
                <a:ea typeface="Open Sans Bold"/>
                <a:cs typeface="Open Sans Bold"/>
                <a:sym typeface="Open Sans Bold"/>
              </a:rPr>
              <a:t>friendly and positive</a:t>
            </a:r>
            <a:r>
              <a:rPr lang="en-GB" sz="1200" i="1" dirty="0">
                <a:solidFill>
                  <a:srgbClr val="7DD485"/>
                </a:solidFill>
                <a:latin typeface="+mj-lt"/>
                <a:ea typeface="Open Sans Regular"/>
                <a:cs typeface="Open Sans Regular"/>
                <a:sym typeface="Open Sans Regular"/>
              </a:rPr>
              <a:t> the people of the UK were!</a:t>
            </a: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endParaRPr lang="en-GB" sz="1200" i="1" dirty="0">
              <a:solidFill>
                <a:srgbClr val="7DD485"/>
              </a:solidFill>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u="sng" dirty="0">
                <a:latin typeface="+mj-lt"/>
              </a:rPr>
              <a:t>CLICK ON TO NEXT SLIDE</a:t>
            </a:r>
            <a:endParaRPr lang="en-GB" sz="1200" i="1" u="sng" dirty="0">
              <a:solidFill>
                <a:srgbClr val="7DD485"/>
              </a:solidFill>
              <a:latin typeface="+mj-lt"/>
              <a:ea typeface="Open Sans Regular"/>
              <a:cs typeface="Open Sans Regular"/>
              <a:sym typeface="Open Sans Regular"/>
            </a:endParaRPr>
          </a:p>
          <a:p>
            <a:pPr>
              <a:defRPr sz="1300">
                <a:latin typeface="Arial Nova Cond"/>
                <a:ea typeface="Arial Nova Cond"/>
                <a:cs typeface="Arial Nova Cond"/>
                <a:sym typeface="Arial Nova Cond"/>
              </a:defRPr>
            </a:pPr>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200" u="sng" dirty="0"/>
              <a:t>Teacher notes:</a:t>
            </a:r>
          </a:p>
          <a:p>
            <a:endParaRPr lang="en-GB" dirty="0"/>
          </a:p>
        </p:txBody>
      </p:sp>
    </p:spTree>
    <p:extLst>
      <p:ext uri="{BB962C8B-B14F-4D97-AF65-F5344CB8AC3E}">
        <p14:creationId xmlns:p14="http://schemas.microsoft.com/office/powerpoint/2010/main" val="2949251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 name="CLICK TO EDIT MASTERTITLE STYLE"/>
          <p:cNvSpPr txBox="1">
            <a:spLocks noGrp="1"/>
          </p:cNvSpPr>
          <p:nvPr>
            <p:ph type="title" hasCustomPrompt="1"/>
          </p:nvPr>
        </p:nvSpPr>
        <p:spPr>
          <a:prstGeom prst="rect">
            <a:avLst/>
          </a:prstGeom>
        </p:spPr>
        <p:txBody>
          <a:bodyPr/>
          <a:lstStyle/>
          <a:p>
            <a:r>
              <a:t>CLICK TO EDIT MASTERTITLE STYLE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1"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3" name="TextBox 7"/>
          <p:cNvSpPr txBox="1"/>
          <p:nvPr/>
        </p:nvSpPr>
        <p:spPr>
          <a:xfrm>
            <a:off x="868836" y="6395105"/>
            <a:ext cx="3229338" cy="215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a:latin typeface="Arial Nova Cond"/>
                <a:ea typeface="Arial Nova Cond"/>
                <a:cs typeface="Arial Nova Cond"/>
                <a:sym typeface="Arial Nova Cond"/>
              </a:defRPr>
            </a:lvl1pPr>
          </a:lstStyle>
          <a:p>
            <a:r>
              <a:t>BIRMINGHAM2022.COM/POWER</a:t>
            </a:r>
          </a:p>
        </p:txBody>
      </p:sp>
      <p:sp>
        <p:nvSpPr>
          <p:cNvPr id="24" name="CLICK TO EDIT MASTERTITLE STYLE"/>
          <p:cNvSpPr txBox="1">
            <a:spLocks noGrp="1"/>
          </p:cNvSpPr>
          <p:nvPr>
            <p:ph type="title" hasCustomPrompt="1"/>
          </p:nvPr>
        </p:nvSpPr>
        <p:spPr>
          <a:xfrm>
            <a:off x="834968" y="518075"/>
            <a:ext cx="10207106" cy="1575436"/>
          </a:xfrm>
          <a:prstGeom prst="rect">
            <a:avLst/>
          </a:prstGeom>
        </p:spPr>
        <p:txBody>
          <a:bodyPr/>
          <a:lstStyle/>
          <a:p>
            <a:r>
              <a:t>CLICK TO EDIT MASTERTITLE STYLE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31"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32"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33" name="Rectangle 2"/>
          <p:cNvSpPr/>
          <p:nvPr/>
        </p:nvSpPr>
        <p:spPr>
          <a:xfrm>
            <a:off x="226243" y="5684363"/>
            <a:ext cx="3930978" cy="895547"/>
          </a:xfrm>
          <a:prstGeom prst="rect">
            <a:avLst/>
          </a:prstGeom>
          <a:solidFill>
            <a:srgbClr val="FBE614"/>
          </a:solidFill>
          <a:ln w="12700">
            <a:miter lim="400000"/>
          </a:ln>
        </p:spPr>
        <p:txBody>
          <a:bodyPr lIns="45719" rIns="45719" anchor="ctr"/>
          <a:lstStyle/>
          <a:p>
            <a:pPr algn="ctr">
              <a:defRPr>
                <a:solidFill>
                  <a:srgbClr val="FFFFFF"/>
                </a:solidFill>
              </a:defRPr>
            </a:pPr>
            <a:endParaRPr/>
          </a:p>
        </p:txBody>
      </p:sp>
      <p:sp>
        <p:nvSpPr>
          <p:cNvPr id="34"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41"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42"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43" name="Title Text"/>
          <p:cNvSpPr txBox="1">
            <a:spLocks noGrp="1"/>
          </p:cNvSpPr>
          <p:nvPr>
            <p:ph type="title"/>
          </p:nvPr>
        </p:nvSpPr>
        <p:spPr>
          <a:xfrm>
            <a:off x="1524000" y="1122362"/>
            <a:ext cx="9144000" cy="2387601"/>
          </a:xfrm>
          <a:prstGeom prst="rect">
            <a:avLst/>
          </a:prstGeom>
        </p:spPr>
        <p:txBody>
          <a:bodyPr lIns="45719" tIns="45719" rIns="45719" bIns="45719" anchor="b"/>
          <a:lstStyle>
            <a:lvl1pPr algn="ctr">
              <a:lnSpc>
                <a:spcPct val="90000"/>
              </a:lnSpc>
              <a:defRPr sz="6000" b="0">
                <a:latin typeface="+mj-lt"/>
                <a:ea typeface="+mj-ea"/>
                <a:cs typeface="+mj-cs"/>
                <a:sym typeface="Calibri"/>
              </a:defRPr>
            </a:lvl1pPr>
          </a:lstStyle>
          <a:p>
            <a:r>
              <a:t>Title Text</a:t>
            </a:r>
          </a:p>
        </p:txBody>
      </p:sp>
      <p:sp>
        <p:nvSpPr>
          <p:cNvPr id="44"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52"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53"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54" name="Title Text"/>
          <p:cNvSpPr txBox="1">
            <a:spLocks noGrp="1"/>
          </p:cNvSpPr>
          <p:nvPr>
            <p:ph type="title"/>
          </p:nvPr>
        </p:nvSpPr>
        <p:spPr>
          <a:xfrm>
            <a:off x="831850" y="1709738"/>
            <a:ext cx="10515600" cy="2852737"/>
          </a:xfrm>
          <a:prstGeom prst="rect">
            <a:avLst/>
          </a:prstGeom>
        </p:spPr>
        <p:txBody>
          <a:bodyPr lIns="45719" tIns="45719" rIns="45719" bIns="45719" anchor="b"/>
          <a:lstStyle>
            <a:lvl1pPr>
              <a:lnSpc>
                <a:spcPct val="90000"/>
              </a:lnSpc>
              <a:defRPr sz="6000" b="0">
                <a:latin typeface="+mj-lt"/>
                <a:ea typeface="+mj-ea"/>
                <a:cs typeface="+mj-cs"/>
                <a:sym typeface="Calibri"/>
              </a:defRPr>
            </a:lvl1pPr>
          </a:lstStyle>
          <a:p>
            <a:r>
              <a:t>Title Text</a:t>
            </a:r>
          </a:p>
        </p:txBody>
      </p:sp>
      <p:sp>
        <p:nvSpPr>
          <p:cNvPr id="55"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6"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63"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64"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65" name="Title Text"/>
          <p:cNvSpPr txBox="1">
            <a:spLocks noGrp="1"/>
          </p:cNvSpPr>
          <p:nvPr>
            <p:ph type="title"/>
          </p:nvPr>
        </p:nvSpPr>
        <p:spPr>
          <a:xfrm>
            <a:off x="838200" y="365125"/>
            <a:ext cx="10515600"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66"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74"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75"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76" name="Title Text"/>
          <p:cNvSpPr txBox="1">
            <a:spLocks noGrp="1"/>
          </p:cNvSpPr>
          <p:nvPr>
            <p:ph type="title"/>
          </p:nvPr>
        </p:nvSpPr>
        <p:spPr>
          <a:xfrm>
            <a:off x="839787" y="365125"/>
            <a:ext cx="10515601"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77"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78"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a:pPr>
            <a:endParaRPr/>
          </a:p>
        </p:txBody>
      </p:sp>
      <p:sp>
        <p:nvSpPr>
          <p:cNvPr id="79"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86"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87"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88" name="Title Text"/>
          <p:cNvSpPr txBox="1">
            <a:spLocks noGrp="1"/>
          </p:cNvSpPr>
          <p:nvPr>
            <p:ph type="title"/>
          </p:nvPr>
        </p:nvSpPr>
        <p:spPr>
          <a:xfrm>
            <a:off x="838200" y="365125"/>
            <a:ext cx="10515600"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89"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96"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97"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98"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105"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106"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107" name="Title Text"/>
          <p:cNvSpPr txBox="1">
            <a:spLocks noGrp="1"/>
          </p:cNvSpPr>
          <p:nvPr>
            <p:ph type="title"/>
          </p:nvPr>
        </p:nvSpPr>
        <p:spPr>
          <a:xfrm>
            <a:off x="839787" y="457200"/>
            <a:ext cx="3932239" cy="1600200"/>
          </a:xfrm>
          <a:prstGeom prst="rect">
            <a:avLst/>
          </a:prstGeom>
        </p:spPr>
        <p:txBody>
          <a:bodyPr lIns="45719" tIns="45719" rIns="45719" bIns="45719" anchor="b"/>
          <a:lstStyle>
            <a:lvl1pPr>
              <a:lnSpc>
                <a:spcPct val="90000"/>
              </a:lnSpc>
              <a:defRPr sz="3200" b="0">
                <a:latin typeface="+mj-lt"/>
                <a:ea typeface="+mj-ea"/>
                <a:cs typeface="+mj-cs"/>
                <a:sym typeface="Calibri"/>
              </a:defRPr>
            </a:lvl1pPr>
          </a:lstStyle>
          <a:p>
            <a:r>
              <a:t>Title Text</a:t>
            </a:r>
          </a:p>
        </p:txBody>
      </p:sp>
      <p:sp>
        <p:nvSpPr>
          <p:cNvPr id="108"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109"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110"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117"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118"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119" name="Title Text"/>
          <p:cNvSpPr txBox="1">
            <a:spLocks noGrp="1"/>
          </p:cNvSpPr>
          <p:nvPr>
            <p:ph type="title"/>
          </p:nvPr>
        </p:nvSpPr>
        <p:spPr>
          <a:xfrm>
            <a:off x="839787" y="457200"/>
            <a:ext cx="3932239" cy="1600200"/>
          </a:xfrm>
          <a:prstGeom prst="rect">
            <a:avLst/>
          </a:prstGeom>
        </p:spPr>
        <p:txBody>
          <a:bodyPr lIns="45719" tIns="45719" rIns="45719" bIns="45719" anchor="b"/>
          <a:lstStyle>
            <a:lvl1pPr>
              <a:lnSpc>
                <a:spcPct val="90000"/>
              </a:lnSpc>
              <a:defRPr sz="3200" b="0">
                <a:latin typeface="+mj-lt"/>
                <a:ea typeface="+mj-ea"/>
                <a:cs typeface="+mj-cs"/>
                <a:sym typeface="Calibri"/>
              </a:defRPr>
            </a:lvl1pPr>
          </a:lstStyle>
          <a:p>
            <a:r>
              <a:t>Title Text</a:t>
            </a:r>
          </a:p>
        </p:txBody>
      </p:sp>
      <p:sp>
        <p:nvSpPr>
          <p:cNvPr id="12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12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22"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5F82B21-C4EE-108E-D7FE-EE4653DFA3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93" t="14831" r="-1793" b="5714"/>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AEC7E0B-AC6A-3E8A-E668-5172EDAA8E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9796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grpSp>
        <p:nvGrpSpPr>
          <p:cNvPr id="131" name="Picture 2"/>
          <p:cNvGrpSpPr/>
          <p:nvPr/>
        </p:nvGrpSpPr>
        <p:grpSpPr>
          <a:xfrm>
            <a:off x="9525" y="0"/>
            <a:ext cx="12182475" cy="6858000"/>
            <a:chOff x="0" y="0"/>
            <a:chExt cx="12182475" cy="6858000"/>
          </a:xfrm>
        </p:grpSpPr>
        <p:sp>
          <p:nvSpPr>
            <p:cNvPr id="129" name="Rectangle"/>
            <p:cNvSpPr/>
            <p:nvPr/>
          </p:nvSpPr>
          <p:spPr>
            <a:xfrm>
              <a:off x="0" y="0"/>
              <a:ext cx="12182475" cy="6858000"/>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pic>
          <p:nvPicPr>
            <p:cNvPr id="130" name="image5.jpeg" descr="image5.jpeg"/>
            <p:cNvPicPr>
              <a:picLocks noChangeAspect="1"/>
            </p:cNvPicPr>
            <p:nvPr/>
          </p:nvPicPr>
          <p:blipFill>
            <a:blip r:embed="rId2"/>
            <a:stretch>
              <a:fillRect/>
            </a:stretch>
          </p:blipFill>
          <p:spPr>
            <a:xfrm>
              <a:off x="0" y="0"/>
              <a:ext cx="12182475" cy="6858000"/>
            </a:xfrm>
            <a:prstGeom prst="rect">
              <a:avLst/>
            </a:prstGeom>
            <a:ln w="12700" cap="flat">
              <a:noFill/>
              <a:miter lim="400000"/>
            </a:ln>
            <a:effectLst/>
          </p:spPr>
        </p:pic>
      </p:grpSp>
      <p:pic>
        <p:nvPicPr>
          <p:cNvPr id="132" name="Picture 4" descr="Picture 4"/>
          <p:cNvPicPr>
            <a:picLocks noChangeAspect="1"/>
          </p:cNvPicPr>
          <p:nvPr/>
        </p:nvPicPr>
        <p:blipFill>
          <a:blip r:embed="rId3"/>
          <a:stretch>
            <a:fillRect/>
          </a:stretch>
        </p:blipFill>
        <p:spPr>
          <a:xfrm>
            <a:off x="9674249" y="5196935"/>
            <a:ext cx="2268182" cy="1412521"/>
          </a:xfrm>
          <a:prstGeom prst="rect">
            <a:avLst/>
          </a:prstGeom>
          <a:ln w="12700">
            <a:miter lim="400000"/>
          </a:ln>
        </p:spPr>
      </p:pic>
      <p:sp>
        <p:nvSpPr>
          <p:cNvPr id="133" name="Rectangle 1"/>
          <p:cNvSpPr/>
          <p:nvPr/>
        </p:nvSpPr>
        <p:spPr>
          <a:xfrm>
            <a:off x="11155680" y="2611120"/>
            <a:ext cx="1036321" cy="16256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34"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grpSp>
        <p:nvGrpSpPr>
          <p:cNvPr id="143" name="Picture 2"/>
          <p:cNvGrpSpPr/>
          <p:nvPr/>
        </p:nvGrpSpPr>
        <p:grpSpPr>
          <a:xfrm>
            <a:off x="9525" y="0"/>
            <a:ext cx="12182475" cy="6858000"/>
            <a:chOff x="0" y="0"/>
            <a:chExt cx="12182475" cy="6858000"/>
          </a:xfrm>
        </p:grpSpPr>
        <p:sp>
          <p:nvSpPr>
            <p:cNvPr id="141" name="Rectangle"/>
            <p:cNvSpPr/>
            <p:nvPr/>
          </p:nvSpPr>
          <p:spPr>
            <a:xfrm>
              <a:off x="0" y="0"/>
              <a:ext cx="12182475" cy="6858000"/>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pic>
          <p:nvPicPr>
            <p:cNvPr id="142" name="image5.jpeg" descr="image5.jpeg"/>
            <p:cNvPicPr>
              <a:picLocks noChangeAspect="1"/>
            </p:cNvPicPr>
            <p:nvPr/>
          </p:nvPicPr>
          <p:blipFill>
            <a:blip r:embed="rId2"/>
            <a:stretch>
              <a:fillRect/>
            </a:stretch>
          </p:blipFill>
          <p:spPr>
            <a:xfrm>
              <a:off x="0" y="0"/>
              <a:ext cx="12182475" cy="6858000"/>
            </a:xfrm>
            <a:prstGeom prst="rect">
              <a:avLst/>
            </a:prstGeom>
            <a:ln w="12700" cap="flat">
              <a:noFill/>
              <a:miter lim="400000"/>
            </a:ln>
            <a:effectLst/>
          </p:spPr>
        </p:pic>
      </p:grpSp>
      <p:pic>
        <p:nvPicPr>
          <p:cNvPr id="144" name="Picture 4" descr="Picture 4"/>
          <p:cNvPicPr>
            <a:picLocks noChangeAspect="1"/>
          </p:cNvPicPr>
          <p:nvPr/>
        </p:nvPicPr>
        <p:blipFill>
          <a:blip r:embed="rId3"/>
          <a:stretch>
            <a:fillRect/>
          </a:stretch>
        </p:blipFill>
        <p:spPr>
          <a:xfrm>
            <a:off x="9674249" y="5196935"/>
            <a:ext cx="2268182" cy="1412521"/>
          </a:xfrm>
          <a:prstGeom prst="rect">
            <a:avLst/>
          </a:prstGeom>
          <a:ln w="12700">
            <a:miter lim="400000"/>
          </a:ln>
        </p:spPr>
      </p:pic>
      <p:sp>
        <p:nvSpPr>
          <p:cNvPr id="145" name="Rectangle 1"/>
          <p:cNvSpPr/>
          <p:nvPr/>
        </p:nvSpPr>
        <p:spPr>
          <a:xfrm>
            <a:off x="11155680" y="2611120"/>
            <a:ext cx="1036321" cy="16256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46" name="CLICK TO EDIT MASTER TITLE STYLE"/>
          <p:cNvSpPr txBox="1">
            <a:spLocks noGrp="1"/>
          </p:cNvSpPr>
          <p:nvPr>
            <p:ph type="title" hasCustomPrompt="1"/>
          </p:nvPr>
        </p:nvSpPr>
        <p:spPr>
          <a:xfrm>
            <a:off x="411636" y="584521"/>
            <a:ext cx="10607463" cy="3732835"/>
          </a:xfrm>
          <a:prstGeom prst="rect">
            <a:avLst/>
          </a:prstGeom>
        </p:spPr>
        <p:txBody>
          <a:bodyPr anchor="b"/>
          <a:lstStyle>
            <a:lvl1pPr>
              <a:lnSpc>
                <a:spcPts val="7000"/>
              </a:lnSpc>
              <a:defRPr sz="8000"/>
            </a:lvl1pPr>
          </a:lstStyle>
          <a:p>
            <a:r>
              <a:t>CLICK TO EDIT MASTER TITLE STYLE</a:t>
            </a:r>
          </a:p>
        </p:txBody>
      </p:sp>
      <p:sp>
        <p:nvSpPr>
          <p:cNvPr id="147"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167" name="Picture 12" descr="Picture 12"/>
          <p:cNvPicPr>
            <a:picLocks noChangeAspect="1"/>
          </p:cNvPicPr>
          <p:nvPr/>
        </p:nvPicPr>
        <p:blipFill>
          <a:blip r:embed="rId2"/>
          <a:stretch>
            <a:fillRect/>
          </a:stretch>
        </p:blipFill>
        <p:spPr>
          <a:xfrm>
            <a:off x="4762" y="0"/>
            <a:ext cx="12182476" cy="6858000"/>
          </a:xfrm>
          <a:prstGeom prst="rect">
            <a:avLst/>
          </a:prstGeom>
          <a:ln w="12700">
            <a:miter lim="400000"/>
          </a:ln>
        </p:spPr>
      </p:pic>
      <p:pic>
        <p:nvPicPr>
          <p:cNvPr id="168" name="Picture 7" descr="Picture 7"/>
          <p:cNvPicPr>
            <a:picLocks noChangeAspect="1"/>
          </p:cNvPicPr>
          <p:nvPr/>
        </p:nvPicPr>
        <p:blipFill>
          <a:blip r:embed="rId3"/>
          <a:stretch>
            <a:fillRect/>
          </a:stretch>
        </p:blipFill>
        <p:spPr>
          <a:xfrm>
            <a:off x="8978988" y="-12527"/>
            <a:ext cx="3181698" cy="1142724"/>
          </a:xfrm>
          <a:prstGeom prst="rect">
            <a:avLst/>
          </a:prstGeom>
          <a:ln w="12700">
            <a:miter lim="400000"/>
          </a:ln>
        </p:spPr>
      </p:pic>
      <p:pic>
        <p:nvPicPr>
          <p:cNvPr id="169" name="Picture 8" descr="Picture 8"/>
          <p:cNvPicPr>
            <a:picLocks noChangeAspect="1"/>
          </p:cNvPicPr>
          <p:nvPr/>
        </p:nvPicPr>
        <p:blipFill>
          <a:blip r:embed="rId4"/>
          <a:stretch>
            <a:fillRect/>
          </a:stretch>
        </p:blipFill>
        <p:spPr>
          <a:xfrm>
            <a:off x="9674249" y="5209368"/>
            <a:ext cx="2462264" cy="1506393"/>
          </a:xfrm>
          <a:prstGeom prst="rect">
            <a:avLst/>
          </a:prstGeom>
          <a:ln w="12700">
            <a:miter lim="400000"/>
          </a:ln>
        </p:spPr>
      </p:pic>
      <p:sp>
        <p:nvSpPr>
          <p:cNvPr id="170" name="CLICK TO EDIT MASTER TITLE STYLE"/>
          <p:cNvSpPr txBox="1">
            <a:spLocks noGrp="1"/>
          </p:cNvSpPr>
          <p:nvPr>
            <p:ph type="title" hasCustomPrompt="1"/>
          </p:nvPr>
        </p:nvSpPr>
        <p:spPr>
          <a:xfrm>
            <a:off x="411636" y="584521"/>
            <a:ext cx="10607463" cy="3732835"/>
          </a:xfrm>
          <a:prstGeom prst="rect">
            <a:avLst/>
          </a:prstGeom>
        </p:spPr>
        <p:txBody>
          <a:bodyPr anchor="b"/>
          <a:lstStyle>
            <a:lvl1pPr>
              <a:lnSpc>
                <a:spcPts val="7000"/>
              </a:lnSpc>
              <a:defRPr sz="8000"/>
            </a:lvl1pPr>
          </a:lstStyle>
          <a:p>
            <a:r>
              <a:t>CLICK TO EDIT MASTER TITLE STYLE</a:t>
            </a:r>
          </a:p>
        </p:txBody>
      </p:sp>
      <p:sp>
        <p:nvSpPr>
          <p:cNvPr id="171"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7"/>
          <a:stretch>
            <a:fillRect/>
          </a:stretch>
        </p:blipFill>
        <p:spPr>
          <a:xfrm>
            <a:off x="0" y="0"/>
            <a:ext cx="12192000" cy="6858000"/>
          </a:xfrm>
          <a:prstGeom prst="rect">
            <a:avLst/>
          </a:prstGeom>
          <a:ln w="12700">
            <a:miter lim="400000"/>
          </a:ln>
        </p:spPr>
      </p:pic>
      <p:sp>
        <p:nvSpPr>
          <p:cNvPr id="3" name="Slide Number"/>
          <p:cNvSpPr txBox="1">
            <a:spLocks noGrp="1"/>
          </p:cNvSpPr>
          <p:nvPr>
            <p:ph type="sldNum" sz="quarter" idx="2"/>
          </p:nvPr>
        </p:nvSpPr>
        <p:spPr>
          <a:xfrm>
            <a:off x="304056" y="6380769"/>
            <a:ext cx="210469" cy="215901"/>
          </a:xfrm>
          <a:prstGeom prst="rect">
            <a:avLst/>
          </a:prstGeom>
          <a:ln w="12700">
            <a:miter lim="400000"/>
          </a:ln>
        </p:spPr>
        <p:txBody>
          <a:bodyPr wrap="none" lIns="0" tIns="0" rIns="0" bIns="0" anchor="ctr">
            <a:spAutoFit/>
          </a:bodyPr>
          <a:lstStyle>
            <a:lvl1pPr>
              <a:defRPr sz="1400" b="1">
                <a:latin typeface="Arial Nova"/>
                <a:ea typeface="Arial Nova"/>
                <a:cs typeface="Arial Nova"/>
                <a:sym typeface="Arial Nova"/>
              </a:defRPr>
            </a:lvl1pPr>
          </a:lstStyle>
          <a:p>
            <a:fld id="{86CB4B4D-7CA3-9044-876B-883B54F8677D}" type="slidenum">
              <a:t>‹#›</a:t>
            </a:fld>
            <a:endParaRPr/>
          </a:p>
        </p:txBody>
      </p:sp>
      <p:sp>
        <p:nvSpPr>
          <p:cNvPr id="4" name="TextBox 12"/>
          <p:cNvSpPr txBox="1"/>
          <p:nvPr/>
        </p:nvSpPr>
        <p:spPr>
          <a:xfrm>
            <a:off x="868836" y="6395105"/>
            <a:ext cx="3229338" cy="215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a:latin typeface="Arial Nova Cond"/>
                <a:ea typeface="Arial Nova Cond"/>
                <a:cs typeface="Arial Nova Cond"/>
                <a:sym typeface="Arial Nova Cond"/>
              </a:defRPr>
            </a:lvl1pPr>
          </a:lstStyle>
          <a:p>
            <a:r>
              <a:t>BIRMINGHAM2022.COM/POWER</a:t>
            </a:r>
          </a:p>
        </p:txBody>
      </p:sp>
      <p:sp>
        <p:nvSpPr>
          <p:cNvPr id="5" name="CLICK TO EDIT MASTERTITLE STYLE"/>
          <p:cNvSpPr txBox="1">
            <a:spLocks noGrp="1"/>
          </p:cNvSpPr>
          <p:nvPr>
            <p:ph type="title" hasCustomPrompt="1"/>
          </p:nvPr>
        </p:nvSpPr>
        <p:spPr>
          <a:xfrm>
            <a:off x="932180" y="507681"/>
            <a:ext cx="10327641" cy="157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p>
            <a:r>
              <a:t>CLICK TO EDIT MASTERTITLE STYLE</a:t>
            </a:r>
          </a:p>
        </p:txBody>
      </p:sp>
      <p:sp>
        <p:nvSpPr>
          <p:cNvPr id="6"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 id="2147483660" r:id="rId13"/>
    <p:sldLayoutId id="2147483661" r:id="rId14"/>
    <p:sldLayoutId id="2147483663" r:id="rId15"/>
  </p:sldLayoutIdLst>
  <p:transition spd="med"/>
  <p:txStyles>
    <p:title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1pPr>
      <a:lvl2pPr marL="0" marR="0" indent="4572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2pPr>
      <a:lvl3pPr marL="0" marR="0" indent="9144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3pPr>
      <a:lvl4pPr marL="0" marR="0" indent="13716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4pPr>
      <a:lvl5pPr marL="0" marR="0" indent="18288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5pPr>
      <a:lvl6pPr marL="0" marR="0" indent="22860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6pPr>
      <a:lvl7pPr marL="0" marR="0" indent="27432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7pPr>
      <a:lvl8pPr marL="0" marR="0" indent="32004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8pPr>
      <a:lvl9pPr marL="0" marR="0" indent="36576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itle 1"/>
          <p:cNvSpPr txBox="1">
            <a:spLocks noGrp="1"/>
          </p:cNvSpPr>
          <p:nvPr>
            <p:ph type="title" idx="4294967295"/>
          </p:nvPr>
        </p:nvSpPr>
        <p:spPr>
          <a:xfrm>
            <a:off x="403038" y="5165240"/>
            <a:ext cx="10515601" cy="1325564"/>
          </a:xfrm>
          <a:prstGeom prst="rect">
            <a:avLst/>
          </a:prstGeom>
        </p:spPr>
        <p:txBody>
          <a:bodyPr lIns="45719" tIns="45719" rIns="45719" bIns="45719"/>
          <a:lstStyle>
            <a:lvl1pPr>
              <a:lnSpc>
                <a:spcPct val="90000"/>
              </a:lnSpc>
              <a:defRPr sz="3200"/>
            </a:lvl1pPr>
          </a:lstStyle>
          <a:p>
            <a:r>
              <a:t>WORKSHOPS</a:t>
            </a:r>
          </a:p>
        </p:txBody>
      </p:sp>
      <p:pic>
        <p:nvPicPr>
          <p:cNvPr id="187" name="Picture 3" descr="Picture 3"/>
          <p:cNvPicPr>
            <a:picLocks noChangeAspect="1"/>
          </p:cNvPicPr>
          <p:nvPr/>
        </p:nvPicPr>
        <p:blipFill>
          <a:blip r:embed="rId3"/>
          <a:stretch>
            <a:fillRect/>
          </a:stretch>
        </p:blipFill>
        <p:spPr>
          <a:xfrm>
            <a:off x="476688" y="0"/>
            <a:ext cx="4284861" cy="5380383"/>
          </a:xfrm>
          <a:prstGeom prst="rect">
            <a:avLst/>
          </a:prstGeom>
          <a:ln w="12700">
            <a:miter lim="400000"/>
          </a:ln>
        </p:spPr>
      </p:pic>
      <p:pic>
        <p:nvPicPr>
          <p:cNvPr id="188" name="Picture 4" descr="Picture 4"/>
          <p:cNvPicPr>
            <a:picLocks noChangeAspect="1"/>
          </p:cNvPicPr>
          <p:nvPr/>
        </p:nvPicPr>
        <p:blipFill>
          <a:blip r:embed="rId4"/>
          <a:stretch>
            <a:fillRect/>
          </a:stretch>
        </p:blipFill>
        <p:spPr>
          <a:xfrm>
            <a:off x="8978988" y="-12527"/>
            <a:ext cx="3181698" cy="1142724"/>
          </a:xfrm>
          <a:prstGeom prst="rect">
            <a:avLst/>
          </a:prstGeom>
          <a:ln w="12700">
            <a:miter lim="400000"/>
          </a:ln>
        </p:spPr>
      </p:pic>
      <p:pic>
        <p:nvPicPr>
          <p:cNvPr id="189" name="Picture 5" descr="Picture 5"/>
          <p:cNvPicPr>
            <a:picLocks noChangeAspect="1"/>
          </p:cNvPicPr>
          <p:nvPr/>
        </p:nvPicPr>
        <p:blipFill>
          <a:blip r:embed="rId5"/>
          <a:stretch>
            <a:fillRect/>
          </a:stretch>
        </p:blipFill>
        <p:spPr>
          <a:xfrm rot="275129">
            <a:off x="413392" y="5965342"/>
            <a:ext cx="2305818" cy="467396"/>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
        <p:nvSpPr>
          <p:cNvPr id="181" name="Content Placeholder 2"/>
          <p:cNvSpPr txBox="1"/>
          <p:nvPr/>
        </p:nvSpPr>
        <p:spPr>
          <a:xfrm>
            <a:off x="932179" y="1019175"/>
            <a:ext cx="10193022" cy="45417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rPr dirty="0"/>
              <a:t>TEACHER NOTES</a:t>
            </a:r>
            <a:endParaRPr lang="en-GB" dirty="0"/>
          </a:p>
          <a:p>
            <a:pPr>
              <a:spcBef>
                <a:spcPts val="1000"/>
              </a:spcBef>
              <a:defRPr sz="2600" b="1">
                <a:latin typeface="Arial Nova Cond"/>
                <a:ea typeface="Arial Nova Cond"/>
                <a:cs typeface="Arial Nova Cond"/>
                <a:sym typeface="Arial Nova Cond"/>
              </a:defRPr>
            </a:pPr>
            <a:r>
              <a:rPr dirty="0"/>
              <a:t>  </a:t>
            </a:r>
            <a:endParaRPr dirty="0">
              <a:latin typeface="Arial Nova"/>
              <a:ea typeface="Arial Nova"/>
              <a:cs typeface="Arial Nova"/>
              <a:sym typeface="Arial Nova"/>
            </a:endParaRPr>
          </a:p>
          <a:p>
            <a:pPr>
              <a:lnSpc>
                <a:spcPct val="90000"/>
              </a:lnSpc>
              <a:defRPr b="1">
                <a:latin typeface="Arial Nova Cond"/>
                <a:ea typeface="Arial Nova Cond"/>
                <a:cs typeface="Arial Nova Cond"/>
                <a:sym typeface="Arial Nova Cond"/>
              </a:defRPr>
            </a:pPr>
            <a:r>
              <a:rPr dirty="0"/>
              <a:t>Audience:</a:t>
            </a:r>
            <a:r>
              <a:rPr b="0" dirty="0"/>
              <a:t> Key Stage 1 pupils (aged 5 – 7)</a:t>
            </a:r>
            <a:endParaRPr dirty="0">
              <a:latin typeface="Arial Nova"/>
              <a:ea typeface="Arial Nova"/>
              <a:cs typeface="Arial Nova"/>
              <a:sym typeface="Arial Nova"/>
            </a:endParaRPr>
          </a:p>
          <a:p>
            <a:pPr>
              <a:lnSpc>
                <a:spcPct val="90000"/>
              </a:lnSpc>
              <a:spcBef>
                <a:spcPts val="700"/>
              </a:spcBef>
              <a:defRPr b="1">
                <a:latin typeface="Arial Nova Cond"/>
                <a:ea typeface="Arial Nova Cond"/>
                <a:cs typeface="Arial Nova Cond"/>
                <a:sym typeface="Arial Nova Cond"/>
              </a:defRPr>
            </a:pPr>
            <a:r>
              <a:rPr dirty="0"/>
              <a:t>Time:</a:t>
            </a:r>
            <a:r>
              <a:rPr b="0" dirty="0"/>
              <a:t> 60-minutes approx. </a:t>
            </a:r>
            <a:endParaRPr dirty="0">
              <a:latin typeface="Arial Nova"/>
              <a:ea typeface="Arial Nova"/>
              <a:cs typeface="Arial Nova"/>
              <a:sym typeface="Arial Nova"/>
            </a:endParaRPr>
          </a:p>
          <a:p>
            <a:pPr>
              <a:lnSpc>
                <a:spcPct val="90000"/>
              </a:lnSpc>
              <a:spcBef>
                <a:spcPts val="700"/>
              </a:spcBef>
              <a:defRPr b="1">
                <a:latin typeface="Arial Nova Cond"/>
                <a:ea typeface="Arial Nova Cond"/>
                <a:cs typeface="Arial Nova Cond"/>
                <a:sym typeface="Arial Nova Cond"/>
              </a:defRPr>
            </a:pPr>
            <a:r>
              <a:rPr dirty="0"/>
              <a:t>Teacher resources: </a:t>
            </a:r>
            <a:r>
              <a:rPr b="0" dirty="0"/>
              <a:t>PowerPoint slides, triangular flags with Commonwealth Games dates and facts printed on them, Birmingham 2022 Bring the Power paper banners (download separately)</a:t>
            </a:r>
            <a:endParaRPr dirty="0">
              <a:latin typeface="Arial Nova"/>
              <a:ea typeface="Arial Nova"/>
              <a:cs typeface="Arial Nova"/>
              <a:sym typeface="Arial Nova"/>
            </a:endParaRPr>
          </a:p>
          <a:p>
            <a:pPr>
              <a:lnSpc>
                <a:spcPct val="90000"/>
              </a:lnSpc>
              <a:spcBef>
                <a:spcPts val="700"/>
              </a:spcBef>
              <a:defRPr b="1">
                <a:latin typeface="Arial Nova Cond"/>
                <a:ea typeface="Arial Nova Cond"/>
                <a:cs typeface="Arial Nova Cond"/>
                <a:sym typeface="Arial Nova Cond"/>
              </a:defRPr>
            </a:pPr>
            <a:r>
              <a:rPr dirty="0"/>
              <a:t>Student resources:</a:t>
            </a:r>
            <a:r>
              <a:rPr b="0" dirty="0"/>
              <a:t> </a:t>
            </a:r>
            <a:r>
              <a:rPr lang="en-GB" b="0" dirty="0"/>
              <a:t>V</a:t>
            </a:r>
            <a:r>
              <a:rPr b="0" dirty="0" err="1"/>
              <a:t>arious</a:t>
            </a:r>
            <a:r>
              <a:rPr b="0" dirty="0"/>
              <a:t> art materials – </a:t>
            </a:r>
            <a:r>
              <a:rPr b="0" dirty="0" err="1"/>
              <a:t>colouring</a:t>
            </a:r>
            <a:r>
              <a:rPr b="0" dirty="0"/>
              <a:t> pens, </a:t>
            </a:r>
            <a:r>
              <a:rPr b="0" dirty="0" err="1"/>
              <a:t>colouring</a:t>
            </a:r>
            <a:r>
              <a:rPr b="0" dirty="0"/>
              <a:t> pencils, pencils, sharpeners, erasers</a:t>
            </a:r>
            <a:endParaRPr dirty="0">
              <a:latin typeface="Arial Nova"/>
              <a:ea typeface="Arial Nova"/>
              <a:cs typeface="Arial Nova"/>
              <a:sym typeface="Arial Nova"/>
            </a:endParaRPr>
          </a:p>
          <a:p>
            <a:pPr>
              <a:lnSpc>
                <a:spcPct val="90000"/>
              </a:lnSpc>
              <a:spcBef>
                <a:spcPts val="700"/>
              </a:spcBef>
              <a:defRPr b="1">
                <a:latin typeface="Arial Nova Cond"/>
                <a:ea typeface="Arial Nova Cond"/>
                <a:cs typeface="Arial Nova Cond"/>
                <a:sym typeface="Arial Nova Cond"/>
              </a:defRPr>
            </a:pPr>
            <a:r>
              <a:rPr dirty="0"/>
              <a:t>Preparation:</a:t>
            </a:r>
            <a:r>
              <a:rPr b="0" dirty="0"/>
              <a:t> </a:t>
            </a:r>
            <a:r>
              <a:rPr lang="en-GB" b="0" dirty="0"/>
              <a:t>R</a:t>
            </a:r>
            <a:r>
              <a:rPr b="0" dirty="0" err="1"/>
              <a:t>eview</a:t>
            </a:r>
            <a:r>
              <a:rPr b="0" dirty="0"/>
              <a:t> the slides and teacher notes, print and prepare workshop resources</a:t>
            </a:r>
            <a:endParaRPr dirty="0">
              <a:latin typeface="Arial Nova"/>
              <a:ea typeface="Arial Nova"/>
              <a:cs typeface="Arial Nova"/>
              <a:sym typeface="Arial Nova"/>
            </a:endParaRPr>
          </a:p>
          <a:p>
            <a:pPr marL="0" marR="0" lvl="0" indent="0" algn="l" defTabSz="914400" rtl="0" eaLnBrk="1" fontAlgn="auto" latinLnBrk="0" hangingPunct="1">
              <a:lnSpc>
                <a:spcPct val="90000"/>
              </a:lnSpc>
              <a:spcBef>
                <a:spcPts val="7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effectLst/>
                <a:uLnTx/>
                <a:uFillTx/>
                <a:latin typeface="Arial Nova Cond" panose="020B0506020202020204" pitchFamily="34" charset="0"/>
                <a:ea typeface="+mn-ea"/>
                <a:cs typeface="+mn-cs"/>
              </a:rPr>
              <a:t>Curriculum Links </a:t>
            </a:r>
          </a:p>
          <a:p>
            <a:pPr marL="0" marR="0" lvl="0" indent="0" algn="l" defTabSz="914400" rtl="0" eaLnBrk="1" fontAlgn="auto" latinLnBrk="0" hangingPunct="1">
              <a:lnSpc>
                <a:spcPct val="90000"/>
              </a:lnSpc>
              <a:spcBef>
                <a:spcPts val="700"/>
              </a:spcBef>
              <a:spcAft>
                <a:spcPts val="0"/>
              </a:spcAft>
              <a:buClrTx/>
              <a:buSzTx/>
              <a:buFont typeface="Arial" panose="020B0604020202020204" pitchFamily="34" charset="0"/>
              <a:buNone/>
              <a:tabLst/>
              <a:defRPr/>
            </a:pPr>
            <a:r>
              <a:rPr kumimoji="0" lang="en-GB" sz="1800" b="0" i="0" u="sng" kern="1200" cap="none" spc="0" normalizeH="0" baseline="0" noProof="0" dirty="0">
                <a:ln>
                  <a:noFill/>
                </a:ln>
                <a:effectLst/>
                <a:uLnTx/>
                <a:uFillTx/>
                <a:latin typeface="Arial Nova Cond" panose="020B0506020202020204" pitchFamily="34" charset="0"/>
                <a:ea typeface="+mn-ea"/>
                <a:cs typeface="+mn-cs"/>
              </a:rPr>
              <a:t>PSHE Association Programme of Study, Living in the Wider World</a:t>
            </a:r>
            <a:r>
              <a:rPr kumimoji="0" lang="en-GB" sz="1800" b="0" i="0" u="none" kern="1200" cap="none" spc="0" normalizeH="0" baseline="0" noProof="0" dirty="0">
                <a:ln>
                  <a:noFill/>
                </a:ln>
                <a:effectLst/>
                <a:uLnTx/>
                <a:uFillTx/>
                <a:latin typeface="Arial Nova Cond" panose="020B0506020202020204" pitchFamily="34" charset="0"/>
                <a:ea typeface="+mn-ea"/>
                <a:cs typeface="+mn-cs"/>
              </a:rPr>
              <a:t>: Ways of carrying out shared responsibilities for protecting the environment in school and at home.</a:t>
            </a:r>
          </a:p>
          <a:p>
            <a:pPr>
              <a:defRPr/>
            </a:pPr>
            <a:r>
              <a:rPr kumimoji="0" lang="en-GB" sz="1800" b="0" i="0" u="sng" kern="1200" cap="none" spc="0" normalizeH="0" baseline="0" noProof="0" dirty="0">
                <a:ln>
                  <a:noFill/>
                </a:ln>
                <a:effectLst/>
                <a:uLnTx/>
                <a:uFillTx/>
                <a:latin typeface="Arial Nova Cond" panose="020B0506020202020204" pitchFamily="34" charset="0"/>
                <a:ea typeface="+mn-ea"/>
                <a:cs typeface="+mn-cs"/>
              </a:rPr>
              <a:t>Maths:</a:t>
            </a:r>
            <a:r>
              <a:rPr kumimoji="0" lang="en-GB" sz="1800" b="0" i="0" u="none" kern="1200" cap="none" spc="0" normalizeH="0" baseline="0" noProof="0" dirty="0">
                <a:ln>
                  <a:noFill/>
                </a:ln>
                <a:effectLst/>
                <a:uLnTx/>
                <a:uFillTx/>
                <a:latin typeface="Arial Nova Cond" panose="020B0506020202020204" pitchFamily="34" charset="0"/>
                <a:ea typeface="+mn-ea"/>
                <a:cs typeface="+mn-cs"/>
              </a:rPr>
              <a:t> Preparation for understanding/using larger numbers. </a:t>
            </a:r>
            <a:r>
              <a:rPr lang="en-GB" sz="1800" dirty="0">
                <a:latin typeface="Arial Nova Cond" panose="020B0506020202020204" pitchFamily="34" charset="0"/>
              </a:rPr>
              <a:t>Sequence events in chronological order. Recognise and use language relating to dates, including months and years</a:t>
            </a:r>
          </a:p>
          <a:p>
            <a:pPr>
              <a:defRPr/>
            </a:pPr>
            <a:endParaRPr u="none"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3"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a:t>
            </a:fld>
            <a:endParaRPr/>
          </a:p>
        </p:txBody>
      </p:sp>
      <p:sp>
        <p:nvSpPr>
          <p:cNvPr id="184" name="Content Placeholder 2"/>
          <p:cNvSpPr txBox="1"/>
          <p:nvPr/>
        </p:nvSpPr>
        <p:spPr>
          <a:xfrm>
            <a:off x="932179" y="1019175"/>
            <a:ext cx="10193022" cy="3774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rPr dirty="0"/>
              <a:t>TEACHER NOTES Cont.</a:t>
            </a:r>
            <a:endParaRPr lang="en-GB" dirty="0"/>
          </a:p>
          <a:p>
            <a:pPr>
              <a:spcBef>
                <a:spcPts val="1000"/>
              </a:spcBef>
              <a:defRPr sz="2600" b="1">
                <a:latin typeface="Arial Nova Cond"/>
                <a:ea typeface="Arial Nova Cond"/>
                <a:cs typeface="Arial Nova Cond"/>
                <a:sym typeface="Arial Nova Cond"/>
              </a:defRPr>
            </a:pPr>
            <a:endParaRPr dirty="0">
              <a:latin typeface="Arial Nova"/>
              <a:ea typeface="Arial Nova"/>
              <a:cs typeface="Arial Nova"/>
              <a:sym typeface="Arial Nova"/>
            </a:endParaRPr>
          </a:p>
          <a:p>
            <a:pPr>
              <a:lnSpc>
                <a:spcPct val="90000"/>
              </a:lnSpc>
              <a:defRPr b="1">
                <a:latin typeface="Arial Nova Cond"/>
                <a:ea typeface="Arial Nova Cond"/>
                <a:cs typeface="Arial Nova Cond"/>
                <a:sym typeface="Arial Nova Cond"/>
              </a:defRPr>
            </a:pPr>
            <a:r>
              <a:rPr dirty="0"/>
              <a:t>Lesson content:</a:t>
            </a:r>
            <a:endParaRPr sz="2800" dirty="0"/>
          </a:p>
          <a:p>
            <a:pPr marL="285750" indent="-285750">
              <a:lnSpc>
                <a:spcPct val="90000"/>
              </a:lnSpc>
              <a:spcBef>
                <a:spcPts val="700"/>
              </a:spcBef>
              <a:buSzPct val="100000"/>
              <a:buFont typeface="Arial" panose="020B0604020202020204" pitchFamily="34" charset="0"/>
              <a:buChar char="•"/>
              <a:defRPr>
                <a:latin typeface="Arial Nova Cond"/>
                <a:ea typeface="Arial Nova Cond"/>
                <a:cs typeface="Arial Nova Cond"/>
                <a:sym typeface="Arial Nova Cond"/>
              </a:defRPr>
            </a:pPr>
            <a:r>
              <a:rPr dirty="0"/>
              <a:t>Learn key facts about the Birmingham 2022 Commonwealth Games including: dates, venue locations and key sustainability credentials</a:t>
            </a:r>
            <a:endParaRPr dirty="0">
              <a:latin typeface="Arial Nova"/>
              <a:ea typeface="Arial Nova"/>
              <a:cs typeface="Arial Nova"/>
              <a:sym typeface="Arial Nova"/>
            </a:endParaRPr>
          </a:p>
          <a:p>
            <a:pPr marL="285750" indent="-285750">
              <a:lnSpc>
                <a:spcPct val="90000"/>
              </a:lnSpc>
              <a:spcBef>
                <a:spcPts val="1000"/>
              </a:spcBef>
              <a:buSzPct val="100000"/>
              <a:buFont typeface="Arial" panose="020B0604020202020204" pitchFamily="34" charset="0"/>
              <a:buChar char="•"/>
              <a:defRPr>
                <a:latin typeface="Arial Nova Cond"/>
                <a:ea typeface="Arial Nova Cond"/>
                <a:cs typeface="Arial Nova Cond"/>
                <a:sym typeface="Arial Nova Cond"/>
              </a:defRPr>
            </a:pPr>
            <a:r>
              <a:rPr dirty="0"/>
              <a:t>Physically and mentally warm-up and learn about some of the sports included in the Birmingham 2022 Commonwealth Games</a:t>
            </a:r>
            <a:endParaRPr dirty="0">
              <a:latin typeface="Arial Nova"/>
              <a:ea typeface="Arial Nova"/>
              <a:cs typeface="Arial Nova"/>
              <a:sym typeface="Arial Nova"/>
            </a:endParaRPr>
          </a:p>
          <a:p>
            <a:pPr marL="285750" indent="-285750">
              <a:lnSpc>
                <a:spcPct val="90000"/>
              </a:lnSpc>
              <a:spcBef>
                <a:spcPts val="1000"/>
              </a:spcBef>
              <a:buSzPct val="100000"/>
              <a:buFont typeface="Arial" panose="020B0604020202020204" pitchFamily="34" charset="0"/>
              <a:buChar char="•"/>
              <a:defRPr>
                <a:latin typeface="Arial Nova Cond"/>
                <a:ea typeface="Arial Nova Cond"/>
                <a:cs typeface="Arial Nova Cond"/>
                <a:sym typeface="Arial Nova Cond"/>
              </a:defRPr>
            </a:pPr>
            <a:r>
              <a:rPr dirty="0"/>
              <a:t>Learn about key dates and locations in the history of the Commonwealth Games</a:t>
            </a:r>
            <a:endParaRPr dirty="0">
              <a:latin typeface="Arial Nova"/>
              <a:ea typeface="Arial Nova"/>
              <a:cs typeface="Arial Nova"/>
              <a:sym typeface="Arial Nova"/>
            </a:endParaRPr>
          </a:p>
          <a:p>
            <a:pPr marL="285750" indent="-285750">
              <a:lnSpc>
                <a:spcPct val="90000"/>
              </a:lnSpc>
              <a:spcBef>
                <a:spcPts val="1000"/>
              </a:spcBef>
              <a:buSzPct val="100000"/>
              <a:buFont typeface="Arial" panose="020B0604020202020204" pitchFamily="34" charset="0"/>
              <a:buChar char="•"/>
              <a:defRPr>
                <a:latin typeface="Arial Nova Cond"/>
                <a:ea typeface="Arial Nova Cond"/>
                <a:cs typeface="Arial Nova Cond"/>
                <a:sym typeface="Arial Nova Cond"/>
              </a:defRPr>
            </a:pPr>
            <a:r>
              <a:rPr dirty="0"/>
              <a:t>Create display banners with positive and welcoming messages for athletes competing in the Birmingham 2022 Commonwealth Games</a:t>
            </a:r>
            <a:endParaRPr dirty="0">
              <a:latin typeface="Arial Nova"/>
              <a:ea typeface="Arial Nova"/>
              <a:cs typeface="Arial Nova"/>
              <a:sym typeface="Arial Nova"/>
            </a:endParaRPr>
          </a:p>
          <a:p>
            <a:pPr marL="285750" indent="-285750">
              <a:lnSpc>
                <a:spcPct val="90000"/>
              </a:lnSpc>
              <a:spcBef>
                <a:spcPts val="1000"/>
              </a:spcBef>
              <a:buSzPct val="100000"/>
              <a:buFont typeface="Arial" panose="020B0604020202020204" pitchFamily="34" charset="0"/>
              <a:buChar char="•"/>
              <a:defRPr>
                <a:latin typeface="Arial Nova Cond"/>
                <a:ea typeface="Arial Nova Cond"/>
                <a:cs typeface="Arial Nova Cond"/>
                <a:sym typeface="Arial Nova Cond"/>
              </a:defRPr>
            </a:pPr>
            <a:r>
              <a:rPr dirty="0"/>
              <a:t>Call to action</a:t>
            </a:r>
            <a:endParaRPr dirty="0">
              <a:latin typeface="Arial Nova"/>
              <a:ea typeface="Arial Nova"/>
              <a:cs typeface="Arial Nova"/>
              <a:sym typeface="Arial Nova"/>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Content Placeholder 26" descr="Content Placeholder 26"/>
          <p:cNvPicPr>
            <a:picLocks noChangeAspect="1"/>
          </p:cNvPicPr>
          <p:nvPr/>
        </p:nvPicPr>
        <p:blipFill>
          <a:blip r:embed="rId3"/>
          <a:srcRect t="20702" r="5397" b="19287"/>
          <a:stretch>
            <a:fillRect/>
          </a:stretch>
        </p:blipFill>
        <p:spPr>
          <a:xfrm>
            <a:off x="4514773" y="0"/>
            <a:ext cx="7677228" cy="6883942"/>
          </a:xfrm>
          <a:prstGeom prst="rect">
            <a:avLst/>
          </a:prstGeom>
          <a:ln w="12700">
            <a:miter lim="400000"/>
          </a:ln>
        </p:spPr>
      </p:pic>
      <p:sp>
        <p:nvSpPr>
          <p:cNvPr id="194" name="Title 1"/>
          <p:cNvSpPr txBox="1">
            <a:spLocks noGrp="1"/>
          </p:cNvSpPr>
          <p:nvPr>
            <p:ph type="title"/>
          </p:nvPr>
        </p:nvSpPr>
        <p:spPr>
          <a:xfrm>
            <a:off x="411636" y="339198"/>
            <a:ext cx="8960965" cy="4139479"/>
          </a:xfrm>
          <a:prstGeom prst="rect">
            <a:avLst/>
          </a:prstGeom>
        </p:spPr>
        <p:txBody>
          <a:bodyPr/>
          <a:lstStyle/>
          <a:p>
            <a:r>
              <a:t>JOURNEY </a:t>
            </a:r>
            <a:br/>
            <a:r>
              <a:t>TO THE </a:t>
            </a:r>
            <a:br/>
            <a:r>
              <a:t>GAMES</a:t>
            </a:r>
          </a:p>
        </p:txBody>
      </p:sp>
      <p:pic>
        <p:nvPicPr>
          <p:cNvPr id="195" name="Picture 4" descr="Picture 4"/>
          <p:cNvPicPr>
            <a:picLocks noChangeAspect="1"/>
          </p:cNvPicPr>
          <p:nvPr/>
        </p:nvPicPr>
        <p:blipFill>
          <a:blip r:embed="rId4"/>
          <a:stretch>
            <a:fillRect/>
          </a:stretch>
        </p:blipFill>
        <p:spPr>
          <a:xfrm>
            <a:off x="411638" y="4478675"/>
            <a:ext cx="3160238" cy="545539"/>
          </a:xfrm>
          <a:prstGeom prst="rect">
            <a:avLst/>
          </a:prstGeom>
          <a:ln w="12700">
            <a:miter lim="400000"/>
          </a:ln>
        </p:spPr>
      </p:pic>
      <p:sp>
        <p:nvSpPr>
          <p:cNvPr id="196" name="Title 1"/>
          <p:cNvSpPr txBox="1"/>
          <p:nvPr/>
        </p:nvSpPr>
        <p:spPr>
          <a:xfrm>
            <a:off x="411636" y="5242248"/>
            <a:ext cx="10607462" cy="1031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lvl1pPr>
              <a:lnSpc>
                <a:spcPts val="9000"/>
              </a:lnSpc>
              <a:defRPr sz="4000" b="1">
                <a:latin typeface="Arial Nova Cond"/>
                <a:ea typeface="Arial Nova Cond"/>
                <a:cs typeface="Arial Nova Cond"/>
                <a:sym typeface="Arial Nova Cond"/>
              </a:defRPr>
            </a:lvl1pPr>
          </a:lstStyle>
          <a:p>
            <a:r>
              <a:t>KS1</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a:t>
            </a:fld>
            <a:endParaRPr/>
          </a:p>
        </p:txBody>
      </p:sp>
      <p:sp>
        <p:nvSpPr>
          <p:cNvPr id="253"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pic>
        <p:nvPicPr>
          <p:cNvPr id="254"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255" name="Picture 6" descr="Picture 6"/>
          <p:cNvPicPr>
            <a:picLocks noChangeAspect="1"/>
          </p:cNvPicPr>
          <p:nvPr/>
        </p:nvPicPr>
        <p:blipFill>
          <a:blip r:embed="rId4"/>
          <a:stretch>
            <a:fillRect/>
          </a:stretch>
        </p:blipFill>
        <p:spPr>
          <a:xfrm>
            <a:off x="2498301" y="1711156"/>
            <a:ext cx="4037967" cy="260405"/>
          </a:xfrm>
          <a:prstGeom prst="rect">
            <a:avLst/>
          </a:prstGeom>
          <a:ln w="12700">
            <a:miter lim="400000"/>
          </a:ln>
        </p:spPr>
      </p:pic>
      <p:sp>
        <p:nvSpPr>
          <p:cNvPr id="8" name="Content Placeholder 2">
            <a:extLst>
              <a:ext uri="{FF2B5EF4-FFF2-40B4-BE49-F238E27FC236}">
                <a16:creationId xmlns:a16="http://schemas.microsoft.com/office/drawing/2014/main" id="{717852EF-9EFC-FA0F-56C6-7CFB4F188EFE}"/>
              </a:ext>
            </a:extLst>
          </p:cNvPr>
          <p:cNvSpPr txBox="1">
            <a:spLocks/>
          </p:cNvSpPr>
          <p:nvPr/>
        </p:nvSpPr>
        <p:spPr>
          <a:xfrm>
            <a:off x="932180" y="2083117"/>
            <a:ext cx="4993640" cy="3438041"/>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600" b="1" dirty="0">
                <a:latin typeface="Arial Nova Cond" panose="020B0506020202020204" pitchFamily="34" charset="0"/>
              </a:rPr>
              <a:t>WHEN?  </a:t>
            </a:r>
          </a:p>
          <a:p>
            <a:pPr>
              <a:lnSpc>
                <a:spcPct val="100000"/>
              </a:lnSpc>
            </a:pPr>
            <a:r>
              <a:rPr lang="en-GB" dirty="0"/>
              <a:t>28th July to 8th August 2022</a:t>
            </a:r>
          </a:p>
          <a:p>
            <a:pPr>
              <a:lnSpc>
                <a:spcPct val="100000"/>
              </a:lnSpc>
            </a:pPr>
            <a:r>
              <a:rPr lang="en-GB" sz="2600" b="1" dirty="0">
                <a:latin typeface="Arial Nova Cond" panose="020B0506020202020204" pitchFamily="34" charset="0"/>
              </a:rPr>
              <a:t>WHAT? </a:t>
            </a:r>
          </a:p>
          <a:p>
            <a:pPr>
              <a:lnSpc>
                <a:spcPct val="100000"/>
              </a:lnSpc>
            </a:pPr>
            <a:r>
              <a:rPr lang="en-GB" dirty="0"/>
              <a:t>An international sporting event with athletes from the </a:t>
            </a:r>
            <a:r>
              <a:rPr lang="en-GB" b="1" dirty="0"/>
              <a:t>Commonwealth of Nations</a:t>
            </a:r>
          </a:p>
          <a:p>
            <a:pPr>
              <a:lnSpc>
                <a:spcPct val="100000"/>
              </a:lnSpc>
            </a:pPr>
            <a:r>
              <a:rPr lang="en-GB" dirty="0"/>
              <a:t>Known as the </a:t>
            </a:r>
            <a:r>
              <a:rPr lang="en-GB" b="1" dirty="0"/>
              <a:t>Friendly Games</a:t>
            </a:r>
            <a:endParaRPr lang="en-GB" dirty="0"/>
          </a:p>
          <a:p>
            <a:pPr>
              <a:lnSpc>
                <a:spcPct val="100000"/>
              </a:lnSpc>
            </a:pPr>
            <a:r>
              <a:rPr lang="en-GB" dirty="0"/>
              <a:t>The Games take place </a:t>
            </a:r>
            <a:r>
              <a:rPr lang="en-GB" b="1" dirty="0"/>
              <a:t>every four years</a:t>
            </a:r>
            <a:endParaRPr lang="en-GB" dirty="0"/>
          </a:p>
        </p:txBody>
      </p:sp>
      <p:sp>
        <p:nvSpPr>
          <p:cNvPr id="9" name="Content Placeholder 2">
            <a:extLst>
              <a:ext uri="{FF2B5EF4-FFF2-40B4-BE49-F238E27FC236}">
                <a16:creationId xmlns:a16="http://schemas.microsoft.com/office/drawing/2014/main" id="{FADDB3D3-3ACB-514B-3772-CB248DFD3A58}"/>
              </a:ext>
            </a:extLst>
          </p:cNvPr>
          <p:cNvSpPr txBox="1">
            <a:spLocks/>
          </p:cNvSpPr>
          <p:nvPr/>
        </p:nvSpPr>
        <p:spPr>
          <a:xfrm>
            <a:off x="6266180" y="2083117"/>
            <a:ext cx="4993640" cy="3438041"/>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600" b="1" dirty="0">
                <a:latin typeface="Arial Nova Cond" panose="020B0506020202020204" pitchFamily="34" charset="0"/>
              </a:rPr>
              <a:t>WHERE? </a:t>
            </a:r>
          </a:p>
          <a:p>
            <a:pPr>
              <a:lnSpc>
                <a:spcPct val="100000"/>
              </a:lnSpc>
            </a:pPr>
            <a:r>
              <a:rPr lang="en-GB" dirty="0"/>
              <a:t>The</a:t>
            </a:r>
            <a:r>
              <a:rPr lang="en-GB" b="1" dirty="0"/>
              <a:t> Birmingham 2022 Commonwealth Games </a:t>
            </a:r>
            <a:br>
              <a:rPr lang="en-GB" dirty="0"/>
            </a:br>
            <a:r>
              <a:rPr lang="en-GB" dirty="0"/>
              <a:t>will take place in Birmingham and across the West Midlands</a:t>
            </a:r>
          </a:p>
        </p:txBody>
      </p:sp>
    </p:spTree>
    <p:extLst>
      <p:ext uri="{BB962C8B-B14F-4D97-AF65-F5344CB8AC3E}">
        <p14:creationId xmlns:p14="http://schemas.microsoft.com/office/powerpoint/2010/main" val="169320993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208" name="Title 1"/>
          <p:cNvSpPr txBox="1">
            <a:spLocks noGrp="1"/>
          </p:cNvSpPr>
          <p:nvPr>
            <p:ph type="title"/>
          </p:nvPr>
        </p:nvSpPr>
        <p:spPr>
          <a:xfrm>
            <a:off x="932180" y="737418"/>
            <a:ext cx="3919909" cy="1345699"/>
          </a:xfrm>
          <a:prstGeom prst="rect">
            <a:avLst/>
          </a:prstGeom>
        </p:spPr>
        <p:txBody>
          <a:bodyPr anchor="t"/>
          <a:lstStyle/>
          <a:p>
            <a:r>
              <a:t>WEST MIDLANDS</a:t>
            </a:r>
          </a:p>
        </p:txBody>
      </p:sp>
      <p:pic>
        <p:nvPicPr>
          <p:cNvPr id="209" name="Picture 3" descr="Picture 3"/>
          <p:cNvPicPr>
            <a:picLocks noChangeAspect="1"/>
          </p:cNvPicPr>
          <p:nvPr/>
        </p:nvPicPr>
        <p:blipFill>
          <a:blip r:embed="rId3"/>
          <a:stretch>
            <a:fillRect/>
          </a:stretch>
        </p:blipFill>
        <p:spPr>
          <a:xfrm>
            <a:off x="2801847" y="1410267"/>
            <a:ext cx="5890516" cy="4259923"/>
          </a:xfrm>
          <a:prstGeom prst="rect">
            <a:avLst/>
          </a:prstGeom>
          <a:ln w="12700">
            <a:miter lim="400000"/>
          </a:ln>
        </p:spPr>
      </p:pic>
      <p:sp>
        <p:nvSpPr>
          <p:cNvPr id="210" name="Title 1"/>
          <p:cNvSpPr txBox="1"/>
          <p:nvPr/>
        </p:nvSpPr>
        <p:spPr>
          <a:xfrm>
            <a:off x="4285596" y="3921038"/>
            <a:ext cx="2094242"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BIRMINGHAM</a:t>
            </a:r>
          </a:p>
        </p:txBody>
      </p:sp>
      <p:sp>
        <p:nvSpPr>
          <p:cNvPr id="211" name="Title 1"/>
          <p:cNvSpPr txBox="1"/>
          <p:nvPr/>
        </p:nvSpPr>
        <p:spPr>
          <a:xfrm>
            <a:off x="5854653" y="4811162"/>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SOLIHULL</a:t>
            </a:r>
          </a:p>
        </p:txBody>
      </p:sp>
      <p:sp>
        <p:nvSpPr>
          <p:cNvPr id="212" name="Title 1"/>
          <p:cNvSpPr txBox="1"/>
          <p:nvPr/>
        </p:nvSpPr>
        <p:spPr>
          <a:xfrm>
            <a:off x="7468423" y="4811162"/>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COVENTRY</a:t>
            </a:r>
          </a:p>
        </p:txBody>
      </p:sp>
      <p:sp>
        <p:nvSpPr>
          <p:cNvPr id="213" name="Title 1"/>
          <p:cNvSpPr txBox="1"/>
          <p:nvPr/>
        </p:nvSpPr>
        <p:spPr>
          <a:xfrm>
            <a:off x="4128142" y="2466756"/>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WALSALL</a:t>
            </a:r>
          </a:p>
        </p:txBody>
      </p:sp>
      <p:sp>
        <p:nvSpPr>
          <p:cNvPr id="214" name="Title 1"/>
          <p:cNvSpPr txBox="1"/>
          <p:nvPr/>
        </p:nvSpPr>
        <p:spPr>
          <a:xfrm>
            <a:off x="3760411" y="3599648"/>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rPr dirty="0"/>
              <a:t>SANDWELL</a:t>
            </a:r>
          </a:p>
        </p:txBody>
      </p:sp>
      <p:sp>
        <p:nvSpPr>
          <p:cNvPr id="215" name="Title 1"/>
          <p:cNvSpPr txBox="1"/>
          <p:nvPr/>
        </p:nvSpPr>
        <p:spPr>
          <a:xfrm>
            <a:off x="2842307" y="3856756"/>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DUDLEY</a:t>
            </a:r>
          </a:p>
        </p:txBody>
      </p:sp>
      <p:sp>
        <p:nvSpPr>
          <p:cNvPr id="216" name="Title 1"/>
          <p:cNvSpPr txBox="1"/>
          <p:nvPr/>
        </p:nvSpPr>
        <p:spPr>
          <a:xfrm>
            <a:off x="2823257" y="2621608"/>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WOLVERHAMPTON</a:t>
            </a:r>
          </a:p>
        </p:txBody>
      </p:sp>
      <p:sp>
        <p:nvSpPr>
          <p:cNvPr id="217" name="TextBox 13"/>
          <p:cNvSpPr txBox="1"/>
          <p:nvPr/>
        </p:nvSpPr>
        <p:spPr>
          <a:xfrm>
            <a:off x="5457595" y="1134700"/>
            <a:ext cx="2102034"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rPr dirty="0"/>
              <a:t>ALEXANDER STADIUM</a:t>
            </a:r>
          </a:p>
        </p:txBody>
      </p:sp>
      <p:cxnSp>
        <p:nvCxnSpPr>
          <p:cNvPr id="218" name="Elbow Connector 15"/>
          <p:cNvCxnSpPr>
            <a:cxnSpLocks/>
            <a:stCxn id="217" idx="2"/>
            <a:endCxn id="219" idx="0"/>
          </p:cNvCxnSpPr>
          <p:nvPr/>
        </p:nvCxnSpPr>
        <p:spPr>
          <a:xfrm rot="5400000">
            <a:off x="5102988" y="1672205"/>
            <a:ext cx="1635352" cy="1175896"/>
          </a:xfrm>
          <a:prstGeom prst="bentConnector3">
            <a:avLst>
              <a:gd name="adj1" fmla="val 36346"/>
            </a:avLst>
          </a:prstGeom>
          <a:ln w="19050">
            <a:solidFill>
              <a:srgbClr val="000000"/>
            </a:solidFill>
            <a:miter/>
          </a:ln>
        </p:spPr>
      </p:cxnSp>
      <p:sp>
        <p:nvSpPr>
          <p:cNvPr id="219" name="Oval 22"/>
          <p:cNvSpPr/>
          <p:nvPr/>
        </p:nvSpPr>
        <p:spPr>
          <a:xfrm>
            <a:off x="5283456" y="3077829"/>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0" name="TextBox 25"/>
          <p:cNvSpPr txBox="1"/>
          <p:nvPr/>
        </p:nvSpPr>
        <p:spPr>
          <a:xfrm>
            <a:off x="9295472" y="3961314"/>
            <a:ext cx="2003774" cy="523220"/>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rPr dirty="0"/>
              <a:t>COVENTRY STADIUM </a:t>
            </a:r>
            <a:br>
              <a:rPr lang="en-GB" dirty="0"/>
            </a:br>
            <a:r>
              <a:rPr dirty="0"/>
              <a:t>AND AREN</a:t>
            </a:r>
            <a:r>
              <a:rPr lang="en-GB" dirty="0"/>
              <a:t>A</a:t>
            </a:r>
            <a:endParaRPr dirty="0"/>
          </a:p>
        </p:txBody>
      </p:sp>
      <p:cxnSp>
        <p:nvCxnSpPr>
          <p:cNvPr id="221" name="Elbow Connector 26"/>
          <p:cNvCxnSpPr>
            <a:cxnSpLocks/>
            <a:stCxn id="220" idx="1"/>
            <a:endCxn id="222" idx="0"/>
          </p:cNvCxnSpPr>
          <p:nvPr/>
        </p:nvCxnSpPr>
        <p:spPr>
          <a:xfrm rot="10800000" flipV="1">
            <a:off x="7995256" y="4222923"/>
            <a:ext cx="1300216" cy="370315"/>
          </a:xfrm>
          <a:prstGeom prst="bentConnector2">
            <a:avLst/>
          </a:prstGeom>
          <a:ln w="19050">
            <a:solidFill>
              <a:srgbClr val="000000"/>
            </a:solidFill>
            <a:miter/>
          </a:ln>
        </p:spPr>
      </p:cxnSp>
      <p:sp>
        <p:nvSpPr>
          <p:cNvPr id="222" name="Oval 27"/>
          <p:cNvSpPr/>
          <p:nvPr/>
        </p:nvSpPr>
        <p:spPr>
          <a:xfrm>
            <a:off x="7945996" y="4593239"/>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3" name="TextBox 41"/>
          <p:cNvSpPr txBox="1"/>
          <p:nvPr/>
        </p:nvSpPr>
        <p:spPr>
          <a:xfrm>
            <a:off x="6499943" y="3173889"/>
            <a:ext cx="2192420"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EDGBASTON STADIUM</a:t>
            </a:r>
          </a:p>
        </p:txBody>
      </p:sp>
      <p:cxnSp>
        <p:nvCxnSpPr>
          <p:cNvPr id="224" name="Elbow Connector 42"/>
          <p:cNvCxnSpPr>
            <a:cxnSpLocks/>
            <a:stCxn id="223" idx="2"/>
            <a:endCxn id="225" idx="0"/>
          </p:cNvCxnSpPr>
          <p:nvPr/>
        </p:nvCxnSpPr>
        <p:spPr>
          <a:xfrm rot="5400000">
            <a:off x="6041374" y="2647175"/>
            <a:ext cx="720289" cy="2389271"/>
          </a:xfrm>
          <a:prstGeom prst="bentConnector3">
            <a:avLst>
              <a:gd name="adj1" fmla="val 50000"/>
            </a:avLst>
          </a:prstGeom>
          <a:ln w="19050">
            <a:solidFill>
              <a:srgbClr val="000000"/>
            </a:solidFill>
            <a:miter/>
          </a:ln>
        </p:spPr>
      </p:cxnSp>
      <p:sp>
        <p:nvSpPr>
          <p:cNvPr id="225" name="Oval 46"/>
          <p:cNvSpPr/>
          <p:nvPr/>
        </p:nvSpPr>
        <p:spPr>
          <a:xfrm>
            <a:off x="5157622" y="4201955"/>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6" name="TextBox 49"/>
          <p:cNvSpPr txBox="1"/>
          <p:nvPr/>
        </p:nvSpPr>
        <p:spPr>
          <a:xfrm>
            <a:off x="2132510" y="5161238"/>
            <a:ext cx="1995634" cy="523220"/>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1400" b="1">
                <a:solidFill>
                  <a:srgbClr val="FBE614"/>
                </a:solidFill>
                <a:latin typeface="Arial Nova Cond"/>
                <a:ea typeface="Arial Nova Cond"/>
                <a:cs typeface="Arial Nova Cond"/>
                <a:sym typeface="Arial Nova Cond"/>
              </a:defRPr>
            </a:pPr>
            <a:r>
              <a:rPr dirty="0"/>
              <a:t>SANDWELL </a:t>
            </a:r>
            <a:br>
              <a:rPr dirty="0"/>
            </a:br>
            <a:r>
              <a:rPr dirty="0"/>
              <a:t>AQUATICS CENTRE</a:t>
            </a:r>
          </a:p>
        </p:txBody>
      </p:sp>
      <p:cxnSp>
        <p:nvCxnSpPr>
          <p:cNvPr id="227" name="Elbow Connector 50"/>
          <p:cNvCxnSpPr>
            <a:cxnSpLocks/>
          </p:cNvCxnSpPr>
          <p:nvPr/>
        </p:nvCxnSpPr>
        <p:spPr>
          <a:xfrm rot="5400000" flipH="1" flipV="1">
            <a:off x="3086167" y="3839677"/>
            <a:ext cx="1376736" cy="1322700"/>
          </a:xfrm>
          <a:prstGeom prst="bentConnector3">
            <a:avLst>
              <a:gd name="adj1" fmla="val 50000"/>
            </a:avLst>
          </a:prstGeom>
          <a:ln w="19050">
            <a:solidFill>
              <a:srgbClr val="000000"/>
            </a:solidFill>
            <a:miter/>
          </a:ln>
        </p:spPr>
      </p:cxnSp>
      <p:sp>
        <p:nvSpPr>
          <p:cNvPr id="228" name="Oval 55"/>
          <p:cNvSpPr/>
          <p:nvPr/>
        </p:nvSpPr>
        <p:spPr>
          <a:xfrm flipH="1" flipV="1">
            <a:off x="4430168" y="3738783"/>
            <a:ext cx="45719" cy="45719"/>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9" name="TextBox 69"/>
          <p:cNvSpPr txBox="1"/>
          <p:nvPr/>
        </p:nvSpPr>
        <p:spPr>
          <a:xfrm>
            <a:off x="1000071" y="2158979"/>
            <a:ext cx="1591032"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SMITHFIELD</a:t>
            </a:r>
          </a:p>
        </p:txBody>
      </p:sp>
      <p:cxnSp>
        <p:nvCxnSpPr>
          <p:cNvPr id="230" name="Elbow Connector 70"/>
          <p:cNvCxnSpPr>
            <a:cxnSpLocks/>
            <a:stCxn id="229" idx="2"/>
            <a:endCxn id="231" idx="0"/>
          </p:cNvCxnSpPr>
          <p:nvPr/>
        </p:nvCxnSpPr>
        <p:spPr>
          <a:xfrm rot="16200000" flipH="1">
            <a:off x="2829359" y="1432548"/>
            <a:ext cx="1269862" cy="3337406"/>
          </a:xfrm>
          <a:prstGeom prst="bentConnector3">
            <a:avLst>
              <a:gd name="adj1" fmla="val 50000"/>
            </a:avLst>
          </a:prstGeom>
          <a:ln w="19050">
            <a:solidFill>
              <a:srgbClr val="000000"/>
            </a:solidFill>
            <a:miter/>
          </a:ln>
        </p:spPr>
      </p:cxnSp>
      <p:sp>
        <p:nvSpPr>
          <p:cNvPr id="231" name="Oval 73"/>
          <p:cNvSpPr/>
          <p:nvPr/>
        </p:nvSpPr>
        <p:spPr>
          <a:xfrm>
            <a:off x="5083733" y="3736182"/>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32" name="Oval 94"/>
          <p:cNvSpPr/>
          <p:nvPr/>
        </p:nvSpPr>
        <p:spPr>
          <a:xfrm>
            <a:off x="9111857" y="738605"/>
            <a:ext cx="2187389" cy="2187389"/>
          </a:xfrm>
          <a:prstGeom prst="ellipse">
            <a:avLst/>
          </a:prstGeom>
          <a:solidFill>
            <a:srgbClr val="FBE614"/>
          </a:solidFill>
          <a:ln w="19050">
            <a:solidFill>
              <a:srgbClr val="000000"/>
            </a:solidFill>
            <a:miter/>
          </a:ln>
        </p:spPr>
        <p:txBody>
          <a:bodyPr lIns="45719" rIns="45719" anchor="ctr"/>
          <a:lstStyle/>
          <a:p>
            <a:pPr algn="ctr">
              <a:defRPr>
                <a:solidFill>
                  <a:srgbClr val="FBE614"/>
                </a:solidFill>
              </a:defRPr>
            </a:pPr>
            <a:endParaRPr/>
          </a:p>
        </p:txBody>
      </p:sp>
      <p:sp>
        <p:nvSpPr>
          <p:cNvPr id="233" name="TextBox 96"/>
          <p:cNvSpPr txBox="1"/>
          <p:nvPr/>
        </p:nvSpPr>
        <p:spPr>
          <a:xfrm>
            <a:off x="6876356" y="2118816"/>
            <a:ext cx="2102034"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LEE VALLEY VELOPARK</a:t>
            </a:r>
          </a:p>
        </p:txBody>
      </p:sp>
      <p:sp>
        <p:nvSpPr>
          <p:cNvPr id="234" name="Title 1"/>
          <p:cNvSpPr txBox="1"/>
          <p:nvPr/>
        </p:nvSpPr>
        <p:spPr>
          <a:xfrm>
            <a:off x="9106224" y="3192103"/>
            <a:ext cx="2198655" cy="407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630936">
              <a:lnSpc>
                <a:spcPct val="63000"/>
              </a:lnSpc>
              <a:defRPr sz="2760" b="1">
                <a:latin typeface="Arial Nova Cond"/>
                <a:ea typeface="Arial Nova Cond"/>
                <a:cs typeface="Arial Nova Cond"/>
                <a:sym typeface="Arial Nova Cond"/>
              </a:defRPr>
            </a:lvl1pPr>
          </a:lstStyle>
          <a:p>
            <a:r>
              <a:t>LONDON</a:t>
            </a:r>
          </a:p>
        </p:txBody>
      </p:sp>
      <p:pic>
        <p:nvPicPr>
          <p:cNvPr id="235" name="Picture 102" descr="Picture 102"/>
          <p:cNvPicPr>
            <a:picLocks noChangeAspect="1"/>
          </p:cNvPicPr>
          <p:nvPr/>
        </p:nvPicPr>
        <p:blipFill>
          <a:blip r:embed="rId4"/>
          <a:stretch>
            <a:fillRect/>
          </a:stretch>
        </p:blipFill>
        <p:spPr>
          <a:xfrm>
            <a:off x="9326081" y="1152631"/>
            <a:ext cx="1839698" cy="1417913"/>
          </a:xfrm>
          <a:prstGeom prst="rect">
            <a:avLst/>
          </a:prstGeom>
          <a:ln w="12700">
            <a:miter lim="400000"/>
          </a:ln>
        </p:spPr>
      </p:pic>
      <p:cxnSp>
        <p:nvCxnSpPr>
          <p:cNvPr id="236" name="Elbow Connector 103"/>
          <p:cNvCxnSpPr>
            <a:cxnSpLocks/>
            <a:stCxn id="233" idx="0"/>
            <a:endCxn id="237" idx="0"/>
          </p:cNvCxnSpPr>
          <p:nvPr/>
        </p:nvCxnSpPr>
        <p:spPr>
          <a:xfrm rot="5400000" flipH="1" flipV="1">
            <a:off x="9018262" y="599457"/>
            <a:ext cx="428470" cy="2610249"/>
          </a:xfrm>
          <a:prstGeom prst="bentConnector3">
            <a:avLst>
              <a:gd name="adj1" fmla="val 91315"/>
            </a:avLst>
          </a:prstGeom>
          <a:ln w="19050">
            <a:solidFill>
              <a:srgbClr val="000000"/>
            </a:solidFill>
            <a:miter/>
          </a:ln>
        </p:spPr>
      </p:cxnSp>
      <p:sp>
        <p:nvSpPr>
          <p:cNvPr id="237" name="Oval 109"/>
          <p:cNvSpPr/>
          <p:nvPr/>
        </p:nvSpPr>
        <p:spPr>
          <a:xfrm>
            <a:off x="10488362" y="1690346"/>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38" name="Picture 116" descr="Picture 116"/>
          <p:cNvPicPr>
            <a:picLocks noChangeAspect="1"/>
          </p:cNvPicPr>
          <p:nvPr/>
        </p:nvPicPr>
        <p:blipFill>
          <a:blip r:embed="rId5"/>
          <a:stretch>
            <a:fillRect/>
          </a:stretch>
        </p:blipFill>
        <p:spPr>
          <a:xfrm>
            <a:off x="2132509" y="1136808"/>
            <a:ext cx="2511234" cy="173556"/>
          </a:xfrm>
          <a:prstGeom prst="rect">
            <a:avLst/>
          </a:prstGeom>
          <a:ln w="12700">
            <a:miter lim="400000"/>
          </a:ln>
        </p:spPr>
      </p:pic>
      <p:pic>
        <p:nvPicPr>
          <p:cNvPr id="239" name="Picture 117" descr="Picture 117"/>
          <p:cNvPicPr>
            <a:picLocks noChangeAspect="1"/>
          </p:cNvPicPr>
          <p:nvPr/>
        </p:nvPicPr>
        <p:blipFill>
          <a:blip r:embed="rId5"/>
          <a:stretch>
            <a:fillRect/>
          </a:stretch>
        </p:blipFill>
        <p:spPr>
          <a:xfrm>
            <a:off x="9260747" y="3531594"/>
            <a:ext cx="1839698" cy="186679"/>
          </a:xfrm>
          <a:prstGeom prst="rect">
            <a:avLst/>
          </a:prstGeom>
          <a:ln w="12700">
            <a:miter lim="400000"/>
          </a:ln>
        </p:spPr>
      </p:pic>
      <p:sp>
        <p:nvSpPr>
          <p:cNvPr id="50" name="Oval 46">
            <a:extLst>
              <a:ext uri="{FF2B5EF4-FFF2-40B4-BE49-F238E27FC236}">
                <a16:creationId xmlns:a16="http://schemas.microsoft.com/office/drawing/2014/main" id="{64FC440E-1F24-0880-0541-70123C8952A3}"/>
              </a:ext>
            </a:extLst>
          </p:cNvPr>
          <p:cNvSpPr/>
          <p:nvPr/>
        </p:nvSpPr>
        <p:spPr>
          <a:xfrm>
            <a:off x="4397936" y="3754622"/>
            <a:ext cx="55091" cy="45719"/>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51" name="Oval 46">
            <a:extLst>
              <a:ext uri="{FF2B5EF4-FFF2-40B4-BE49-F238E27FC236}">
                <a16:creationId xmlns:a16="http://schemas.microsoft.com/office/drawing/2014/main" id="{2A672B9D-4538-1528-0AF4-C9104BCB36D9}"/>
              </a:ext>
            </a:extLst>
          </p:cNvPr>
          <p:cNvSpPr/>
          <p:nvPr/>
        </p:nvSpPr>
        <p:spPr>
          <a:xfrm>
            <a:off x="4391453" y="3716598"/>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5593818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
        <p:nvSpPr>
          <p:cNvPr id="253"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pic>
        <p:nvPicPr>
          <p:cNvPr id="254"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255" name="Picture 6" descr="Picture 6"/>
          <p:cNvPicPr>
            <a:picLocks noChangeAspect="1"/>
          </p:cNvPicPr>
          <p:nvPr/>
        </p:nvPicPr>
        <p:blipFill>
          <a:blip r:embed="rId4"/>
          <a:stretch>
            <a:fillRect/>
          </a:stretch>
        </p:blipFill>
        <p:spPr>
          <a:xfrm>
            <a:off x="2498301" y="1711156"/>
            <a:ext cx="4037967" cy="260405"/>
          </a:xfrm>
          <a:prstGeom prst="rect">
            <a:avLst/>
          </a:prstGeom>
          <a:ln w="12700">
            <a:miter lim="400000"/>
          </a:ln>
        </p:spPr>
      </p:pic>
      <p:sp>
        <p:nvSpPr>
          <p:cNvPr id="256" name="Content Placeholder 2"/>
          <p:cNvSpPr txBox="1"/>
          <p:nvPr/>
        </p:nvSpPr>
        <p:spPr>
          <a:xfrm>
            <a:off x="932179" y="2083117"/>
            <a:ext cx="4993642" cy="3009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rPr dirty="0"/>
              <a:t>VISION</a:t>
            </a:r>
            <a:endParaRPr dirty="0">
              <a:latin typeface="Arial Nova"/>
              <a:ea typeface="Arial Nova"/>
              <a:cs typeface="Arial Nova"/>
              <a:sym typeface="Arial Nova"/>
            </a:endParaRPr>
          </a:p>
          <a:p>
            <a:pPr>
              <a:spcBef>
                <a:spcPts val="1000"/>
              </a:spcBef>
              <a:defRPr>
                <a:latin typeface="Arial Nova"/>
                <a:ea typeface="Arial Nova"/>
                <a:cs typeface="Arial Nova"/>
                <a:sym typeface="Arial Nova"/>
              </a:defRPr>
            </a:pPr>
            <a:r>
              <a:rPr dirty="0"/>
              <a:t>A festival of thrilling, fast-paced sport </a:t>
            </a:r>
            <a:br>
              <a:rPr lang="en-GB" dirty="0"/>
            </a:br>
            <a:r>
              <a:rPr dirty="0"/>
              <a:t>and amazing cultural events</a:t>
            </a:r>
          </a:p>
          <a:p>
            <a:pPr>
              <a:spcBef>
                <a:spcPts val="1000"/>
              </a:spcBef>
              <a:defRPr>
                <a:latin typeface="Arial Nova"/>
                <a:ea typeface="Arial Nova"/>
                <a:cs typeface="Arial Nova"/>
                <a:sym typeface="Arial Nova"/>
              </a:defRPr>
            </a:pPr>
            <a:r>
              <a:rPr dirty="0"/>
              <a:t>The Birmingham 2022 Commonwealth Games will make a world of difference for everyone across the West Midlands and beyond. </a:t>
            </a:r>
          </a:p>
          <a:p>
            <a:pPr>
              <a:spcBef>
                <a:spcPts val="1000"/>
              </a:spcBef>
              <a:defRPr>
                <a:latin typeface="Arial Nova"/>
                <a:ea typeface="Arial Nova"/>
                <a:cs typeface="Arial Nova"/>
                <a:sym typeface="Arial Nova"/>
              </a:defRPr>
            </a:pPr>
            <a:r>
              <a:rPr dirty="0"/>
              <a:t>The Birmingham 2022 Commonwealth Games</a:t>
            </a:r>
            <a:br>
              <a:rPr dirty="0"/>
            </a:br>
            <a:r>
              <a:rPr dirty="0"/>
              <a:t>is a chance to bring the Commonwealth nations together and celebrate our human potential.</a:t>
            </a:r>
          </a:p>
        </p:txBody>
      </p:sp>
      <p:pic>
        <p:nvPicPr>
          <p:cNvPr id="257" name="Picture 3" descr="Picture 3"/>
          <p:cNvPicPr>
            <a:picLocks noChangeAspect="1"/>
          </p:cNvPicPr>
          <p:nvPr/>
        </p:nvPicPr>
        <p:blipFill>
          <a:blip r:embed="rId5"/>
          <a:srcRect b="37629"/>
          <a:stretch>
            <a:fillRect/>
          </a:stretch>
        </p:blipFill>
        <p:spPr>
          <a:xfrm>
            <a:off x="4887390" y="1561299"/>
            <a:ext cx="4993582" cy="52967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8</a:t>
            </a:fld>
            <a:endParaRPr/>
          </a:p>
        </p:txBody>
      </p:sp>
      <p:grpSp>
        <p:nvGrpSpPr>
          <p:cNvPr id="269" name="Group 86"/>
          <p:cNvGrpSpPr/>
          <p:nvPr/>
        </p:nvGrpSpPr>
        <p:grpSpPr>
          <a:xfrm>
            <a:off x="2146866" y="1589701"/>
            <a:ext cx="7898269" cy="3964932"/>
            <a:chOff x="0" y="0"/>
            <a:chExt cx="7898268" cy="3964930"/>
          </a:xfrm>
        </p:grpSpPr>
        <p:pic>
          <p:nvPicPr>
            <p:cNvPr id="262" name="Picture 12" descr="Picture 12"/>
            <p:cNvPicPr>
              <a:picLocks noChangeAspect="1"/>
            </p:cNvPicPr>
            <p:nvPr/>
          </p:nvPicPr>
          <p:blipFill>
            <a:blip r:embed="rId3"/>
            <a:stretch>
              <a:fillRect/>
            </a:stretch>
          </p:blipFill>
          <p:spPr>
            <a:xfrm>
              <a:off x="0" y="0"/>
              <a:ext cx="7898269" cy="3964931"/>
            </a:xfrm>
            <a:prstGeom prst="rect">
              <a:avLst/>
            </a:prstGeom>
            <a:ln w="12700" cap="flat">
              <a:noFill/>
              <a:miter lim="400000"/>
            </a:ln>
            <a:effectLst/>
          </p:spPr>
        </p:pic>
        <p:sp>
          <p:nvSpPr>
            <p:cNvPr id="263" name="Title 1"/>
            <p:cNvSpPr txBox="1"/>
            <p:nvPr/>
          </p:nvSpPr>
          <p:spPr>
            <a:xfrm>
              <a:off x="5321558" y="985762"/>
              <a:ext cx="1050369" cy="960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ASIA</a:t>
              </a:r>
            </a:p>
          </p:txBody>
        </p:sp>
        <p:sp>
          <p:nvSpPr>
            <p:cNvPr id="264" name="Title 1"/>
            <p:cNvSpPr txBox="1"/>
            <p:nvPr/>
          </p:nvSpPr>
          <p:spPr>
            <a:xfrm>
              <a:off x="3599084" y="826273"/>
              <a:ext cx="1050369" cy="960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EUROPE</a:t>
              </a:r>
            </a:p>
          </p:txBody>
        </p:sp>
        <p:sp>
          <p:nvSpPr>
            <p:cNvPr id="265" name="Title 1"/>
            <p:cNvSpPr txBox="1"/>
            <p:nvPr/>
          </p:nvSpPr>
          <p:spPr>
            <a:xfrm>
              <a:off x="3450228" y="1815101"/>
              <a:ext cx="1050369" cy="960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AFRICA</a:t>
              </a:r>
            </a:p>
          </p:txBody>
        </p:sp>
        <p:sp>
          <p:nvSpPr>
            <p:cNvPr id="266" name="Title 1"/>
            <p:cNvSpPr txBox="1"/>
            <p:nvPr/>
          </p:nvSpPr>
          <p:spPr>
            <a:xfrm>
              <a:off x="547539" y="1177148"/>
              <a:ext cx="1050369" cy="960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NORTH AMERICA</a:t>
              </a:r>
            </a:p>
          </p:txBody>
        </p:sp>
        <p:sp>
          <p:nvSpPr>
            <p:cNvPr id="267" name="Title 1"/>
            <p:cNvSpPr txBox="1"/>
            <p:nvPr/>
          </p:nvSpPr>
          <p:spPr>
            <a:xfrm>
              <a:off x="1493837" y="2591277"/>
              <a:ext cx="1050369" cy="960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SOUTH AMERICA</a:t>
              </a:r>
            </a:p>
          </p:txBody>
        </p:sp>
        <p:sp>
          <p:nvSpPr>
            <p:cNvPr id="268" name="Title 1"/>
            <p:cNvSpPr txBox="1"/>
            <p:nvPr/>
          </p:nvSpPr>
          <p:spPr>
            <a:xfrm>
              <a:off x="6310386" y="2984679"/>
              <a:ext cx="1050369" cy="501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lvl1pPr algn="ctr">
                <a:lnSpc>
                  <a:spcPts val="900"/>
                </a:lnSpc>
                <a:defRPr sz="800" b="1">
                  <a:latin typeface="Arial Nova Cond"/>
                  <a:ea typeface="Arial Nova Cond"/>
                  <a:cs typeface="Arial Nova Cond"/>
                  <a:sym typeface="Arial Nova Cond"/>
                </a:defRPr>
              </a:lvl1pPr>
            </a:lstStyle>
            <a:p>
              <a:r>
                <a:t>AUSTRALIA AND OCEANIA</a:t>
              </a:r>
            </a:p>
          </p:txBody>
        </p:sp>
      </p:grpSp>
      <p:sp>
        <p:nvSpPr>
          <p:cNvPr id="270" name="Title 1"/>
          <p:cNvSpPr txBox="1">
            <a:spLocks noGrp="1"/>
          </p:cNvSpPr>
          <p:nvPr>
            <p:ph type="title"/>
          </p:nvPr>
        </p:nvSpPr>
        <p:spPr>
          <a:xfrm>
            <a:off x="932178" y="737418"/>
            <a:ext cx="6536247" cy="1345699"/>
          </a:xfrm>
          <a:prstGeom prst="rect">
            <a:avLst/>
          </a:prstGeom>
        </p:spPr>
        <p:txBody>
          <a:bodyPr anchor="t"/>
          <a:lstStyle/>
          <a:p>
            <a:r>
              <a:t>COMMONWEALTH NATIONS </a:t>
            </a:r>
          </a:p>
        </p:txBody>
      </p:sp>
      <p:sp>
        <p:nvSpPr>
          <p:cNvPr id="271" name="Oval 27"/>
          <p:cNvSpPr/>
          <p:nvPr/>
        </p:nvSpPr>
        <p:spPr>
          <a:xfrm>
            <a:off x="12468311" y="4153925"/>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72" name="TextBox 41"/>
          <p:cNvSpPr txBox="1"/>
          <p:nvPr/>
        </p:nvSpPr>
        <p:spPr>
          <a:xfrm>
            <a:off x="1042538" y="1710029"/>
            <a:ext cx="912388" cy="30734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CANADA</a:t>
            </a:r>
          </a:p>
        </p:txBody>
      </p:sp>
      <p:sp>
        <p:nvSpPr>
          <p:cNvPr id="273" name="Elbow Connector 42"/>
          <p:cNvSpPr/>
          <p:nvPr/>
        </p:nvSpPr>
        <p:spPr>
          <a:xfrm rot="16200000" flipH="1">
            <a:off x="2145980" y="1370558"/>
            <a:ext cx="376385" cy="16708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chemeClr val="tx1"/>
            </a:solidFill>
            <a:miter/>
          </a:ln>
        </p:spPr>
        <p:txBody>
          <a:bodyPr lIns="45719" rIns="45719" anchor="ctr"/>
          <a:lstStyle/>
          <a:p>
            <a:endParaRPr/>
          </a:p>
        </p:txBody>
      </p:sp>
      <p:sp>
        <p:nvSpPr>
          <p:cNvPr id="274" name="TextBox 39"/>
          <p:cNvSpPr txBox="1"/>
          <p:nvPr/>
        </p:nvSpPr>
        <p:spPr>
          <a:xfrm>
            <a:off x="1042538" y="3800304"/>
            <a:ext cx="912388" cy="30734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JAMAICA</a:t>
            </a:r>
          </a:p>
        </p:txBody>
      </p:sp>
      <p:sp>
        <p:nvSpPr>
          <p:cNvPr id="275" name="Elbow Connector 40"/>
          <p:cNvSpPr/>
          <p:nvPr/>
        </p:nvSpPr>
        <p:spPr>
          <a:xfrm rot="5400000" flipH="1" flipV="1">
            <a:off x="2396568" y="2593642"/>
            <a:ext cx="308828" cy="21044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76" name="TextBox 47"/>
          <p:cNvSpPr txBox="1"/>
          <p:nvPr/>
        </p:nvSpPr>
        <p:spPr>
          <a:xfrm>
            <a:off x="2349971" y="4810957"/>
            <a:ext cx="912388" cy="30734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NIGERIA</a:t>
            </a:r>
          </a:p>
        </p:txBody>
      </p:sp>
      <p:sp>
        <p:nvSpPr>
          <p:cNvPr id="277" name="Elbow Connector 48"/>
          <p:cNvSpPr/>
          <p:nvPr/>
        </p:nvSpPr>
        <p:spPr>
          <a:xfrm rot="5400000" flipH="1" flipV="1">
            <a:off x="3871933" y="2811479"/>
            <a:ext cx="933710" cy="30652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78" name="TextBox 52"/>
          <p:cNvSpPr txBox="1"/>
          <p:nvPr/>
        </p:nvSpPr>
        <p:spPr>
          <a:xfrm>
            <a:off x="4724202" y="5228051"/>
            <a:ext cx="1471881" cy="307777"/>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MOZAMBIQUE</a:t>
            </a:r>
          </a:p>
        </p:txBody>
      </p:sp>
      <p:sp>
        <p:nvSpPr>
          <p:cNvPr id="279" name="Elbow Connector 53"/>
          <p:cNvSpPr/>
          <p:nvPr/>
        </p:nvSpPr>
        <p:spPr>
          <a:xfrm rot="5400000" flipH="1" flipV="1">
            <a:off x="5568093" y="4265434"/>
            <a:ext cx="768532" cy="11567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80" name="TextBox 57"/>
          <p:cNvSpPr txBox="1"/>
          <p:nvPr/>
        </p:nvSpPr>
        <p:spPr>
          <a:xfrm>
            <a:off x="6978819" y="5332324"/>
            <a:ext cx="1299608" cy="30734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KENYA</a:t>
            </a:r>
          </a:p>
        </p:txBody>
      </p:sp>
      <p:sp>
        <p:nvSpPr>
          <p:cNvPr id="281" name="Elbow Connector 58"/>
          <p:cNvSpPr/>
          <p:nvPr/>
        </p:nvSpPr>
        <p:spPr>
          <a:xfrm rot="16200000" flipV="1">
            <a:off x="6506272" y="4209971"/>
            <a:ext cx="1237761" cy="10069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21364" y="21600"/>
                </a:lnTo>
              </a:path>
            </a:pathLst>
          </a:custGeom>
          <a:ln w="19050">
            <a:solidFill>
              <a:srgbClr val="000000"/>
            </a:solidFill>
            <a:miter/>
          </a:ln>
        </p:spPr>
        <p:txBody>
          <a:bodyPr lIns="45719" rIns="45719" anchor="ctr"/>
          <a:lstStyle/>
          <a:p>
            <a:endParaRPr/>
          </a:p>
        </p:txBody>
      </p:sp>
      <p:sp>
        <p:nvSpPr>
          <p:cNvPr id="282" name="TextBox 64"/>
          <p:cNvSpPr txBox="1"/>
          <p:nvPr/>
        </p:nvSpPr>
        <p:spPr>
          <a:xfrm>
            <a:off x="7719593" y="1149477"/>
            <a:ext cx="1299608" cy="30734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INDIA</a:t>
            </a:r>
          </a:p>
        </p:txBody>
      </p:sp>
      <p:sp>
        <p:nvSpPr>
          <p:cNvPr id="283" name="Elbow Connector 65"/>
          <p:cNvSpPr/>
          <p:nvPr/>
        </p:nvSpPr>
        <p:spPr>
          <a:xfrm rot="5400000">
            <a:off x="7167399" y="2009452"/>
            <a:ext cx="1754197" cy="64980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21132" y="21600"/>
                </a:lnTo>
              </a:path>
            </a:pathLst>
          </a:custGeom>
          <a:ln w="19050">
            <a:solidFill>
              <a:srgbClr val="000000"/>
            </a:solidFill>
            <a:miter/>
          </a:ln>
        </p:spPr>
        <p:txBody>
          <a:bodyPr lIns="45719" rIns="45719" anchor="ctr"/>
          <a:lstStyle/>
          <a:p>
            <a:endParaRPr/>
          </a:p>
        </p:txBody>
      </p:sp>
      <p:sp>
        <p:nvSpPr>
          <p:cNvPr id="284" name="TextBox 74"/>
          <p:cNvSpPr txBox="1"/>
          <p:nvPr/>
        </p:nvSpPr>
        <p:spPr>
          <a:xfrm>
            <a:off x="10237075" y="2831018"/>
            <a:ext cx="807890" cy="30734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NAURU</a:t>
            </a:r>
          </a:p>
        </p:txBody>
      </p:sp>
      <p:sp>
        <p:nvSpPr>
          <p:cNvPr id="285" name="Elbow Connector 75"/>
          <p:cNvSpPr/>
          <p:nvPr/>
        </p:nvSpPr>
        <p:spPr>
          <a:xfrm rot="5400000">
            <a:off x="9749852" y="3064659"/>
            <a:ext cx="817033" cy="9653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86" name="TextBox 84"/>
          <p:cNvSpPr txBox="1"/>
          <p:nvPr/>
        </p:nvSpPr>
        <p:spPr>
          <a:xfrm>
            <a:off x="9849290" y="4249985"/>
            <a:ext cx="1481026" cy="307777"/>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NEW ZEALAND</a:t>
            </a:r>
          </a:p>
        </p:txBody>
      </p:sp>
      <p:sp>
        <p:nvSpPr>
          <p:cNvPr id="287" name="Elbow Connector 85"/>
          <p:cNvSpPr/>
          <p:nvPr/>
        </p:nvSpPr>
        <p:spPr>
          <a:xfrm rot="5400000">
            <a:off x="10041615" y="4365438"/>
            <a:ext cx="407081" cy="7917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pic>
        <p:nvPicPr>
          <p:cNvPr id="288" name="Picture 108" descr="Picture 108"/>
          <p:cNvPicPr>
            <a:picLocks noChangeAspect="1"/>
          </p:cNvPicPr>
          <p:nvPr/>
        </p:nvPicPr>
        <p:blipFill>
          <a:blip r:embed="rId4"/>
          <a:stretch>
            <a:fillRect/>
          </a:stretch>
        </p:blipFill>
        <p:spPr>
          <a:xfrm>
            <a:off x="932178" y="1128036"/>
            <a:ext cx="3735027" cy="173556"/>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293" name="Title 1"/>
          <p:cNvSpPr txBox="1">
            <a:spLocks noGrp="1"/>
          </p:cNvSpPr>
          <p:nvPr>
            <p:ph type="title"/>
          </p:nvPr>
        </p:nvSpPr>
        <p:spPr>
          <a:xfrm>
            <a:off x="932179" y="737418"/>
            <a:ext cx="9061675" cy="1345699"/>
          </a:xfrm>
          <a:prstGeom prst="rect">
            <a:avLst/>
          </a:prstGeom>
        </p:spPr>
        <p:txBody>
          <a:bodyPr anchor="t"/>
          <a:lstStyle/>
          <a:p>
            <a:r>
              <a:t>COMMONWEALTH GAMES MISSION</a:t>
            </a:r>
          </a:p>
        </p:txBody>
      </p:sp>
      <p:pic>
        <p:nvPicPr>
          <p:cNvPr id="294" name="Picture 28" descr="Picture 28"/>
          <p:cNvPicPr>
            <a:picLocks noChangeAspect="1"/>
          </p:cNvPicPr>
          <p:nvPr/>
        </p:nvPicPr>
        <p:blipFill>
          <a:blip r:embed="rId3"/>
          <a:stretch>
            <a:fillRect/>
          </a:stretch>
        </p:blipFill>
        <p:spPr>
          <a:xfrm>
            <a:off x="937345" y="1148124"/>
            <a:ext cx="3760114" cy="173556"/>
          </a:xfrm>
          <a:prstGeom prst="rect">
            <a:avLst/>
          </a:prstGeom>
          <a:ln w="12700">
            <a:miter lim="400000"/>
          </a:ln>
        </p:spPr>
      </p:pic>
      <p:pic>
        <p:nvPicPr>
          <p:cNvPr id="295" name="Picture 4" descr="Picture 4"/>
          <p:cNvPicPr>
            <a:picLocks noChangeAspect="1"/>
          </p:cNvPicPr>
          <p:nvPr/>
        </p:nvPicPr>
        <p:blipFill>
          <a:blip r:embed="rId4"/>
          <a:stretch>
            <a:fillRect/>
          </a:stretch>
        </p:blipFill>
        <p:spPr>
          <a:xfrm>
            <a:off x="1753586" y="1621047"/>
            <a:ext cx="1753167" cy="1807953"/>
          </a:xfrm>
          <a:prstGeom prst="rect">
            <a:avLst/>
          </a:prstGeom>
          <a:ln w="12700">
            <a:miter lim="400000"/>
          </a:ln>
        </p:spPr>
      </p:pic>
      <p:sp>
        <p:nvSpPr>
          <p:cNvPr id="296" name="Title 1"/>
          <p:cNvSpPr txBox="1"/>
          <p:nvPr/>
        </p:nvSpPr>
        <p:spPr>
          <a:xfrm>
            <a:off x="1084265" y="3429000"/>
            <a:ext cx="3091809"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defRPr sz="1600" b="1">
                <a:latin typeface="Arial Nova Cond"/>
                <a:ea typeface="Arial Nova Cond"/>
                <a:cs typeface="Arial Nova Cond"/>
                <a:sym typeface="Arial Nova Cond"/>
              </a:defRPr>
            </a:pPr>
            <a:r>
              <a:rPr dirty="0"/>
              <a:t>BRING PEOPLE TOGETHER</a:t>
            </a:r>
            <a:endParaRPr sz="4000" dirty="0"/>
          </a:p>
        </p:txBody>
      </p:sp>
      <p:sp>
        <p:nvSpPr>
          <p:cNvPr id="297" name="Title 1"/>
          <p:cNvSpPr txBox="1"/>
          <p:nvPr/>
        </p:nvSpPr>
        <p:spPr>
          <a:xfrm>
            <a:off x="4603963" y="3429000"/>
            <a:ext cx="3091809" cy="241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defRPr sz="1600" b="1">
                <a:latin typeface="Arial Nova Cond"/>
                <a:ea typeface="Arial Nova Cond"/>
                <a:cs typeface="Arial Nova Cond"/>
                <a:sym typeface="Arial Nova Cond"/>
              </a:defRPr>
            </a:lvl1pPr>
          </a:lstStyle>
          <a:p>
            <a:r>
              <a:t>BE A CATALYST FOR CHANGE</a:t>
            </a:r>
          </a:p>
        </p:txBody>
      </p:sp>
      <p:sp>
        <p:nvSpPr>
          <p:cNvPr id="298" name="Title 1"/>
          <p:cNvSpPr txBox="1"/>
          <p:nvPr/>
        </p:nvSpPr>
        <p:spPr>
          <a:xfrm>
            <a:off x="8211081" y="3494739"/>
            <a:ext cx="3091809" cy="1755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70000"/>
              </a:lnSpc>
              <a:defRPr sz="1600" b="1">
                <a:latin typeface="Arial Nova Cond"/>
                <a:ea typeface="Arial Nova Cond"/>
                <a:cs typeface="Arial Nova Cond"/>
                <a:sym typeface="Arial Nova Cond"/>
              </a:defRPr>
            </a:pPr>
            <a:r>
              <a:rPr dirty="0"/>
              <a:t>PUT US ON THE GLOBAL STAGE</a:t>
            </a:r>
            <a:endParaRPr sz="4000" dirty="0"/>
          </a:p>
        </p:txBody>
      </p:sp>
      <p:pic>
        <p:nvPicPr>
          <p:cNvPr id="299" name="Picture 15" descr="Picture 15"/>
          <p:cNvPicPr>
            <a:picLocks noChangeAspect="1"/>
          </p:cNvPicPr>
          <p:nvPr/>
        </p:nvPicPr>
        <p:blipFill>
          <a:blip r:embed="rId5"/>
          <a:stretch>
            <a:fillRect/>
          </a:stretch>
        </p:blipFill>
        <p:spPr>
          <a:xfrm>
            <a:off x="5222650" y="1621047"/>
            <a:ext cx="1753167" cy="1807953"/>
          </a:xfrm>
          <a:prstGeom prst="rect">
            <a:avLst/>
          </a:prstGeom>
          <a:ln w="12700">
            <a:miter lim="400000"/>
          </a:ln>
        </p:spPr>
      </p:pic>
      <p:pic>
        <p:nvPicPr>
          <p:cNvPr id="300" name="Picture 16" descr="Picture 16"/>
          <p:cNvPicPr>
            <a:picLocks noChangeAspect="1"/>
          </p:cNvPicPr>
          <p:nvPr/>
        </p:nvPicPr>
        <p:blipFill>
          <a:blip r:embed="rId6"/>
          <a:stretch>
            <a:fillRect/>
          </a:stretch>
        </p:blipFill>
        <p:spPr>
          <a:xfrm>
            <a:off x="8691715" y="1621047"/>
            <a:ext cx="1753166" cy="1807953"/>
          </a:xfrm>
          <a:prstGeom prst="rect">
            <a:avLst/>
          </a:prstGeom>
          <a:ln w="12700">
            <a:miter lim="400000"/>
          </a:ln>
        </p:spPr>
      </p:pic>
      <p:pic>
        <p:nvPicPr>
          <p:cNvPr id="301" name="Picture 10" descr="Picture 10"/>
          <p:cNvPicPr>
            <a:picLocks noChangeAspect="1"/>
          </p:cNvPicPr>
          <p:nvPr/>
        </p:nvPicPr>
        <p:blipFill>
          <a:blip r:embed="rId7"/>
          <a:stretch>
            <a:fillRect/>
          </a:stretch>
        </p:blipFill>
        <p:spPr>
          <a:xfrm>
            <a:off x="2884012" y="3776748"/>
            <a:ext cx="1753166" cy="1807953"/>
          </a:xfrm>
          <a:prstGeom prst="rect">
            <a:avLst/>
          </a:prstGeom>
          <a:ln w="12700">
            <a:miter lim="400000"/>
          </a:ln>
        </p:spPr>
      </p:pic>
      <p:pic>
        <p:nvPicPr>
          <p:cNvPr id="302" name="Picture 2" descr="Picture 2"/>
          <p:cNvPicPr>
            <a:picLocks noChangeAspect="1"/>
          </p:cNvPicPr>
          <p:nvPr/>
        </p:nvPicPr>
        <p:blipFill>
          <a:blip r:embed="rId8"/>
          <a:stretch>
            <a:fillRect/>
          </a:stretch>
        </p:blipFill>
        <p:spPr>
          <a:xfrm>
            <a:off x="6700908" y="3774030"/>
            <a:ext cx="1755801" cy="1810670"/>
          </a:xfrm>
          <a:prstGeom prst="rect">
            <a:avLst/>
          </a:prstGeom>
          <a:ln w="12700">
            <a:miter lim="400000"/>
          </a:ln>
        </p:spPr>
      </p:pic>
      <p:sp>
        <p:nvSpPr>
          <p:cNvPr id="303" name="Title 1"/>
          <p:cNvSpPr txBox="1"/>
          <p:nvPr/>
        </p:nvSpPr>
        <p:spPr>
          <a:xfrm>
            <a:off x="2060134" y="5518611"/>
            <a:ext cx="3651878"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defRPr sz="1600" b="1">
                <a:latin typeface="Arial Nova Cond"/>
                <a:ea typeface="Arial Nova Cond"/>
                <a:cs typeface="Arial Nova Cond"/>
                <a:sym typeface="Arial Nova Cond"/>
              </a:defRPr>
            </a:pPr>
            <a:r>
              <a:rPr dirty="0"/>
              <a:t>HELP THE REGION TO GROW AND SUCCEED</a:t>
            </a:r>
            <a:endParaRPr sz="4000" dirty="0"/>
          </a:p>
        </p:txBody>
      </p:sp>
      <p:sp>
        <p:nvSpPr>
          <p:cNvPr id="15" name="Title 1">
            <a:extLst>
              <a:ext uri="{FF2B5EF4-FFF2-40B4-BE49-F238E27FC236}">
                <a16:creationId xmlns:a16="http://schemas.microsoft.com/office/drawing/2014/main" id="{6F29AFF3-3C9A-0079-BA7C-D83FCCDE28D7}"/>
              </a:ext>
            </a:extLst>
          </p:cNvPr>
          <p:cNvSpPr txBox="1"/>
          <p:nvPr/>
        </p:nvSpPr>
        <p:spPr>
          <a:xfrm>
            <a:off x="5774135" y="5518611"/>
            <a:ext cx="3651878"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defRPr sz="1600" b="1">
                <a:latin typeface="Arial Nova Cond"/>
                <a:ea typeface="Arial Nova Cond"/>
                <a:cs typeface="Arial Nova Cond"/>
                <a:sym typeface="Arial Nova Cond"/>
              </a:defRPr>
            </a:pPr>
            <a:r>
              <a:rPr lang="en-GB" dirty="0"/>
              <a:t>IMPROVE HEALTH AND WELLBEING</a:t>
            </a:r>
            <a:endParaRPr sz="40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10</a:t>
            </a:fld>
            <a:endParaRPr/>
          </a:p>
        </p:txBody>
      </p:sp>
      <p:sp>
        <p:nvSpPr>
          <p:cNvPr id="309"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a:t>
            </a:r>
            <a:r>
              <a:rPr lang="en-GB" dirty="0"/>
              <a:t>KEY </a:t>
            </a:r>
            <a:r>
              <a:rPr dirty="0"/>
              <a:t>FACTS:</a:t>
            </a:r>
          </a:p>
        </p:txBody>
      </p:sp>
      <p:pic>
        <p:nvPicPr>
          <p:cNvPr id="310"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311" name="Picture 6" descr="Picture 6"/>
          <p:cNvPicPr>
            <a:picLocks noChangeAspect="1"/>
          </p:cNvPicPr>
          <p:nvPr/>
        </p:nvPicPr>
        <p:blipFill>
          <a:blip r:embed="rId4"/>
          <a:stretch>
            <a:fillRect/>
          </a:stretch>
        </p:blipFill>
        <p:spPr>
          <a:xfrm>
            <a:off x="834969" y="1711156"/>
            <a:ext cx="4104176" cy="260405"/>
          </a:xfrm>
          <a:prstGeom prst="rect">
            <a:avLst/>
          </a:prstGeom>
          <a:ln w="12700">
            <a:miter lim="400000"/>
          </a:ln>
        </p:spPr>
      </p:pic>
      <p:sp>
        <p:nvSpPr>
          <p:cNvPr id="312" name="Content Placeholder 2"/>
          <p:cNvSpPr txBox="1"/>
          <p:nvPr/>
        </p:nvSpPr>
        <p:spPr>
          <a:xfrm>
            <a:off x="932179" y="2083117"/>
            <a:ext cx="4993642" cy="273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t>FACTS</a:t>
            </a:r>
            <a:endParaRPr>
              <a:latin typeface="Arial Nova"/>
              <a:ea typeface="Arial Nova"/>
              <a:cs typeface="Arial Nova"/>
              <a:sym typeface="Arial Nova"/>
            </a:endParaRPr>
          </a:p>
          <a:p>
            <a:pPr marL="285750" indent="-285750">
              <a:spcBef>
                <a:spcPts val="1000"/>
              </a:spcBef>
              <a:buSzPct val="100000"/>
              <a:buFont typeface="Arial"/>
              <a:buChar char="•"/>
              <a:defRPr>
                <a:latin typeface="Arial Nova"/>
                <a:ea typeface="Arial Nova"/>
                <a:cs typeface="Arial Nova"/>
                <a:sym typeface="Arial Nova"/>
              </a:defRPr>
            </a:pPr>
            <a:r>
              <a:t>First games to award more medals to </a:t>
            </a:r>
            <a:br/>
            <a:r>
              <a:t>women than men.</a:t>
            </a:r>
          </a:p>
          <a:p>
            <a:pPr marL="285750" indent="-285750">
              <a:spcBef>
                <a:spcPts val="1000"/>
              </a:spcBef>
              <a:buSzPct val="100000"/>
              <a:buFont typeface="Arial"/>
              <a:buChar char="•"/>
              <a:defRPr>
                <a:latin typeface="Arial Nova"/>
                <a:ea typeface="Arial Nova"/>
                <a:cs typeface="Arial Nova"/>
                <a:sym typeface="Arial Nova"/>
              </a:defRPr>
            </a:pPr>
            <a:r>
              <a:t>First Commonwealth Games to create a carbon neutral legacy.</a:t>
            </a:r>
          </a:p>
          <a:p>
            <a:pPr marL="285750" indent="-285750">
              <a:spcBef>
                <a:spcPts val="1000"/>
              </a:spcBef>
              <a:buSzPct val="100000"/>
              <a:buFont typeface="Arial"/>
              <a:buChar char="•"/>
              <a:defRPr>
                <a:latin typeface="Arial Nova"/>
                <a:ea typeface="Arial Nova"/>
                <a:cs typeface="Arial Nova"/>
                <a:sym typeface="Arial Nova"/>
              </a:defRPr>
            </a:pPr>
            <a:r>
              <a:t>Our bold ambition - we will deliver the most sustainable Commonwealth Games since the event began nearly a century ago. </a:t>
            </a:r>
          </a:p>
        </p:txBody>
      </p:sp>
      <p:sp>
        <p:nvSpPr>
          <p:cNvPr id="313" name="Content Placeholder 2"/>
          <p:cNvSpPr txBox="1"/>
          <p:nvPr/>
        </p:nvSpPr>
        <p:spPr>
          <a:xfrm>
            <a:off x="6266179" y="2083117"/>
            <a:ext cx="4993642" cy="3479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t>THE SEVEN PILLARS</a:t>
            </a:r>
            <a:endParaRPr>
              <a:latin typeface="Arial Nova"/>
              <a:ea typeface="Arial Nova"/>
              <a:cs typeface="Arial Nova"/>
              <a:sym typeface="Arial Nova"/>
            </a:endParaRPr>
          </a:p>
          <a:p>
            <a:pPr>
              <a:spcBef>
                <a:spcPts val="1000"/>
              </a:spcBef>
              <a:defRPr>
                <a:latin typeface="Arial Nova"/>
                <a:ea typeface="Arial Nova"/>
                <a:cs typeface="Arial Nova"/>
                <a:sym typeface="Arial Nova"/>
              </a:defRPr>
            </a:pPr>
            <a:r>
              <a:t>Our approach to sustainability has seven </a:t>
            </a:r>
            <a:br/>
            <a:r>
              <a:t>areas of focus: </a:t>
            </a:r>
          </a:p>
          <a:p>
            <a:pPr lvl="1" indent="0">
              <a:spcBef>
                <a:spcPts val="500"/>
              </a:spcBef>
              <a:defRPr>
                <a:latin typeface="Arial Nova"/>
                <a:ea typeface="Arial Nova"/>
                <a:cs typeface="Arial Nova"/>
                <a:sym typeface="Arial Nova"/>
              </a:defRPr>
            </a:pPr>
            <a:r>
              <a:t>1. Accessibility </a:t>
            </a:r>
            <a:endParaRPr sz="2400"/>
          </a:p>
          <a:p>
            <a:pPr lvl="1" indent="0">
              <a:spcBef>
                <a:spcPts val="500"/>
              </a:spcBef>
              <a:defRPr>
                <a:latin typeface="Arial Nova"/>
                <a:ea typeface="Arial Nova"/>
                <a:cs typeface="Arial Nova"/>
                <a:sym typeface="Arial Nova"/>
              </a:defRPr>
            </a:pPr>
            <a:r>
              <a:t>2. Equality, diversity and inclusion </a:t>
            </a:r>
            <a:endParaRPr sz="2400"/>
          </a:p>
          <a:p>
            <a:pPr lvl="1" indent="0">
              <a:spcBef>
                <a:spcPts val="500"/>
              </a:spcBef>
              <a:defRPr>
                <a:latin typeface="Arial Nova"/>
                <a:ea typeface="Arial Nova"/>
                <a:cs typeface="Arial Nova"/>
                <a:sym typeface="Arial Nova"/>
              </a:defRPr>
            </a:pPr>
            <a:r>
              <a:t>3. Job creation and social value </a:t>
            </a:r>
            <a:endParaRPr sz="2400"/>
          </a:p>
          <a:p>
            <a:pPr lvl="1" indent="0">
              <a:spcBef>
                <a:spcPts val="500"/>
              </a:spcBef>
              <a:defRPr>
                <a:latin typeface="Arial Nova"/>
                <a:ea typeface="Arial Nova"/>
                <a:cs typeface="Arial Nova"/>
                <a:sym typeface="Arial Nova"/>
              </a:defRPr>
            </a:pPr>
            <a:r>
              <a:t>4. Human rights </a:t>
            </a:r>
            <a:endParaRPr sz="2400"/>
          </a:p>
          <a:p>
            <a:pPr lvl="1" indent="0">
              <a:spcBef>
                <a:spcPts val="500"/>
              </a:spcBef>
              <a:defRPr>
                <a:latin typeface="Arial Nova"/>
                <a:ea typeface="Arial Nova"/>
                <a:cs typeface="Arial Nova"/>
                <a:sym typeface="Arial Nova"/>
              </a:defRPr>
            </a:pPr>
            <a:r>
              <a:t>5. Carbon and air quality</a:t>
            </a:r>
            <a:endParaRPr sz="2400"/>
          </a:p>
          <a:p>
            <a:pPr lvl="1" indent="0">
              <a:spcBef>
                <a:spcPts val="500"/>
              </a:spcBef>
              <a:defRPr>
                <a:latin typeface="Arial Nova"/>
                <a:ea typeface="Arial Nova"/>
                <a:cs typeface="Arial Nova"/>
                <a:sym typeface="Arial Nova"/>
              </a:defRPr>
            </a:pPr>
            <a:r>
              <a:t>6. Circular economy principles to minimise waste</a:t>
            </a:r>
            <a:endParaRPr sz="2400"/>
          </a:p>
          <a:p>
            <a:pPr lvl="1" indent="0">
              <a:spcBef>
                <a:spcPts val="500"/>
              </a:spcBef>
              <a:defRPr>
                <a:latin typeface="Arial Nova"/>
                <a:ea typeface="Arial Nova"/>
                <a:cs typeface="Arial Nova"/>
                <a:sym typeface="Arial Nova"/>
              </a:defRPr>
            </a:pPr>
            <a:r>
              <a:t>7. Conservation</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lide Number"/>
          <p:cNvSpPr txBox="1">
            <a:spLocks noGrp="1"/>
          </p:cNvSpPr>
          <p:nvPr>
            <p:ph type="sldNum" sz="quarter" idx="2"/>
          </p:nvPr>
        </p:nvSpPr>
        <p:spPr>
          <a:xfrm>
            <a:off x="304056" y="6380769"/>
            <a:ext cx="131293"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sp>
        <p:nvSpPr>
          <p:cNvPr id="330" name="Content Placeholder 2"/>
          <p:cNvSpPr txBox="1"/>
          <p:nvPr/>
        </p:nvSpPr>
        <p:spPr>
          <a:xfrm>
            <a:off x="932180" y="1889218"/>
            <a:ext cx="7031606" cy="3877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ct val="90000"/>
              </a:lnSpc>
              <a:defRPr sz="2800" b="1">
                <a:latin typeface="Arial Nova Cond"/>
                <a:ea typeface="Arial Nova Cond"/>
                <a:cs typeface="Arial Nova Cond"/>
                <a:sym typeface="Arial Nova Cond"/>
              </a:defRPr>
            </a:pPr>
            <a:r>
              <a:rPr dirty="0"/>
              <a:t>Birmingham 2022 </a:t>
            </a:r>
            <a:r>
              <a:rPr b="0" dirty="0"/>
              <a:t>Commonwealth Games sports:</a:t>
            </a:r>
          </a:p>
        </p:txBody>
      </p:sp>
      <p:sp>
        <p:nvSpPr>
          <p:cNvPr id="331" name="WARM-UP…"/>
          <p:cNvSpPr txBox="1"/>
          <p:nvPr/>
        </p:nvSpPr>
        <p:spPr>
          <a:xfrm>
            <a:off x="834969" y="737418"/>
            <a:ext cx="7031606" cy="506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a:lnSpc>
                <a:spcPct val="70000"/>
              </a:lnSpc>
              <a:defRPr sz="4000" b="1">
                <a:latin typeface="Arial Nova Cond"/>
                <a:ea typeface="Arial Nova Cond"/>
                <a:cs typeface="Arial Nova Cond"/>
                <a:sym typeface="Arial Nova Cond"/>
              </a:defRPr>
            </a:pPr>
            <a:r>
              <a:rPr lang="en-GB" dirty="0"/>
              <a:t>WARM-UP STOP, START, SPORT!</a:t>
            </a:r>
          </a:p>
        </p:txBody>
      </p:sp>
      <p:pic>
        <p:nvPicPr>
          <p:cNvPr id="332" name="Picture 6" descr="Picture 6"/>
          <p:cNvPicPr>
            <a:picLocks noChangeAspect="1"/>
          </p:cNvPicPr>
          <p:nvPr/>
        </p:nvPicPr>
        <p:blipFill>
          <a:blip r:embed="rId3"/>
          <a:stretch>
            <a:fillRect/>
          </a:stretch>
        </p:blipFill>
        <p:spPr>
          <a:xfrm>
            <a:off x="843004" y="1125540"/>
            <a:ext cx="2149578" cy="228476"/>
          </a:xfrm>
          <a:prstGeom prst="rect">
            <a:avLst/>
          </a:prstGeom>
          <a:ln w="12700">
            <a:miter lim="400000"/>
          </a:ln>
        </p:spPr>
      </p:pic>
      <p:sp>
        <p:nvSpPr>
          <p:cNvPr id="7" name="TextBox 41">
            <a:extLst>
              <a:ext uri="{FF2B5EF4-FFF2-40B4-BE49-F238E27FC236}">
                <a16:creationId xmlns:a16="http://schemas.microsoft.com/office/drawing/2014/main" id="{AF286AE8-6194-AB7A-AD4C-6A04D0C88702}"/>
              </a:ext>
            </a:extLst>
          </p:cNvPr>
          <p:cNvSpPr txBox="1"/>
          <p:nvPr/>
        </p:nvSpPr>
        <p:spPr>
          <a:xfrm>
            <a:off x="932180" y="2634060"/>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AQUATICS</a:t>
            </a:r>
          </a:p>
        </p:txBody>
      </p:sp>
      <p:sp>
        <p:nvSpPr>
          <p:cNvPr id="8" name="TextBox 41">
            <a:extLst>
              <a:ext uri="{FF2B5EF4-FFF2-40B4-BE49-F238E27FC236}">
                <a16:creationId xmlns:a16="http://schemas.microsoft.com/office/drawing/2014/main" id="{0BA777EC-792F-F67D-8AD3-EBA8D525FE61}"/>
              </a:ext>
            </a:extLst>
          </p:cNvPr>
          <p:cNvSpPr txBox="1"/>
          <p:nvPr/>
        </p:nvSpPr>
        <p:spPr>
          <a:xfrm>
            <a:off x="2671303" y="2634060"/>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ATHLETICS</a:t>
            </a:r>
          </a:p>
        </p:txBody>
      </p:sp>
      <p:sp>
        <p:nvSpPr>
          <p:cNvPr id="9" name="TextBox 41">
            <a:extLst>
              <a:ext uri="{FF2B5EF4-FFF2-40B4-BE49-F238E27FC236}">
                <a16:creationId xmlns:a16="http://schemas.microsoft.com/office/drawing/2014/main" id="{AF8B1C05-6B12-E20B-5ECD-5C39509D78BA}"/>
              </a:ext>
            </a:extLst>
          </p:cNvPr>
          <p:cNvSpPr txBox="1"/>
          <p:nvPr/>
        </p:nvSpPr>
        <p:spPr>
          <a:xfrm>
            <a:off x="4410426" y="2634060"/>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BADMINTON</a:t>
            </a:r>
          </a:p>
        </p:txBody>
      </p:sp>
      <p:sp>
        <p:nvSpPr>
          <p:cNvPr id="10" name="TextBox 41">
            <a:extLst>
              <a:ext uri="{FF2B5EF4-FFF2-40B4-BE49-F238E27FC236}">
                <a16:creationId xmlns:a16="http://schemas.microsoft.com/office/drawing/2014/main" id="{CACAC869-0E39-207C-54EB-4773064D87F6}"/>
              </a:ext>
            </a:extLst>
          </p:cNvPr>
          <p:cNvSpPr txBox="1"/>
          <p:nvPr/>
        </p:nvSpPr>
        <p:spPr>
          <a:xfrm>
            <a:off x="6149549" y="2634060"/>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BEACH VOLLEYBALL</a:t>
            </a:r>
          </a:p>
        </p:txBody>
      </p:sp>
      <p:sp>
        <p:nvSpPr>
          <p:cNvPr id="11" name="TextBox 41">
            <a:extLst>
              <a:ext uri="{FF2B5EF4-FFF2-40B4-BE49-F238E27FC236}">
                <a16:creationId xmlns:a16="http://schemas.microsoft.com/office/drawing/2014/main" id="{0F958D2C-554C-5847-4F50-F376467AE5A6}"/>
              </a:ext>
            </a:extLst>
          </p:cNvPr>
          <p:cNvSpPr txBox="1"/>
          <p:nvPr/>
        </p:nvSpPr>
        <p:spPr>
          <a:xfrm>
            <a:off x="7888672" y="2634060"/>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BOWLS</a:t>
            </a:r>
          </a:p>
        </p:txBody>
      </p:sp>
      <p:sp>
        <p:nvSpPr>
          <p:cNvPr id="12" name="TextBox 41">
            <a:extLst>
              <a:ext uri="{FF2B5EF4-FFF2-40B4-BE49-F238E27FC236}">
                <a16:creationId xmlns:a16="http://schemas.microsoft.com/office/drawing/2014/main" id="{0C77DA66-BCE9-8CEF-77D8-1BADD3768C13}"/>
              </a:ext>
            </a:extLst>
          </p:cNvPr>
          <p:cNvSpPr txBox="1"/>
          <p:nvPr/>
        </p:nvSpPr>
        <p:spPr>
          <a:xfrm>
            <a:off x="9627796" y="2634060"/>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BOXING</a:t>
            </a:r>
          </a:p>
        </p:txBody>
      </p:sp>
      <p:sp>
        <p:nvSpPr>
          <p:cNvPr id="13" name="TextBox 41">
            <a:extLst>
              <a:ext uri="{FF2B5EF4-FFF2-40B4-BE49-F238E27FC236}">
                <a16:creationId xmlns:a16="http://schemas.microsoft.com/office/drawing/2014/main" id="{0B0EBC62-78C4-A9F9-FD1F-F3240F309051}"/>
              </a:ext>
            </a:extLst>
          </p:cNvPr>
          <p:cNvSpPr txBox="1"/>
          <p:nvPr/>
        </p:nvSpPr>
        <p:spPr>
          <a:xfrm>
            <a:off x="932180" y="3464066"/>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CRICKET</a:t>
            </a:r>
          </a:p>
        </p:txBody>
      </p:sp>
      <p:sp>
        <p:nvSpPr>
          <p:cNvPr id="19" name="TextBox 41">
            <a:extLst>
              <a:ext uri="{FF2B5EF4-FFF2-40B4-BE49-F238E27FC236}">
                <a16:creationId xmlns:a16="http://schemas.microsoft.com/office/drawing/2014/main" id="{E11AACF1-E041-C321-CC62-16E5ED2D51EB}"/>
              </a:ext>
            </a:extLst>
          </p:cNvPr>
          <p:cNvSpPr txBox="1"/>
          <p:nvPr/>
        </p:nvSpPr>
        <p:spPr>
          <a:xfrm>
            <a:off x="2671303" y="3464066"/>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CYCLING</a:t>
            </a:r>
          </a:p>
        </p:txBody>
      </p:sp>
      <p:sp>
        <p:nvSpPr>
          <p:cNvPr id="20" name="TextBox 41">
            <a:extLst>
              <a:ext uri="{FF2B5EF4-FFF2-40B4-BE49-F238E27FC236}">
                <a16:creationId xmlns:a16="http://schemas.microsoft.com/office/drawing/2014/main" id="{7572F089-C7C5-AEAF-7259-F8A0EB9468B9}"/>
              </a:ext>
            </a:extLst>
          </p:cNvPr>
          <p:cNvSpPr txBox="1"/>
          <p:nvPr/>
        </p:nvSpPr>
        <p:spPr>
          <a:xfrm>
            <a:off x="4410426" y="3464066"/>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GYMNASTICS</a:t>
            </a:r>
          </a:p>
        </p:txBody>
      </p:sp>
      <p:sp>
        <p:nvSpPr>
          <p:cNvPr id="21" name="TextBox 41">
            <a:extLst>
              <a:ext uri="{FF2B5EF4-FFF2-40B4-BE49-F238E27FC236}">
                <a16:creationId xmlns:a16="http://schemas.microsoft.com/office/drawing/2014/main" id="{F329122A-DFAD-61ED-AEA8-C6EB2918C78D}"/>
              </a:ext>
            </a:extLst>
          </p:cNvPr>
          <p:cNvSpPr txBox="1"/>
          <p:nvPr/>
        </p:nvSpPr>
        <p:spPr>
          <a:xfrm>
            <a:off x="6149549" y="3464066"/>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JUDO</a:t>
            </a:r>
          </a:p>
        </p:txBody>
      </p:sp>
      <p:sp>
        <p:nvSpPr>
          <p:cNvPr id="22" name="TextBox 41">
            <a:extLst>
              <a:ext uri="{FF2B5EF4-FFF2-40B4-BE49-F238E27FC236}">
                <a16:creationId xmlns:a16="http://schemas.microsoft.com/office/drawing/2014/main" id="{F53D6D5F-AC32-15D7-8E81-22278098EBFB}"/>
              </a:ext>
            </a:extLst>
          </p:cNvPr>
          <p:cNvSpPr txBox="1"/>
          <p:nvPr/>
        </p:nvSpPr>
        <p:spPr>
          <a:xfrm>
            <a:off x="7888672" y="3464066"/>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HOCKEY</a:t>
            </a:r>
          </a:p>
        </p:txBody>
      </p:sp>
      <p:sp>
        <p:nvSpPr>
          <p:cNvPr id="23" name="TextBox 41">
            <a:extLst>
              <a:ext uri="{FF2B5EF4-FFF2-40B4-BE49-F238E27FC236}">
                <a16:creationId xmlns:a16="http://schemas.microsoft.com/office/drawing/2014/main" id="{D36F4C9F-E61A-A5E8-6EB3-E4257AB84224}"/>
              </a:ext>
            </a:extLst>
          </p:cNvPr>
          <p:cNvSpPr txBox="1"/>
          <p:nvPr/>
        </p:nvSpPr>
        <p:spPr>
          <a:xfrm>
            <a:off x="9627796" y="3464066"/>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NETBALL</a:t>
            </a:r>
          </a:p>
        </p:txBody>
      </p:sp>
      <p:sp>
        <p:nvSpPr>
          <p:cNvPr id="24" name="TextBox 41">
            <a:extLst>
              <a:ext uri="{FF2B5EF4-FFF2-40B4-BE49-F238E27FC236}">
                <a16:creationId xmlns:a16="http://schemas.microsoft.com/office/drawing/2014/main" id="{A6FA4959-1DD6-B8AB-5579-440E62331E6B}"/>
              </a:ext>
            </a:extLst>
          </p:cNvPr>
          <p:cNvSpPr txBox="1"/>
          <p:nvPr/>
        </p:nvSpPr>
        <p:spPr>
          <a:xfrm>
            <a:off x="932180" y="4294072"/>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RUGBY 7S</a:t>
            </a:r>
          </a:p>
        </p:txBody>
      </p:sp>
      <p:sp>
        <p:nvSpPr>
          <p:cNvPr id="25" name="TextBox 41">
            <a:extLst>
              <a:ext uri="{FF2B5EF4-FFF2-40B4-BE49-F238E27FC236}">
                <a16:creationId xmlns:a16="http://schemas.microsoft.com/office/drawing/2014/main" id="{26DA811F-9294-E107-E5AE-39773505452E}"/>
              </a:ext>
            </a:extLst>
          </p:cNvPr>
          <p:cNvSpPr txBox="1"/>
          <p:nvPr/>
        </p:nvSpPr>
        <p:spPr>
          <a:xfrm>
            <a:off x="2667941" y="4294072"/>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SQUASH</a:t>
            </a:r>
          </a:p>
        </p:txBody>
      </p:sp>
      <p:sp>
        <p:nvSpPr>
          <p:cNvPr id="26" name="TextBox 41">
            <a:extLst>
              <a:ext uri="{FF2B5EF4-FFF2-40B4-BE49-F238E27FC236}">
                <a16:creationId xmlns:a16="http://schemas.microsoft.com/office/drawing/2014/main" id="{1C88F55F-C9B9-CB67-FA1C-0148F35A0893}"/>
              </a:ext>
            </a:extLst>
          </p:cNvPr>
          <p:cNvSpPr txBox="1"/>
          <p:nvPr/>
        </p:nvSpPr>
        <p:spPr>
          <a:xfrm>
            <a:off x="4403702" y="4294072"/>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TABLE TENNIS</a:t>
            </a:r>
          </a:p>
        </p:txBody>
      </p:sp>
      <p:sp>
        <p:nvSpPr>
          <p:cNvPr id="28" name="TextBox 41">
            <a:extLst>
              <a:ext uri="{FF2B5EF4-FFF2-40B4-BE49-F238E27FC236}">
                <a16:creationId xmlns:a16="http://schemas.microsoft.com/office/drawing/2014/main" id="{B07F9D9C-6651-B525-8282-D90D15FF9348}"/>
              </a:ext>
            </a:extLst>
          </p:cNvPr>
          <p:cNvSpPr txBox="1"/>
          <p:nvPr/>
        </p:nvSpPr>
        <p:spPr>
          <a:xfrm>
            <a:off x="6139463" y="4294072"/>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TRIATHLON</a:t>
            </a:r>
          </a:p>
        </p:txBody>
      </p:sp>
      <p:sp>
        <p:nvSpPr>
          <p:cNvPr id="29" name="TextBox 41">
            <a:extLst>
              <a:ext uri="{FF2B5EF4-FFF2-40B4-BE49-F238E27FC236}">
                <a16:creationId xmlns:a16="http://schemas.microsoft.com/office/drawing/2014/main" id="{C47D0C2A-E16E-CD36-D9C4-09ECB80EDCDF}"/>
              </a:ext>
            </a:extLst>
          </p:cNvPr>
          <p:cNvSpPr txBox="1"/>
          <p:nvPr/>
        </p:nvSpPr>
        <p:spPr>
          <a:xfrm>
            <a:off x="7875224" y="4294072"/>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spc="-20" dirty="0"/>
              <a:t>WEIGHTLIFTING</a:t>
            </a:r>
          </a:p>
        </p:txBody>
      </p:sp>
      <p:sp>
        <p:nvSpPr>
          <p:cNvPr id="30" name="TextBox 41">
            <a:extLst>
              <a:ext uri="{FF2B5EF4-FFF2-40B4-BE49-F238E27FC236}">
                <a16:creationId xmlns:a16="http://schemas.microsoft.com/office/drawing/2014/main" id="{767850B1-3223-70B3-76D6-2707080AE189}"/>
              </a:ext>
            </a:extLst>
          </p:cNvPr>
          <p:cNvSpPr txBox="1"/>
          <p:nvPr/>
        </p:nvSpPr>
        <p:spPr>
          <a:xfrm>
            <a:off x="9610987" y="4294072"/>
            <a:ext cx="1620000" cy="720000"/>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WRESTLING</a:t>
            </a:r>
          </a:p>
        </p:txBody>
      </p:sp>
      <p:pic>
        <p:nvPicPr>
          <p:cNvPr id="5" name="Picture 4">
            <a:extLst>
              <a:ext uri="{FF2B5EF4-FFF2-40B4-BE49-F238E27FC236}">
                <a16:creationId xmlns:a16="http://schemas.microsoft.com/office/drawing/2014/main" id="{7A547AF9-F0F8-0855-F5C3-BD8DBD1A66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52223" y="685120"/>
            <a:ext cx="2713058" cy="1781300"/>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335" name="Title 1"/>
          <p:cNvSpPr txBox="1">
            <a:spLocks noGrp="1"/>
          </p:cNvSpPr>
          <p:nvPr>
            <p:ph type="title"/>
          </p:nvPr>
        </p:nvSpPr>
        <p:spPr>
          <a:xfrm>
            <a:off x="834969" y="737418"/>
            <a:ext cx="10207105" cy="1356093"/>
          </a:xfrm>
          <a:prstGeom prst="rect">
            <a:avLst/>
          </a:prstGeom>
        </p:spPr>
        <p:txBody>
          <a:bodyPr anchor="t"/>
          <a:lstStyle/>
          <a:p>
            <a:r>
              <a:rPr dirty="0"/>
              <a:t>TERIF</a:t>
            </a:r>
            <a:r>
              <a:rPr lang="en-GB" dirty="0"/>
              <a:t>F</a:t>
            </a:r>
            <a:r>
              <a:rPr dirty="0"/>
              <a:t>IC TIMELINE!</a:t>
            </a:r>
          </a:p>
        </p:txBody>
      </p:sp>
      <p:pic>
        <p:nvPicPr>
          <p:cNvPr id="337" name="Picture 6" descr="Picture 6"/>
          <p:cNvPicPr>
            <a:picLocks noChangeAspect="1"/>
          </p:cNvPicPr>
          <p:nvPr/>
        </p:nvPicPr>
        <p:blipFill>
          <a:blip r:embed="rId3"/>
          <a:stretch>
            <a:fillRect/>
          </a:stretch>
        </p:blipFill>
        <p:spPr>
          <a:xfrm>
            <a:off x="834968" y="1123233"/>
            <a:ext cx="3775131" cy="236939"/>
          </a:xfrm>
          <a:prstGeom prst="rect">
            <a:avLst/>
          </a:prstGeom>
          <a:ln w="12700">
            <a:miter lim="400000"/>
          </a:ln>
        </p:spPr>
      </p:pic>
      <p:sp>
        <p:nvSpPr>
          <p:cNvPr id="10" name="TextBox 41">
            <a:extLst>
              <a:ext uri="{FF2B5EF4-FFF2-40B4-BE49-F238E27FC236}">
                <a16:creationId xmlns:a16="http://schemas.microsoft.com/office/drawing/2014/main" id="{126E5D36-33EB-C110-589A-E8EAA2EA9FB1}"/>
              </a:ext>
            </a:extLst>
          </p:cNvPr>
          <p:cNvSpPr txBox="1"/>
          <p:nvPr/>
        </p:nvSpPr>
        <p:spPr>
          <a:xfrm>
            <a:off x="1013783" y="1757923"/>
            <a:ext cx="2097279" cy="1107861"/>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Hamilton, Canada</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very first games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are held!</a:t>
            </a:r>
          </a:p>
        </p:txBody>
      </p:sp>
      <p:cxnSp>
        <p:nvCxnSpPr>
          <p:cNvPr id="3" name="Straight Connector 2">
            <a:extLst>
              <a:ext uri="{FF2B5EF4-FFF2-40B4-BE49-F238E27FC236}">
                <a16:creationId xmlns:a16="http://schemas.microsoft.com/office/drawing/2014/main" id="{323B1878-A015-FCF5-9AB9-D03C32BC6F75}"/>
              </a:ext>
            </a:extLst>
          </p:cNvPr>
          <p:cNvCxnSpPr>
            <a:cxnSpLocks/>
            <a:stCxn id="9" idx="3"/>
          </p:cNvCxnSpPr>
          <p:nvPr/>
        </p:nvCxnSpPr>
        <p:spPr>
          <a:xfrm>
            <a:off x="2524103" y="3408047"/>
            <a:ext cx="9058297" cy="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9" name="TextBox 41">
            <a:extLst>
              <a:ext uri="{FF2B5EF4-FFF2-40B4-BE49-F238E27FC236}">
                <a16:creationId xmlns:a16="http://schemas.microsoft.com/office/drawing/2014/main" id="{29A9BC2D-B8BF-CF16-1EF7-816A4FFB2FAB}"/>
              </a:ext>
            </a:extLst>
          </p:cNvPr>
          <p:cNvSpPr txBox="1"/>
          <p:nvPr/>
        </p:nvSpPr>
        <p:spPr>
          <a:xfrm>
            <a:off x="1600741"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1930</a:t>
            </a:r>
          </a:p>
        </p:txBody>
      </p:sp>
      <p:sp>
        <p:nvSpPr>
          <p:cNvPr id="20" name="TextBox 41">
            <a:extLst>
              <a:ext uri="{FF2B5EF4-FFF2-40B4-BE49-F238E27FC236}">
                <a16:creationId xmlns:a16="http://schemas.microsoft.com/office/drawing/2014/main" id="{167495A8-17A2-F1FF-B047-B5B9EECDB3E7}"/>
              </a:ext>
            </a:extLst>
          </p:cNvPr>
          <p:cNvSpPr txBox="1"/>
          <p:nvPr/>
        </p:nvSpPr>
        <p:spPr>
          <a:xfrm>
            <a:off x="9672686"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latin typeface="Arial Nova Cond" panose="020B0506020202020204" pitchFamily="34" charset="0"/>
              </a:rPr>
              <a:t>1990</a:t>
            </a:r>
            <a:endParaRPr lang="en-GB" sz="1600" dirty="0"/>
          </a:p>
        </p:txBody>
      </p:sp>
      <p:sp>
        <p:nvSpPr>
          <p:cNvPr id="23" name="TextBox 41">
            <a:extLst>
              <a:ext uri="{FF2B5EF4-FFF2-40B4-BE49-F238E27FC236}">
                <a16:creationId xmlns:a16="http://schemas.microsoft.com/office/drawing/2014/main" id="{5E15E733-B3AB-4ADC-BD5C-36EB6613C091}"/>
              </a:ext>
            </a:extLst>
          </p:cNvPr>
          <p:cNvSpPr txBox="1"/>
          <p:nvPr/>
        </p:nvSpPr>
        <p:spPr>
          <a:xfrm>
            <a:off x="2946065"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1934</a:t>
            </a:r>
          </a:p>
        </p:txBody>
      </p:sp>
      <p:sp>
        <p:nvSpPr>
          <p:cNvPr id="24" name="TextBox 41">
            <a:extLst>
              <a:ext uri="{FF2B5EF4-FFF2-40B4-BE49-F238E27FC236}">
                <a16:creationId xmlns:a16="http://schemas.microsoft.com/office/drawing/2014/main" id="{69BF6F99-6E30-597E-3866-C0794440D617}"/>
              </a:ext>
            </a:extLst>
          </p:cNvPr>
          <p:cNvSpPr txBox="1"/>
          <p:nvPr/>
        </p:nvSpPr>
        <p:spPr>
          <a:xfrm>
            <a:off x="4291389"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1954</a:t>
            </a:r>
          </a:p>
        </p:txBody>
      </p:sp>
      <p:sp>
        <p:nvSpPr>
          <p:cNvPr id="25" name="TextBox 41">
            <a:extLst>
              <a:ext uri="{FF2B5EF4-FFF2-40B4-BE49-F238E27FC236}">
                <a16:creationId xmlns:a16="http://schemas.microsoft.com/office/drawing/2014/main" id="{F619F8F7-2E13-CCED-946A-CBD60AFF6C72}"/>
              </a:ext>
            </a:extLst>
          </p:cNvPr>
          <p:cNvSpPr txBox="1"/>
          <p:nvPr/>
        </p:nvSpPr>
        <p:spPr>
          <a:xfrm>
            <a:off x="5636713"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1970</a:t>
            </a:r>
          </a:p>
        </p:txBody>
      </p:sp>
      <p:sp>
        <p:nvSpPr>
          <p:cNvPr id="26" name="TextBox 41">
            <a:extLst>
              <a:ext uri="{FF2B5EF4-FFF2-40B4-BE49-F238E27FC236}">
                <a16:creationId xmlns:a16="http://schemas.microsoft.com/office/drawing/2014/main" id="{42426269-1DB2-8285-0A1D-B545608252E8}"/>
              </a:ext>
            </a:extLst>
          </p:cNvPr>
          <p:cNvSpPr txBox="1"/>
          <p:nvPr/>
        </p:nvSpPr>
        <p:spPr>
          <a:xfrm>
            <a:off x="6982037"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1974</a:t>
            </a:r>
          </a:p>
        </p:txBody>
      </p:sp>
      <p:sp>
        <p:nvSpPr>
          <p:cNvPr id="27" name="TextBox 41">
            <a:extLst>
              <a:ext uri="{FF2B5EF4-FFF2-40B4-BE49-F238E27FC236}">
                <a16:creationId xmlns:a16="http://schemas.microsoft.com/office/drawing/2014/main" id="{6E4885F5-5CBC-3B06-C899-3F03B2A4D511}"/>
              </a:ext>
            </a:extLst>
          </p:cNvPr>
          <p:cNvSpPr txBox="1"/>
          <p:nvPr/>
        </p:nvSpPr>
        <p:spPr>
          <a:xfrm>
            <a:off x="8327361"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1978</a:t>
            </a:r>
          </a:p>
        </p:txBody>
      </p:sp>
      <p:sp>
        <p:nvSpPr>
          <p:cNvPr id="28" name="TextBox 41">
            <a:extLst>
              <a:ext uri="{FF2B5EF4-FFF2-40B4-BE49-F238E27FC236}">
                <a16:creationId xmlns:a16="http://schemas.microsoft.com/office/drawing/2014/main" id="{FB6AA916-CC4E-9C14-48D0-3AF576499350}"/>
              </a:ext>
            </a:extLst>
          </p:cNvPr>
          <p:cNvSpPr txBox="1"/>
          <p:nvPr/>
        </p:nvSpPr>
        <p:spPr>
          <a:xfrm>
            <a:off x="2168821" y="3950310"/>
            <a:ext cx="2477849" cy="1704249"/>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London, U.K</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games are held in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U.K. for the first time. The main venue, Empire Pool is still in use today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as Wembley Arena.</a:t>
            </a:r>
          </a:p>
        </p:txBody>
      </p:sp>
      <p:sp>
        <p:nvSpPr>
          <p:cNvPr id="31" name="TextBox 41">
            <a:extLst>
              <a:ext uri="{FF2B5EF4-FFF2-40B4-BE49-F238E27FC236}">
                <a16:creationId xmlns:a16="http://schemas.microsoft.com/office/drawing/2014/main" id="{E9397AD6-EFED-37CF-01E7-2A709B67A0D5}"/>
              </a:ext>
            </a:extLst>
          </p:cNvPr>
          <p:cNvSpPr txBox="1"/>
          <p:nvPr/>
        </p:nvSpPr>
        <p:spPr>
          <a:xfrm>
            <a:off x="3568265" y="1509693"/>
            <a:ext cx="2360035" cy="1356092"/>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Vancouver, Canada</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Two athletes run a mile in under 4 minutes!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It becomes known as The Miracle Mile!</a:t>
            </a:r>
          </a:p>
        </p:txBody>
      </p:sp>
      <p:sp>
        <p:nvSpPr>
          <p:cNvPr id="32" name="TextBox 41">
            <a:extLst>
              <a:ext uri="{FF2B5EF4-FFF2-40B4-BE49-F238E27FC236}">
                <a16:creationId xmlns:a16="http://schemas.microsoft.com/office/drawing/2014/main" id="{4340F256-224C-D565-6401-82DCBE616480}"/>
              </a:ext>
            </a:extLst>
          </p:cNvPr>
          <p:cNvSpPr txBox="1"/>
          <p:nvPr/>
        </p:nvSpPr>
        <p:spPr>
          <a:xfrm>
            <a:off x="5049758" y="3950310"/>
            <a:ext cx="2097279" cy="1473027"/>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Edinburgh, U.K.</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games are broadcast on TV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in colour for the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first time.</a:t>
            </a:r>
          </a:p>
        </p:txBody>
      </p:sp>
      <p:sp>
        <p:nvSpPr>
          <p:cNvPr id="33" name="TextBox 41">
            <a:extLst>
              <a:ext uri="{FF2B5EF4-FFF2-40B4-BE49-F238E27FC236}">
                <a16:creationId xmlns:a16="http://schemas.microsoft.com/office/drawing/2014/main" id="{6F2EC280-BC95-325A-3BFC-D1DF05AD85DB}"/>
              </a:ext>
            </a:extLst>
          </p:cNvPr>
          <p:cNvSpPr txBox="1"/>
          <p:nvPr/>
        </p:nvSpPr>
        <p:spPr>
          <a:xfrm>
            <a:off x="6161690" y="882881"/>
            <a:ext cx="2564053" cy="1982904"/>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Christchurch, New Zealand</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Tanzanian runner Filbert Bayi breaks the record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for running the 1500 m. This Commonwealth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Games record has still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not been broken!</a:t>
            </a:r>
          </a:p>
        </p:txBody>
      </p:sp>
      <p:sp>
        <p:nvSpPr>
          <p:cNvPr id="34" name="TextBox 41">
            <a:extLst>
              <a:ext uri="{FF2B5EF4-FFF2-40B4-BE49-F238E27FC236}">
                <a16:creationId xmlns:a16="http://schemas.microsoft.com/office/drawing/2014/main" id="{3ABD7E1E-4D4A-4904-3953-A4815F9E7C88}"/>
              </a:ext>
            </a:extLst>
          </p:cNvPr>
          <p:cNvSpPr txBox="1"/>
          <p:nvPr/>
        </p:nvSpPr>
        <p:spPr>
          <a:xfrm>
            <a:off x="7593265" y="3950310"/>
            <a:ext cx="2393959" cy="1262818"/>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Edmonton, Canada</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first time the event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is officially called The Commonwealth Games</a:t>
            </a:r>
          </a:p>
        </p:txBody>
      </p:sp>
      <p:sp>
        <p:nvSpPr>
          <p:cNvPr id="35" name="TextBox 41">
            <a:extLst>
              <a:ext uri="{FF2B5EF4-FFF2-40B4-BE49-F238E27FC236}">
                <a16:creationId xmlns:a16="http://schemas.microsoft.com/office/drawing/2014/main" id="{1B95CA30-3799-6037-DA21-EF885FB08116}"/>
              </a:ext>
            </a:extLst>
          </p:cNvPr>
          <p:cNvSpPr txBox="1"/>
          <p:nvPr/>
        </p:nvSpPr>
        <p:spPr>
          <a:xfrm>
            <a:off x="8952421" y="1123233"/>
            <a:ext cx="2354313" cy="1742551"/>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Auckland, New Zealand</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Marcus Stephen wins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first of 7 career gold medals in weightlifting. He later becomes president of Nauru!</a:t>
            </a:r>
          </a:p>
        </p:txBody>
      </p:sp>
      <p:cxnSp>
        <p:nvCxnSpPr>
          <p:cNvPr id="36" name="Straight Connector 35">
            <a:extLst>
              <a:ext uri="{FF2B5EF4-FFF2-40B4-BE49-F238E27FC236}">
                <a16:creationId xmlns:a16="http://schemas.microsoft.com/office/drawing/2014/main" id="{3B2CC130-8274-FD14-8E3B-75544E15900C}"/>
              </a:ext>
            </a:extLst>
          </p:cNvPr>
          <p:cNvCxnSpPr>
            <a:cxnSpLocks/>
            <a:stCxn id="9" idx="0"/>
            <a:endCxn id="10" idx="2"/>
          </p:cNvCxnSpPr>
          <p:nvPr/>
        </p:nvCxnSpPr>
        <p:spPr>
          <a:xfrm flipV="1">
            <a:off x="2062422" y="2865784"/>
            <a:ext cx="1"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cxnSp>
        <p:nvCxnSpPr>
          <p:cNvPr id="39" name="Straight Connector 38">
            <a:extLst>
              <a:ext uri="{FF2B5EF4-FFF2-40B4-BE49-F238E27FC236}">
                <a16:creationId xmlns:a16="http://schemas.microsoft.com/office/drawing/2014/main" id="{C299E9BC-8913-FC1F-7B56-3C923B470CCC}"/>
              </a:ext>
            </a:extLst>
          </p:cNvPr>
          <p:cNvCxnSpPr>
            <a:cxnSpLocks/>
            <a:stCxn id="28" idx="0"/>
            <a:endCxn id="23" idx="2"/>
          </p:cNvCxnSpPr>
          <p:nvPr/>
        </p:nvCxnSpPr>
        <p:spPr>
          <a:xfrm flipV="1">
            <a:off x="3407746" y="3626390"/>
            <a:ext cx="0"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7F6F361E-EC00-F336-8A02-BA751C7AD003}"/>
              </a:ext>
            </a:extLst>
          </p:cNvPr>
          <p:cNvCxnSpPr>
            <a:cxnSpLocks/>
            <a:stCxn id="24" idx="0"/>
            <a:endCxn id="31" idx="2"/>
          </p:cNvCxnSpPr>
          <p:nvPr/>
        </p:nvCxnSpPr>
        <p:spPr>
          <a:xfrm flipH="1" flipV="1">
            <a:off x="4748283" y="2865785"/>
            <a:ext cx="4787" cy="323919"/>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cxnSp>
        <p:nvCxnSpPr>
          <p:cNvPr id="45" name="Straight Connector 44">
            <a:extLst>
              <a:ext uri="{FF2B5EF4-FFF2-40B4-BE49-F238E27FC236}">
                <a16:creationId xmlns:a16="http://schemas.microsoft.com/office/drawing/2014/main" id="{59252FD2-81C4-2DDD-0171-1F90AF9B6482}"/>
              </a:ext>
            </a:extLst>
          </p:cNvPr>
          <p:cNvCxnSpPr>
            <a:cxnSpLocks/>
            <a:stCxn id="32" idx="0"/>
            <a:endCxn id="25" idx="2"/>
          </p:cNvCxnSpPr>
          <p:nvPr/>
        </p:nvCxnSpPr>
        <p:spPr>
          <a:xfrm flipH="1" flipV="1">
            <a:off x="6098394" y="3626390"/>
            <a:ext cx="4"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cxnSp>
        <p:nvCxnSpPr>
          <p:cNvPr id="48" name="Straight Connector 47">
            <a:extLst>
              <a:ext uri="{FF2B5EF4-FFF2-40B4-BE49-F238E27FC236}">
                <a16:creationId xmlns:a16="http://schemas.microsoft.com/office/drawing/2014/main" id="{4E4B2551-6439-340F-1436-48DB4158425C}"/>
              </a:ext>
            </a:extLst>
          </p:cNvPr>
          <p:cNvCxnSpPr>
            <a:cxnSpLocks/>
            <a:stCxn id="26" idx="0"/>
            <a:endCxn id="33" idx="2"/>
          </p:cNvCxnSpPr>
          <p:nvPr/>
        </p:nvCxnSpPr>
        <p:spPr>
          <a:xfrm flipH="1" flipV="1">
            <a:off x="7443717" y="2865785"/>
            <a:ext cx="1" cy="323919"/>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cxnSp>
        <p:nvCxnSpPr>
          <p:cNvPr id="51" name="Straight Connector 50">
            <a:extLst>
              <a:ext uri="{FF2B5EF4-FFF2-40B4-BE49-F238E27FC236}">
                <a16:creationId xmlns:a16="http://schemas.microsoft.com/office/drawing/2014/main" id="{D2C8D09A-7363-093B-AB29-62D9B86F14C1}"/>
              </a:ext>
            </a:extLst>
          </p:cNvPr>
          <p:cNvCxnSpPr>
            <a:cxnSpLocks/>
            <a:stCxn id="20" idx="0"/>
            <a:endCxn id="35" idx="2"/>
          </p:cNvCxnSpPr>
          <p:nvPr/>
        </p:nvCxnSpPr>
        <p:spPr>
          <a:xfrm flipH="1" flipV="1">
            <a:off x="10129578" y="2865784"/>
            <a:ext cx="4789"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150F4E1F-AF93-6EF3-B4AB-0B78636D29F3}"/>
              </a:ext>
            </a:extLst>
          </p:cNvPr>
          <p:cNvCxnSpPr>
            <a:cxnSpLocks/>
            <a:stCxn id="34" idx="0"/>
            <a:endCxn id="27" idx="2"/>
          </p:cNvCxnSpPr>
          <p:nvPr/>
        </p:nvCxnSpPr>
        <p:spPr>
          <a:xfrm flipH="1" flipV="1">
            <a:off x="8789042" y="3626390"/>
            <a:ext cx="1203"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0619928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335" name="Title 1"/>
          <p:cNvSpPr txBox="1">
            <a:spLocks noGrp="1"/>
          </p:cNvSpPr>
          <p:nvPr>
            <p:ph type="title"/>
          </p:nvPr>
        </p:nvSpPr>
        <p:spPr>
          <a:xfrm>
            <a:off x="834969" y="737418"/>
            <a:ext cx="10207105" cy="1356093"/>
          </a:xfrm>
          <a:prstGeom prst="rect">
            <a:avLst/>
          </a:prstGeom>
        </p:spPr>
        <p:txBody>
          <a:bodyPr anchor="t"/>
          <a:lstStyle/>
          <a:p>
            <a:r>
              <a:rPr dirty="0"/>
              <a:t>TERIFIC TIMELINE!</a:t>
            </a:r>
          </a:p>
        </p:txBody>
      </p:sp>
      <p:pic>
        <p:nvPicPr>
          <p:cNvPr id="337" name="Picture 6" descr="Picture 6"/>
          <p:cNvPicPr>
            <a:picLocks noChangeAspect="1"/>
          </p:cNvPicPr>
          <p:nvPr/>
        </p:nvPicPr>
        <p:blipFill>
          <a:blip r:embed="rId3"/>
          <a:stretch>
            <a:fillRect/>
          </a:stretch>
        </p:blipFill>
        <p:spPr>
          <a:xfrm>
            <a:off x="834968" y="1123233"/>
            <a:ext cx="3775131" cy="236939"/>
          </a:xfrm>
          <a:prstGeom prst="rect">
            <a:avLst/>
          </a:prstGeom>
          <a:ln w="12700">
            <a:miter lim="400000"/>
          </a:ln>
        </p:spPr>
      </p:pic>
      <p:cxnSp>
        <p:nvCxnSpPr>
          <p:cNvPr id="3" name="Straight Connector 2">
            <a:extLst>
              <a:ext uri="{FF2B5EF4-FFF2-40B4-BE49-F238E27FC236}">
                <a16:creationId xmlns:a16="http://schemas.microsoft.com/office/drawing/2014/main" id="{323B1878-A015-FCF5-9AB9-D03C32BC6F75}"/>
              </a:ext>
            </a:extLst>
          </p:cNvPr>
          <p:cNvCxnSpPr>
            <a:cxnSpLocks/>
            <a:endCxn id="20" idx="1"/>
          </p:cNvCxnSpPr>
          <p:nvPr/>
        </p:nvCxnSpPr>
        <p:spPr>
          <a:xfrm>
            <a:off x="622300" y="3408047"/>
            <a:ext cx="9050386" cy="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9" name="TextBox 41">
            <a:extLst>
              <a:ext uri="{FF2B5EF4-FFF2-40B4-BE49-F238E27FC236}">
                <a16:creationId xmlns:a16="http://schemas.microsoft.com/office/drawing/2014/main" id="{29A9BC2D-B8BF-CF16-1EF7-816A4FFB2FAB}"/>
              </a:ext>
            </a:extLst>
          </p:cNvPr>
          <p:cNvSpPr txBox="1"/>
          <p:nvPr/>
        </p:nvSpPr>
        <p:spPr>
          <a:xfrm>
            <a:off x="1600741"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1994</a:t>
            </a:r>
          </a:p>
        </p:txBody>
      </p:sp>
      <p:sp>
        <p:nvSpPr>
          <p:cNvPr id="20" name="TextBox 41">
            <a:extLst>
              <a:ext uri="{FF2B5EF4-FFF2-40B4-BE49-F238E27FC236}">
                <a16:creationId xmlns:a16="http://schemas.microsoft.com/office/drawing/2014/main" id="{167495A8-17A2-F1FF-B047-B5B9EECDB3E7}"/>
              </a:ext>
            </a:extLst>
          </p:cNvPr>
          <p:cNvSpPr txBox="1"/>
          <p:nvPr/>
        </p:nvSpPr>
        <p:spPr>
          <a:xfrm>
            <a:off x="9672686"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latin typeface="Arial Nova Cond" panose="020B0506020202020204" pitchFamily="34" charset="0"/>
              </a:rPr>
              <a:t>2022</a:t>
            </a:r>
            <a:endParaRPr lang="en-GB" sz="1600" dirty="0"/>
          </a:p>
        </p:txBody>
      </p:sp>
      <p:sp>
        <p:nvSpPr>
          <p:cNvPr id="23" name="TextBox 41">
            <a:extLst>
              <a:ext uri="{FF2B5EF4-FFF2-40B4-BE49-F238E27FC236}">
                <a16:creationId xmlns:a16="http://schemas.microsoft.com/office/drawing/2014/main" id="{5E15E733-B3AB-4ADC-BD5C-36EB6613C091}"/>
              </a:ext>
            </a:extLst>
          </p:cNvPr>
          <p:cNvSpPr txBox="1"/>
          <p:nvPr/>
        </p:nvSpPr>
        <p:spPr>
          <a:xfrm>
            <a:off x="3215130"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1998</a:t>
            </a:r>
          </a:p>
        </p:txBody>
      </p:sp>
      <p:sp>
        <p:nvSpPr>
          <p:cNvPr id="24" name="TextBox 41">
            <a:extLst>
              <a:ext uri="{FF2B5EF4-FFF2-40B4-BE49-F238E27FC236}">
                <a16:creationId xmlns:a16="http://schemas.microsoft.com/office/drawing/2014/main" id="{69BF6F99-6E30-597E-3866-C0794440D617}"/>
              </a:ext>
            </a:extLst>
          </p:cNvPr>
          <p:cNvSpPr txBox="1"/>
          <p:nvPr/>
        </p:nvSpPr>
        <p:spPr>
          <a:xfrm>
            <a:off x="4829519"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2002</a:t>
            </a:r>
          </a:p>
        </p:txBody>
      </p:sp>
      <p:sp>
        <p:nvSpPr>
          <p:cNvPr id="25" name="TextBox 41">
            <a:extLst>
              <a:ext uri="{FF2B5EF4-FFF2-40B4-BE49-F238E27FC236}">
                <a16:creationId xmlns:a16="http://schemas.microsoft.com/office/drawing/2014/main" id="{F619F8F7-2E13-CCED-946A-CBD60AFF6C72}"/>
              </a:ext>
            </a:extLst>
          </p:cNvPr>
          <p:cNvSpPr txBox="1"/>
          <p:nvPr/>
        </p:nvSpPr>
        <p:spPr>
          <a:xfrm>
            <a:off x="6443908"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2014</a:t>
            </a:r>
          </a:p>
        </p:txBody>
      </p:sp>
      <p:sp>
        <p:nvSpPr>
          <p:cNvPr id="26" name="TextBox 41">
            <a:extLst>
              <a:ext uri="{FF2B5EF4-FFF2-40B4-BE49-F238E27FC236}">
                <a16:creationId xmlns:a16="http://schemas.microsoft.com/office/drawing/2014/main" id="{42426269-1DB2-8285-0A1D-B545608252E8}"/>
              </a:ext>
            </a:extLst>
          </p:cNvPr>
          <p:cNvSpPr txBox="1"/>
          <p:nvPr/>
        </p:nvSpPr>
        <p:spPr>
          <a:xfrm>
            <a:off x="8058297" y="3189704"/>
            <a:ext cx="923362" cy="436686"/>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t>2018</a:t>
            </a:r>
          </a:p>
        </p:txBody>
      </p:sp>
      <p:sp>
        <p:nvSpPr>
          <p:cNvPr id="35" name="TextBox 41">
            <a:extLst>
              <a:ext uri="{FF2B5EF4-FFF2-40B4-BE49-F238E27FC236}">
                <a16:creationId xmlns:a16="http://schemas.microsoft.com/office/drawing/2014/main" id="{1B95CA30-3799-6037-DA21-EF885FB08116}"/>
              </a:ext>
            </a:extLst>
          </p:cNvPr>
          <p:cNvSpPr txBox="1"/>
          <p:nvPr/>
        </p:nvSpPr>
        <p:spPr>
          <a:xfrm>
            <a:off x="8668261" y="1123233"/>
            <a:ext cx="2570744" cy="1742552"/>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Birmingham, U.K.</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These are the first games that will award more medals to women than to men! </a:t>
            </a:r>
          </a:p>
          <a:p>
            <a:r>
              <a:rPr lang="en-GB" sz="1600" b="0" dirty="0">
                <a:solidFill>
                  <a:schemeClr val="tx1"/>
                </a:solidFill>
                <a:latin typeface="Arial Nova Cond" panose="020B0506020202020204" pitchFamily="34" charset="0"/>
                <a:ea typeface="Open Sans Regular"/>
                <a:cs typeface="Open Sans Regular"/>
                <a:sym typeface="Open Sans Regular"/>
              </a:rPr>
              <a:t>The first games to create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a carbon neutral legacy!</a:t>
            </a:r>
          </a:p>
        </p:txBody>
      </p:sp>
      <p:cxnSp>
        <p:nvCxnSpPr>
          <p:cNvPr id="51" name="Straight Connector 50">
            <a:extLst>
              <a:ext uri="{FF2B5EF4-FFF2-40B4-BE49-F238E27FC236}">
                <a16:creationId xmlns:a16="http://schemas.microsoft.com/office/drawing/2014/main" id="{D2C8D09A-7363-093B-AB29-62D9B86F14C1}"/>
              </a:ext>
            </a:extLst>
          </p:cNvPr>
          <p:cNvCxnSpPr>
            <a:cxnSpLocks/>
            <a:stCxn id="20" idx="0"/>
          </p:cNvCxnSpPr>
          <p:nvPr/>
        </p:nvCxnSpPr>
        <p:spPr>
          <a:xfrm flipV="1">
            <a:off x="10134367" y="2865784"/>
            <a:ext cx="0"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30" name="TextBox 41">
            <a:extLst>
              <a:ext uri="{FF2B5EF4-FFF2-40B4-BE49-F238E27FC236}">
                <a16:creationId xmlns:a16="http://schemas.microsoft.com/office/drawing/2014/main" id="{7681B1DA-E4B4-7862-2337-354BABFB3DA2}"/>
              </a:ext>
            </a:extLst>
          </p:cNvPr>
          <p:cNvSpPr txBox="1"/>
          <p:nvPr/>
        </p:nvSpPr>
        <p:spPr>
          <a:xfrm>
            <a:off x="7291789" y="3908475"/>
            <a:ext cx="2453568" cy="1356088"/>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Gold Coast, Australia</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For the first time there are an equal number of events for men and women.</a:t>
            </a:r>
          </a:p>
        </p:txBody>
      </p:sp>
      <p:cxnSp>
        <p:nvCxnSpPr>
          <p:cNvPr id="37" name="Straight Connector 36">
            <a:extLst>
              <a:ext uri="{FF2B5EF4-FFF2-40B4-BE49-F238E27FC236}">
                <a16:creationId xmlns:a16="http://schemas.microsoft.com/office/drawing/2014/main" id="{48442BAD-8337-0DAC-15D1-9F07EF06E0DD}"/>
              </a:ext>
            </a:extLst>
          </p:cNvPr>
          <p:cNvCxnSpPr>
            <a:cxnSpLocks/>
            <a:stCxn id="30" idx="0"/>
            <a:endCxn id="26" idx="2"/>
          </p:cNvCxnSpPr>
          <p:nvPr/>
        </p:nvCxnSpPr>
        <p:spPr>
          <a:xfrm flipV="1">
            <a:off x="8518573" y="3626390"/>
            <a:ext cx="1405" cy="282085"/>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38" name="TextBox 41">
            <a:extLst>
              <a:ext uri="{FF2B5EF4-FFF2-40B4-BE49-F238E27FC236}">
                <a16:creationId xmlns:a16="http://schemas.microsoft.com/office/drawing/2014/main" id="{F2D61E03-908A-DBF0-A8B8-1ABC5DFA7277}"/>
              </a:ext>
            </a:extLst>
          </p:cNvPr>
          <p:cNvSpPr txBox="1"/>
          <p:nvPr/>
        </p:nvSpPr>
        <p:spPr>
          <a:xfrm>
            <a:off x="5509284" y="1282266"/>
            <a:ext cx="2792609" cy="1583518"/>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Glasgow, U.K.</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Usain Bolt and his team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win gold in the 400m relay. The lap of honour takes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longer than the race!</a:t>
            </a:r>
          </a:p>
        </p:txBody>
      </p:sp>
      <p:cxnSp>
        <p:nvCxnSpPr>
          <p:cNvPr id="40" name="Straight Connector 39">
            <a:extLst>
              <a:ext uri="{FF2B5EF4-FFF2-40B4-BE49-F238E27FC236}">
                <a16:creationId xmlns:a16="http://schemas.microsoft.com/office/drawing/2014/main" id="{B90C504C-500B-9C25-0E63-C5DE927C430A}"/>
              </a:ext>
            </a:extLst>
          </p:cNvPr>
          <p:cNvCxnSpPr>
            <a:cxnSpLocks/>
            <a:stCxn id="25" idx="0"/>
            <a:endCxn id="38" idx="2"/>
          </p:cNvCxnSpPr>
          <p:nvPr/>
        </p:nvCxnSpPr>
        <p:spPr>
          <a:xfrm flipV="1">
            <a:off x="6905589" y="2865784"/>
            <a:ext cx="0"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41" name="TextBox 41">
            <a:extLst>
              <a:ext uri="{FF2B5EF4-FFF2-40B4-BE49-F238E27FC236}">
                <a16:creationId xmlns:a16="http://schemas.microsoft.com/office/drawing/2014/main" id="{5F34F302-DC97-5E34-EB02-3FF044836919}"/>
              </a:ext>
            </a:extLst>
          </p:cNvPr>
          <p:cNvSpPr txBox="1"/>
          <p:nvPr/>
        </p:nvSpPr>
        <p:spPr>
          <a:xfrm>
            <a:off x="3812879" y="3908475"/>
            <a:ext cx="2949139" cy="1588428"/>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Manchester, U.K.</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 The triathlon event is included for the first time. The Stadium goes on to become Manchester City football ground.</a:t>
            </a:r>
          </a:p>
        </p:txBody>
      </p:sp>
      <p:cxnSp>
        <p:nvCxnSpPr>
          <p:cNvPr id="43" name="Straight Connector 42">
            <a:extLst>
              <a:ext uri="{FF2B5EF4-FFF2-40B4-BE49-F238E27FC236}">
                <a16:creationId xmlns:a16="http://schemas.microsoft.com/office/drawing/2014/main" id="{E5D4FA12-7BF5-8A72-8C84-B2B25B716CC2}"/>
              </a:ext>
            </a:extLst>
          </p:cNvPr>
          <p:cNvCxnSpPr>
            <a:cxnSpLocks/>
            <a:stCxn id="41" idx="0"/>
            <a:endCxn id="24" idx="2"/>
          </p:cNvCxnSpPr>
          <p:nvPr/>
        </p:nvCxnSpPr>
        <p:spPr>
          <a:xfrm flipV="1">
            <a:off x="5287449" y="3626390"/>
            <a:ext cx="3751" cy="282085"/>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44" name="TextBox 41">
            <a:extLst>
              <a:ext uri="{FF2B5EF4-FFF2-40B4-BE49-F238E27FC236}">
                <a16:creationId xmlns:a16="http://schemas.microsoft.com/office/drawing/2014/main" id="{1BB05412-BFC4-09B7-43CF-CFC53A97B127}"/>
              </a:ext>
            </a:extLst>
          </p:cNvPr>
          <p:cNvSpPr txBox="1"/>
          <p:nvPr/>
        </p:nvSpPr>
        <p:spPr>
          <a:xfrm>
            <a:off x="2499070" y="1745987"/>
            <a:ext cx="2354313" cy="1119797"/>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Kuala Lumpur, Malaysia</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Team sports are included for the first time.</a:t>
            </a:r>
          </a:p>
        </p:txBody>
      </p:sp>
      <p:cxnSp>
        <p:nvCxnSpPr>
          <p:cNvPr id="46" name="Straight Connector 45">
            <a:extLst>
              <a:ext uri="{FF2B5EF4-FFF2-40B4-BE49-F238E27FC236}">
                <a16:creationId xmlns:a16="http://schemas.microsoft.com/office/drawing/2014/main" id="{CA51087B-302E-144C-CB82-98E996CF53CA}"/>
              </a:ext>
            </a:extLst>
          </p:cNvPr>
          <p:cNvCxnSpPr>
            <a:cxnSpLocks/>
            <a:stCxn id="23" idx="0"/>
            <a:endCxn id="44" idx="2"/>
          </p:cNvCxnSpPr>
          <p:nvPr/>
        </p:nvCxnSpPr>
        <p:spPr>
          <a:xfrm flipH="1" flipV="1">
            <a:off x="3676227" y="2865784"/>
            <a:ext cx="584" cy="323920"/>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
        <p:nvSpPr>
          <p:cNvPr id="47" name="TextBox 41">
            <a:extLst>
              <a:ext uri="{FF2B5EF4-FFF2-40B4-BE49-F238E27FC236}">
                <a16:creationId xmlns:a16="http://schemas.microsoft.com/office/drawing/2014/main" id="{154B63EA-33E9-6397-439D-ADE485040999}"/>
              </a:ext>
            </a:extLst>
          </p:cNvPr>
          <p:cNvSpPr txBox="1"/>
          <p:nvPr/>
        </p:nvSpPr>
        <p:spPr>
          <a:xfrm>
            <a:off x="1090685" y="3908475"/>
            <a:ext cx="1946804" cy="1356087"/>
          </a:xfrm>
          <a:prstGeom prst="rect">
            <a:avLst/>
          </a:prstGeom>
          <a:solidFill>
            <a:srgbClr val="FFE6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4000" tIns="144000" rIns="144000" bIns="144000" anchor="ctr">
            <a:noAutofit/>
          </a:bodyPr>
          <a:lstStyle>
            <a:lvl1pPr algn="ctr">
              <a:defRPr sz="1400" b="1">
                <a:solidFill>
                  <a:srgbClr val="FBE614"/>
                </a:solidFill>
                <a:latin typeface="Arial Nova Cond"/>
                <a:ea typeface="Arial Nova Cond"/>
                <a:cs typeface="Arial Nova Cond"/>
                <a:sym typeface="Arial Nova Cond"/>
              </a:defRPr>
            </a:lvl1pPr>
          </a:lstStyle>
          <a:p>
            <a:r>
              <a:rPr lang="en-GB" sz="1600" dirty="0">
                <a:solidFill>
                  <a:schemeClr val="tx1"/>
                </a:solidFill>
                <a:latin typeface="Arial Nova Cond" panose="020B0506020202020204" pitchFamily="34" charset="0"/>
                <a:ea typeface="Open Sans Bold"/>
                <a:cs typeface="Open Sans Bold"/>
                <a:sym typeface="Open Sans Bold"/>
              </a:rPr>
              <a:t>Victoria, Canada</a:t>
            </a:r>
            <a:br>
              <a:rPr lang="en-GB" sz="1600" b="0" dirty="0">
                <a:solidFill>
                  <a:schemeClr val="tx1"/>
                </a:solidFill>
                <a:latin typeface="Arial Nova Cond" panose="020B0506020202020204" pitchFamily="34" charset="0"/>
                <a:ea typeface="Open Sans Bold"/>
                <a:cs typeface="Open Sans Bold"/>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The games include </a:t>
            </a:r>
            <a:br>
              <a:rPr lang="en-GB" sz="1600" b="0" dirty="0">
                <a:solidFill>
                  <a:schemeClr val="tx1"/>
                </a:solidFill>
                <a:latin typeface="Arial Nova Cond" panose="020B0506020202020204" pitchFamily="34" charset="0"/>
                <a:ea typeface="Open Sans Regular"/>
                <a:cs typeface="Open Sans Regular"/>
                <a:sym typeface="Open Sans Regular"/>
              </a:rPr>
            </a:br>
            <a:r>
              <a:rPr lang="en-GB" sz="1600" b="0" dirty="0">
                <a:solidFill>
                  <a:schemeClr val="tx1"/>
                </a:solidFill>
                <a:latin typeface="Arial Nova Cond" panose="020B0506020202020204" pitchFamily="34" charset="0"/>
                <a:ea typeface="Open Sans Regular"/>
                <a:cs typeface="Open Sans Regular"/>
                <a:sym typeface="Open Sans Regular"/>
              </a:rPr>
              <a:t>Para-sports for the very first time.</a:t>
            </a:r>
          </a:p>
        </p:txBody>
      </p:sp>
      <p:cxnSp>
        <p:nvCxnSpPr>
          <p:cNvPr id="49" name="Straight Connector 48">
            <a:extLst>
              <a:ext uri="{FF2B5EF4-FFF2-40B4-BE49-F238E27FC236}">
                <a16:creationId xmlns:a16="http://schemas.microsoft.com/office/drawing/2014/main" id="{B43BBC9A-E5DC-A852-3181-B0F093BF809D}"/>
              </a:ext>
            </a:extLst>
          </p:cNvPr>
          <p:cNvCxnSpPr>
            <a:cxnSpLocks/>
            <a:stCxn id="47" idx="0"/>
            <a:endCxn id="9" idx="2"/>
          </p:cNvCxnSpPr>
          <p:nvPr/>
        </p:nvCxnSpPr>
        <p:spPr>
          <a:xfrm flipH="1" flipV="1">
            <a:off x="2062422" y="3626390"/>
            <a:ext cx="1665" cy="282085"/>
          </a:xfrm>
          <a:prstGeom prst="line">
            <a:avLst/>
          </a:prstGeom>
          <a:noFill/>
          <a:ln w="19050" cap="flat">
            <a:solidFill>
              <a:schemeClr val="tx1"/>
            </a:solidFill>
            <a:prstDash val="solid"/>
            <a:miter lim="8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91235963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0A845B-9541-D2A5-E402-646EA41839FD}"/>
              </a:ext>
            </a:extLst>
          </p:cNvPr>
          <p:cNvSpPr/>
          <p:nvPr/>
        </p:nvSpPr>
        <p:spPr>
          <a:xfrm>
            <a:off x="507677" y="308869"/>
            <a:ext cx="5769719" cy="1692985"/>
          </a:xfrm>
          <a:custGeom>
            <a:avLst/>
            <a:gdLst>
              <a:gd name="connsiteX0" fmla="*/ 0 w 6879102"/>
              <a:gd name="connsiteY0" fmla="*/ 0 h 1645920"/>
              <a:gd name="connsiteX1" fmla="*/ 6879102 w 6879102"/>
              <a:gd name="connsiteY1" fmla="*/ 0 h 1645920"/>
              <a:gd name="connsiteX2" fmla="*/ 6879102 w 6879102"/>
              <a:gd name="connsiteY2" fmla="*/ 1645920 h 1645920"/>
              <a:gd name="connsiteX3" fmla="*/ 0 w 6879102"/>
              <a:gd name="connsiteY3" fmla="*/ 1645920 h 1645920"/>
              <a:gd name="connsiteX4" fmla="*/ 0 w 6879102"/>
              <a:gd name="connsiteY4" fmla="*/ 0 h 1645920"/>
              <a:gd name="connsiteX0" fmla="*/ 0 w 6905996"/>
              <a:gd name="connsiteY0" fmla="*/ 13447 h 1645920"/>
              <a:gd name="connsiteX1" fmla="*/ 6905996 w 6905996"/>
              <a:gd name="connsiteY1" fmla="*/ 0 h 1645920"/>
              <a:gd name="connsiteX2" fmla="*/ 6905996 w 6905996"/>
              <a:gd name="connsiteY2" fmla="*/ 1645920 h 1645920"/>
              <a:gd name="connsiteX3" fmla="*/ 26894 w 6905996"/>
              <a:gd name="connsiteY3" fmla="*/ 1645920 h 1645920"/>
              <a:gd name="connsiteX4" fmla="*/ 0 w 6905996"/>
              <a:gd name="connsiteY4" fmla="*/ 13447 h 1645920"/>
              <a:gd name="connsiteX0" fmla="*/ 0 w 6905996"/>
              <a:gd name="connsiteY0" fmla="*/ 13447 h 1800561"/>
              <a:gd name="connsiteX1" fmla="*/ 6905996 w 6905996"/>
              <a:gd name="connsiteY1" fmla="*/ 0 h 1800561"/>
              <a:gd name="connsiteX2" fmla="*/ 6905996 w 6905996"/>
              <a:gd name="connsiteY2" fmla="*/ 1645920 h 1800561"/>
              <a:gd name="connsiteX3" fmla="*/ 67235 w 6905996"/>
              <a:gd name="connsiteY3" fmla="*/ 1800561 h 1800561"/>
              <a:gd name="connsiteX4" fmla="*/ 0 w 6905996"/>
              <a:gd name="connsiteY4" fmla="*/ 13447 h 1800561"/>
              <a:gd name="connsiteX0" fmla="*/ 0 w 6905996"/>
              <a:gd name="connsiteY0" fmla="*/ 0 h 1787114"/>
              <a:gd name="connsiteX1" fmla="*/ 6905996 w 6905996"/>
              <a:gd name="connsiteY1" fmla="*/ 141194 h 1787114"/>
              <a:gd name="connsiteX2" fmla="*/ 6905996 w 6905996"/>
              <a:gd name="connsiteY2" fmla="*/ 1632473 h 1787114"/>
              <a:gd name="connsiteX3" fmla="*/ 67235 w 6905996"/>
              <a:gd name="connsiteY3" fmla="*/ 1787114 h 1787114"/>
              <a:gd name="connsiteX4" fmla="*/ 0 w 6905996"/>
              <a:gd name="connsiteY4" fmla="*/ 0 h 1787114"/>
              <a:gd name="connsiteX0" fmla="*/ 0 w 6905996"/>
              <a:gd name="connsiteY0" fmla="*/ 0 h 1787114"/>
              <a:gd name="connsiteX1" fmla="*/ 6905996 w 6905996"/>
              <a:gd name="connsiteY1" fmla="*/ 141194 h 1787114"/>
              <a:gd name="connsiteX2" fmla="*/ 6892549 w 6905996"/>
              <a:gd name="connsiteY2" fmla="*/ 798755 h 1787114"/>
              <a:gd name="connsiteX3" fmla="*/ 67235 w 6905996"/>
              <a:gd name="connsiteY3" fmla="*/ 1787114 h 1787114"/>
              <a:gd name="connsiteX4" fmla="*/ 0 w 6905996"/>
              <a:gd name="connsiteY4" fmla="*/ 0 h 1787114"/>
              <a:gd name="connsiteX0" fmla="*/ 0 w 6892549"/>
              <a:gd name="connsiteY0" fmla="*/ 0 h 1787114"/>
              <a:gd name="connsiteX1" fmla="*/ 5278902 w 6892549"/>
              <a:gd name="connsiteY1" fmla="*/ 87406 h 1787114"/>
              <a:gd name="connsiteX2" fmla="*/ 6892549 w 6892549"/>
              <a:gd name="connsiteY2" fmla="*/ 798755 h 1787114"/>
              <a:gd name="connsiteX3" fmla="*/ 67235 w 6892549"/>
              <a:gd name="connsiteY3" fmla="*/ 1787114 h 1787114"/>
              <a:gd name="connsiteX4" fmla="*/ 0 w 6892549"/>
              <a:gd name="connsiteY4" fmla="*/ 0 h 1787114"/>
              <a:gd name="connsiteX0" fmla="*/ 0 w 5399925"/>
              <a:gd name="connsiteY0" fmla="*/ 0 h 1787114"/>
              <a:gd name="connsiteX1" fmla="*/ 5278902 w 5399925"/>
              <a:gd name="connsiteY1" fmla="*/ 87406 h 1787114"/>
              <a:gd name="connsiteX2" fmla="*/ 5399925 w 5399925"/>
              <a:gd name="connsiteY2" fmla="*/ 1027355 h 1787114"/>
              <a:gd name="connsiteX3" fmla="*/ 67235 w 5399925"/>
              <a:gd name="connsiteY3" fmla="*/ 1787114 h 1787114"/>
              <a:gd name="connsiteX4" fmla="*/ 0 w 5399925"/>
              <a:gd name="connsiteY4" fmla="*/ 0 h 1787114"/>
              <a:gd name="connsiteX0" fmla="*/ 0 w 5399925"/>
              <a:gd name="connsiteY0" fmla="*/ 0 h 1692985"/>
              <a:gd name="connsiteX1" fmla="*/ 5278902 w 5399925"/>
              <a:gd name="connsiteY1" fmla="*/ 87406 h 1692985"/>
              <a:gd name="connsiteX2" fmla="*/ 5399925 w 5399925"/>
              <a:gd name="connsiteY2" fmla="*/ 1027355 h 1692985"/>
              <a:gd name="connsiteX3" fmla="*/ 53788 w 5399925"/>
              <a:gd name="connsiteY3" fmla="*/ 1692985 h 1692985"/>
              <a:gd name="connsiteX4" fmla="*/ 0 w 5399925"/>
              <a:gd name="connsiteY4" fmla="*/ 0 h 1692985"/>
              <a:gd name="connsiteX0" fmla="*/ 0 w 5769719"/>
              <a:gd name="connsiteY0" fmla="*/ 0 h 1692985"/>
              <a:gd name="connsiteX1" fmla="*/ 5278902 w 5769719"/>
              <a:gd name="connsiteY1" fmla="*/ 87406 h 1692985"/>
              <a:gd name="connsiteX2" fmla="*/ 5769719 w 5769719"/>
              <a:gd name="connsiteY2" fmla="*/ 1060973 h 1692985"/>
              <a:gd name="connsiteX3" fmla="*/ 53788 w 5769719"/>
              <a:gd name="connsiteY3" fmla="*/ 1692985 h 1692985"/>
              <a:gd name="connsiteX4" fmla="*/ 0 w 5769719"/>
              <a:gd name="connsiteY4" fmla="*/ 0 h 1692985"/>
              <a:gd name="connsiteX0" fmla="*/ 0 w 5769719"/>
              <a:gd name="connsiteY0" fmla="*/ 0 h 1692985"/>
              <a:gd name="connsiteX1" fmla="*/ 5601632 w 5769719"/>
              <a:gd name="connsiteY1" fmla="*/ 100853 h 1692985"/>
              <a:gd name="connsiteX2" fmla="*/ 5769719 w 5769719"/>
              <a:gd name="connsiteY2" fmla="*/ 1060973 h 1692985"/>
              <a:gd name="connsiteX3" fmla="*/ 53788 w 5769719"/>
              <a:gd name="connsiteY3" fmla="*/ 1692985 h 1692985"/>
              <a:gd name="connsiteX4" fmla="*/ 0 w 5769719"/>
              <a:gd name="connsiteY4" fmla="*/ 0 h 1692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9719" h="1692985">
                <a:moveTo>
                  <a:pt x="0" y="0"/>
                </a:moveTo>
                <a:lnTo>
                  <a:pt x="5601632" y="100853"/>
                </a:lnTo>
                <a:lnTo>
                  <a:pt x="5769719" y="1060973"/>
                </a:lnTo>
                <a:lnTo>
                  <a:pt x="53788" y="1692985"/>
                </a:lnTo>
                <a:lnTo>
                  <a:pt x="0" y="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 name="Title 1">
            <a:extLst>
              <a:ext uri="{FF2B5EF4-FFF2-40B4-BE49-F238E27FC236}">
                <a16:creationId xmlns:a16="http://schemas.microsoft.com/office/drawing/2014/main" id="{3A4A2FD3-196F-EB66-6AA2-4B2EE0F1F745}"/>
              </a:ext>
            </a:extLst>
          </p:cNvPr>
          <p:cNvSpPr txBox="1">
            <a:spLocks/>
          </p:cNvSpPr>
          <p:nvPr/>
        </p:nvSpPr>
        <p:spPr>
          <a:xfrm>
            <a:off x="932179" y="737418"/>
            <a:ext cx="9061675" cy="1345699"/>
          </a:xfrm>
          <a:prstGeom prst="rect">
            <a:avLst/>
          </a:prstGeom>
        </p:spPr>
        <p:txBody>
          <a:bodyPr anchor="t"/>
          <a:lst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9pPr>
          </a:lstStyle>
          <a:p>
            <a:pPr hangingPunct="1"/>
            <a:r>
              <a:rPr lang="en-GB" dirty="0">
                <a:solidFill>
                  <a:srgbClr val="FFE600"/>
                </a:solidFill>
              </a:rPr>
              <a:t>BRILLIANT BANNERS!</a:t>
            </a:r>
          </a:p>
        </p:txBody>
      </p:sp>
      <p:pic>
        <p:nvPicPr>
          <p:cNvPr id="6" name="Picture 28" descr="Picture 28">
            <a:extLst>
              <a:ext uri="{FF2B5EF4-FFF2-40B4-BE49-F238E27FC236}">
                <a16:creationId xmlns:a16="http://schemas.microsoft.com/office/drawing/2014/main" id="{23796900-40CC-3001-CE41-30FAE77924FB}"/>
              </a:ext>
            </a:extLst>
          </p:cNvPr>
          <p:cNvPicPr>
            <a:picLocks noChangeAspect="1"/>
          </p:cNvPicPr>
          <p:nvPr/>
        </p:nvPicPr>
        <p:blipFill>
          <a:blip r:embed="rId3"/>
          <a:stretch>
            <a:fillRect/>
          </a:stretch>
        </p:blipFill>
        <p:spPr>
          <a:xfrm>
            <a:off x="950792" y="1161571"/>
            <a:ext cx="2253187" cy="173556"/>
          </a:xfrm>
          <a:prstGeom prst="rect">
            <a:avLst/>
          </a:prstGeom>
          <a:ln w="12700">
            <a:miter lim="400000"/>
          </a:ln>
        </p:spPr>
      </p:pic>
    </p:spTree>
    <p:extLst>
      <p:ext uri="{BB962C8B-B14F-4D97-AF65-F5344CB8AC3E}">
        <p14:creationId xmlns:p14="http://schemas.microsoft.com/office/powerpoint/2010/main" val="103977446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
        <p:nvSpPr>
          <p:cNvPr id="373" name="Title 1"/>
          <p:cNvSpPr txBox="1">
            <a:spLocks noGrp="1"/>
          </p:cNvSpPr>
          <p:nvPr>
            <p:ph type="title"/>
          </p:nvPr>
        </p:nvSpPr>
        <p:spPr>
          <a:xfrm>
            <a:off x="834969" y="737418"/>
            <a:ext cx="10207105" cy="1356093"/>
          </a:xfrm>
          <a:prstGeom prst="rect">
            <a:avLst/>
          </a:prstGeom>
        </p:spPr>
        <p:txBody>
          <a:bodyPr anchor="t"/>
          <a:lstStyle/>
          <a:p>
            <a:r>
              <a:t>REFLECTIONS</a:t>
            </a:r>
          </a:p>
        </p:txBody>
      </p:sp>
      <p:pic>
        <p:nvPicPr>
          <p:cNvPr id="375" name="Picture 6" descr="Picture 6"/>
          <p:cNvPicPr>
            <a:picLocks noChangeAspect="1"/>
          </p:cNvPicPr>
          <p:nvPr/>
        </p:nvPicPr>
        <p:blipFill>
          <a:blip r:embed="rId3"/>
          <a:stretch>
            <a:fillRect/>
          </a:stretch>
        </p:blipFill>
        <p:spPr>
          <a:xfrm>
            <a:off x="834969" y="1154275"/>
            <a:ext cx="2907692" cy="236939"/>
          </a:xfrm>
          <a:prstGeom prst="rect">
            <a:avLst/>
          </a:prstGeom>
          <a:ln w="12700">
            <a:miter lim="400000"/>
          </a:ln>
        </p:spPr>
      </p:pic>
      <p:grpSp>
        <p:nvGrpSpPr>
          <p:cNvPr id="6" name="Group 5">
            <a:extLst>
              <a:ext uri="{FF2B5EF4-FFF2-40B4-BE49-F238E27FC236}">
                <a16:creationId xmlns:a16="http://schemas.microsoft.com/office/drawing/2014/main" id="{D4B5302F-EEBF-9789-1843-0974786DE980}"/>
              </a:ext>
            </a:extLst>
          </p:cNvPr>
          <p:cNvGrpSpPr/>
          <p:nvPr/>
        </p:nvGrpSpPr>
        <p:grpSpPr>
          <a:xfrm>
            <a:off x="1149926" y="1666877"/>
            <a:ext cx="6247824" cy="4006179"/>
            <a:chOff x="1158713" y="1666877"/>
            <a:chExt cx="6247824" cy="4006179"/>
          </a:xfrm>
        </p:grpSpPr>
        <p:sp>
          <p:nvSpPr>
            <p:cNvPr id="4" name="Rectangle 3">
              <a:extLst>
                <a:ext uri="{FF2B5EF4-FFF2-40B4-BE49-F238E27FC236}">
                  <a16:creationId xmlns:a16="http://schemas.microsoft.com/office/drawing/2014/main" id="{D1168397-6A7E-783F-ED48-EFB323F3CCD5}"/>
                </a:ext>
              </a:extLst>
            </p:cNvPr>
            <p:cNvSpPr/>
            <p:nvPr/>
          </p:nvSpPr>
          <p:spPr>
            <a:xfrm flipH="1">
              <a:off x="1158713" y="1666877"/>
              <a:ext cx="5885874" cy="4006179"/>
            </a:xfrm>
            <a:custGeom>
              <a:avLst/>
              <a:gdLst>
                <a:gd name="connsiteX0" fmla="*/ 0 w 6039226"/>
                <a:gd name="connsiteY0" fmla="*/ 0 h 3536279"/>
                <a:gd name="connsiteX1" fmla="*/ 6039226 w 6039226"/>
                <a:gd name="connsiteY1" fmla="*/ 0 h 3536279"/>
                <a:gd name="connsiteX2" fmla="*/ 6039226 w 6039226"/>
                <a:gd name="connsiteY2" fmla="*/ 3536279 h 3536279"/>
                <a:gd name="connsiteX3" fmla="*/ 0 w 6039226"/>
                <a:gd name="connsiteY3" fmla="*/ 3536279 h 3536279"/>
                <a:gd name="connsiteX4" fmla="*/ 0 w 6039226"/>
                <a:gd name="connsiteY4" fmla="*/ 0 h 3536279"/>
                <a:gd name="connsiteX0" fmla="*/ 0 w 6191626"/>
                <a:gd name="connsiteY0" fmla="*/ 0 h 3675979"/>
                <a:gd name="connsiteX1" fmla="*/ 6191626 w 6191626"/>
                <a:gd name="connsiteY1" fmla="*/ 139700 h 3675979"/>
                <a:gd name="connsiteX2" fmla="*/ 6191626 w 6191626"/>
                <a:gd name="connsiteY2" fmla="*/ 3675979 h 3675979"/>
                <a:gd name="connsiteX3" fmla="*/ 152400 w 6191626"/>
                <a:gd name="connsiteY3" fmla="*/ 3675979 h 3675979"/>
                <a:gd name="connsiteX4" fmla="*/ 0 w 6191626"/>
                <a:gd name="connsiteY4" fmla="*/ 0 h 3675979"/>
                <a:gd name="connsiteX0" fmla="*/ 0 w 6305926"/>
                <a:gd name="connsiteY0" fmla="*/ 0 h 4006179"/>
                <a:gd name="connsiteX1" fmla="*/ 6191626 w 6305926"/>
                <a:gd name="connsiteY1" fmla="*/ 139700 h 4006179"/>
                <a:gd name="connsiteX2" fmla="*/ 6305926 w 6305926"/>
                <a:gd name="connsiteY2" fmla="*/ 4006179 h 4006179"/>
                <a:gd name="connsiteX3" fmla="*/ 152400 w 6305926"/>
                <a:gd name="connsiteY3" fmla="*/ 3675979 h 4006179"/>
                <a:gd name="connsiteX4" fmla="*/ 0 w 6305926"/>
                <a:gd name="connsiteY4" fmla="*/ 0 h 40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5926" h="4006179">
                  <a:moveTo>
                    <a:pt x="0" y="0"/>
                  </a:moveTo>
                  <a:lnTo>
                    <a:pt x="6191626" y="139700"/>
                  </a:lnTo>
                  <a:lnTo>
                    <a:pt x="6305926" y="4006179"/>
                  </a:lnTo>
                  <a:lnTo>
                    <a:pt x="152400" y="3675979"/>
                  </a:lnTo>
                  <a:lnTo>
                    <a:pt x="0" y="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5" name="Rectangle 4">
              <a:extLst>
                <a:ext uri="{FF2B5EF4-FFF2-40B4-BE49-F238E27FC236}">
                  <a16:creationId xmlns:a16="http://schemas.microsoft.com/office/drawing/2014/main" id="{156515CA-D64D-C7C4-D586-2BDACD97944D}"/>
                </a:ext>
              </a:extLst>
            </p:cNvPr>
            <p:cNvSpPr/>
            <p:nvPr/>
          </p:nvSpPr>
          <p:spPr>
            <a:xfrm>
              <a:off x="6758837" y="2730870"/>
              <a:ext cx="647700" cy="571500"/>
            </a:xfrm>
            <a:custGeom>
              <a:avLst/>
              <a:gdLst>
                <a:gd name="connsiteX0" fmla="*/ 0 w 673100"/>
                <a:gd name="connsiteY0" fmla="*/ 0 h 381000"/>
                <a:gd name="connsiteX1" fmla="*/ 673100 w 673100"/>
                <a:gd name="connsiteY1" fmla="*/ 0 h 381000"/>
                <a:gd name="connsiteX2" fmla="*/ 673100 w 673100"/>
                <a:gd name="connsiteY2" fmla="*/ 381000 h 381000"/>
                <a:gd name="connsiteX3" fmla="*/ 0 w 673100"/>
                <a:gd name="connsiteY3" fmla="*/ 381000 h 381000"/>
                <a:gd name="connsiteX4" fmla="*/ 0 w 673100"/>
                <a:gd name="connsiteY4" fmla="*/ 0 h 381000"/>
                <a:gd name="connsiteX0" fmla="*/ 0 w 673100"/>
                <a:gd name="connsiteY0" fmla="*/ 0 h 381000"/>
                <a:gd name="connsiteX1" fmla="*/ 673100 w 673100"/>
                <a:gd name="connsiteY1" fmla="*/ 0 h 381000"/>
                <a:gd name="connsiteX2" fmla="*/ 317500 w 673100"/>
                <a:gd name="connsiteY2" fmla="*/ 228600 h 381000"/>
                <a:gd name="connsiteX3" fmla="*/ 0 w 673100"/>
                <a:gd name="connsiteY3" fmla="*/ 381000 h 381000"/>
                <a:gd name="connsiteX4" fmla="*/ 0 w 673100"/>
                <a:gd name="connsiteY4" fmla="*/ 0 h 381000"/>
                <a:gd name="connsiteX0" fmla="*/ 12700 w 685800"/>
                <a:gd name="connsiteY0" fmla="*/ 0 h 558800"/>
                <a:gd name="connsiteX1" fmla="*/ 685800 w 685800"/>
                <a:gd name="connsiteY1" fmla="*/ 0 h 558800"/>
                <a:gd name="connsiteX2" fmla="*/ 0 w 685800"/>
                <a:gd name="connsiteY2" fmla="*/ 558800 h 558800"/>
                <a:gd name="connsiteX3" fmla="*/ 12700 w 685800"/>
                <a:gd name="connsiteY3" fmla="*/ 381000 h 558800"/>
                <a:gd name="connsiteX4" fmla="*/ 12700 w 685800"/>
                <a:gd name="connsiteY4" fmla="*/ 0 h 558800"/>
                <a:gd name="connsiteX0" fmla="*/ 12700 w 723900"/>
                <a:gd name="connsiteY0" fmla="*/ 0 h 558800"/>
                <a:gd name="connsiteX1" fmla="*/ 723900 w 723900"/>
                <a:gd name="connsiteY1" fmla="*/ 152400 h 558800"/>
                <a:gd name="connsiteX2" fmla="*/ 0 w 723900"/>
                <a:gd name="connsiteY2" fmla="*/ 558800 h 558800"/>
                <a:gd name="connsiteX3" fmla="*/ 12700 w 723900"/>
                <a:gd name="connsiteY3" fmla="*/ 381000 h 558800"/>
                <a:gd name="connsiteX4" fmla="*/ 12700 w 723900"/>
                <a:gd name="connsiteY4" fmla="*/ 0 h 558800"/>
                <a:gd name="connsiteX0" fmla="*/ 12700 w 647700"/>
                <a:gd name="connsiteY0" fmla="*/ 12700 h 571500"/>
                <a:gd name="connsiteX1" fmla="*/ 647700 w 647700"/>
                <a:gd name="connsiteY1" fmla="*/ 0 h 571500"/>
                <a:gd name="connsiteX2" fmla="*/ 0 w 647700"/>
                <a:gd name="connsiteY2" fmla="*/ 571500 h 571500"/>
                <a:gd name="connsiteX3" fmla="*/ 12700 w 647700"/>
                <a:gd name="connsiteY3" fmla="*/ 393700 h 571500"/>
                <a:gd name="connsiteX4" fmla="*/ 12700 w 647700"/>
                <a:gd name="connsiteY4" fmla="*/ 12700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571500">
                  <a:moveTo>
                    <a:pt x="12700" y="12700"/>
                  </a:moveTo>
                  <a:lnTo>
                    <a:pt x="647700" y="0"/>
                  </a:lnTo>
                  <a:lnTo>
                    <a:pt x="0" y="571500"/>
                  </a:lnTo>
                  <a:lnTo>
                    <a:pt x="12700" y="393700"/>
                  </a:lnTo>
                  <a:lnTo>
                    <a:pt x="12700" y="1270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grpSp>
      <p:sp>
        <p:nvSpPr>
          <p:cNvPr id="376" name="Content Placeholder 2"/>
          <p:cNvSpPr txBox="1"/>
          <p:nvPr/>
        </p:nvSpPr>
        <p:spPr>
          <a:xfrm>
            <a:off x="1288976" y="1806577"/>
            <a:ext cx="5644574" cy="353628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88000" tIns="288000" rIns="288000" bIns="288000">
            <a:spAutoFit/>
          </a:bodyPr>
          <a:lstStyle/>
          <a:p>
            <a:pPr>
              <a:spcBef>
                <a:spcPts val="1000"/>
              </a:spcBef>
              <a:defRPr sz="2600" b="1">
                <a:latin typeface="Arial Nova Cond"/>
                <a:ea typeface="Arial Nova Cond"/>
                <a:cs typeface="Arial Nova Cond"/>
                <a:sym typeface="Arial Nova Cond"/>
              </a:defRPr>
            </a:pPr>
            <a:r>
              <a:rPr lang="en-GB" sz="2400" b="0" u="none" strike="noStrike" dirty="0">
                <a:solidFill>
                  <a:schemeClr val="bg1"/>
                </a:solidFill>
                <a:effectLst/>
                <a:latin typeface="Arial Nova Cond" panose="020B0506020202020204" pitchFamily="34" charset="0"/>
              </a:rPr>
              <a:t>Soon teams will be arriving from </a:t>
            </a:r>
            <a:r>
              <a:rPr lang="en-GB" sz="2400" b="1" u="none" strike="noStrike" dirty="0">
                <a:solidFill>
                  <a:schemeClr val="bg1"/>
                </a:solidFill>
                <a:effectLst/>
                <a:latin typeface="Arial Nova Cond" panose="020B0506020202020204" pitchFamily="34" charset="0"/>
              </a:rPr>
              <a:t>all over </a:t>
            </a:r>
            <a:br>
              <a:rPr lang="en-GB" sz="2400" b="1" u="none" strike="noStrike" dirty="0">
                <a:solidFill>
                  <a:schemeClr val="bg1"/>
                </a:solidFill>
                <a:effectLst/>
                <a:latin typeface="Arial Nova Cond" panose="020B0506020202020204" pitchFamily="34" charset="0"/>
              </a:rPr>
            </a:br>
            <a:r>
              <a:rPr lang="en-GB" sz="2400" b="1" u="none" strike="noStrike" dirty="0">
                <a:solidFill>
                  <a:schemeClr val="bg1"/>
                </a:solidFill>
                <a:effectLst/>
                <a:latin typeface="Arial Nova Cond" panose="020B0506020202020204" pitchFamily="34" charset="0"/>
              </a:rPr>
              <a:t>the world</a:t>
            </a:r>
            <a:r>
              <a:rPr lang="en-GB" sz="2400" b="0" u="none" strike="noStrike" dirty="0">
                <a:solidFill>
                  <a:schemeClr val="bg1"/>
                </a:solidFill>
                <a:effectLst/>
                <a:latin typeface="Arial Nova Cond" panose="020B0506020202020204" pitchFamily="34" charset="0"/>
              </a:rPr>
              <a:t> to take part in the Games. </a:t>
            </a:r>
            <a:br>
              <a:rPr lang="en-GB" sz="2400" b="0" u="none" strike="noStrike" dirty="0">
                <a:solidFill>
                  <a:schemeClr val="bg1"/>
                </a:solidFill>
                <a:effectLst/>
                <a:latin typeface="Arial Nova Cond" panose="020B0506020202020204" pitchFamily="34" charset="0"/>
              </a:rPr>
            </a:br>
            <a:r>
              <a:rPr lang="en-GB" sz="2400" b="0" u="none" strike="noStrike" dirty="0">
                <a:solidFill>
                  <a:schemeClr val="bg1"/>
                </a:solidFill>
                <a:effectLst/>
                <a:latin typeface="Arial Nova Cond" panose="020B0506020202020204" pitchFamily="34" charset="0"/>
              </a:rPr>
              <a:t>Can we be </a:t>
            </a:r>
            <a:r>
              <a:rPr lang="en-GB" sz="2400" b="1" u="none" strike="noStrike" dirty="0">
                <a:solidFill>
                  <a:schemeClr val="bg1"/>
                </a:solidFill>
                <a:effectLst/>
                <a:latin typeface="Arial Nova Cond" panose="020B0506020202020204" pitchFamily="34" charset="0"/>
              </a:rPr>
              <a:t>as welcoming to them as we </a:t>
            </a:r>
            <a:br>
              <a:rPr lang="en-GB" sz="2400" b="1" u="none" strike="noStrike" dirty="0">
                <a:solidFill>
                  <a:schemeClr val="bg1"/>
                </a:solidFill>
                <a:effectLst/>
                <a:latin typeface="Arial Nova Cond" panose="020B0506020202020204" pitchFamily="34" charset="0"/>
              </a:rPr>
            </a:br>
            <a:r>
              <a:rPr lang="en-GB" sz="2400" b="1" u="none" strike="noStrike" dirty="0">
                <a:solidFill>
                  <a:schemeClr val="bg1"/>
                </a:solidFill>
                <a:effectLst/>
                <a:latin typeface="Arial Nova Cond" panose="020B0506020202020204" pitchFamily="34" charset="0"/>
              </a:rPr>
              <a:t>can</a:t>
            </a:r>
            <a:r>
              <a:rPr lang="en-GB" sz="2400" b="0" u="none" strike="noStrike" dirty="0">
                <a:solidFill>
                  <a:schemeClr val="bg1"/>
                </a:solidFill>
                <a:effectLst/>
                <a:latin typeface="Arial Nova Cond" panose="020B0506020202020204" pitchFamily="34" charset="0"/>
              </a:rPr>
              <a:t>? Remember the long history of being friendly and welcoming that the Games have. That way when the teams go home again they’ll tell their friends how </a:t>
            </a:r>
            <a:r>
              <a:rPr lang="en-GB" sz="2400" b="1" u="none" strike="noStrike" dirty="0">
                <a:solidFill>
                  <a:schemeClr val="bg1"/>
                </a:solidFill>
                <a:effectLst/>
                <a:latin typeface="Arial Nova Cond" panose="020B0506020202020204" pitchFamily="34" charset="0"/>
              </a:rPr>
              <a:t>friendly and positive</a:t>
            </a:r>
            <a:r>
              <a:rPr lang="en-GB" sz="2400" b="0" u="none" strike="noStrike" dirty="0">
                <a:solidFill>
                  <a:schemeClr val="bg1"/>
                </a:solidFill>
                <a:effectLst/>
                <a:latin typeface="Arial Nova Cond" panose="020B0506020202020204" pitchFamily="34" charset="0"/>
              </a:rPr>
              <a:t> the people of the UK were!</a:t>
            </a:r>
            <a:endParaRPr lang="en-GB" sz="2400" b="0" dirty="0">
              <a:solidFill>
                <a:schemeClr val="bg1"/>
              </a:solidFill>
              <a:effectLst/>
              <a:latin typeface="Arial Nova Cond" panose="020B0506020202020204" pitchFamily="34" charset="0"/>
            </a:endParaRPr>
          </a:p>
        </p:txBody>
      </p:sp>
      <p:pic>
        <p:nvPicPr>
          <p:cNvPr id="9" name="Picture 8">
            <a:extLst>
              <a:ext uri="{FF2B5EF4-FFF2-40B4-BE49-F238E27FC236}">
                <a16:creationId xmlns:a16="http://schemas.microsoft.com/office/drawing/2014/main" id="{AC812A87-3EE2-AC48-6DCD-CC64C23D045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49" t="-10675" r="-26483" b="23339"/>
          <a:stretch/>
        </p:blipFill>
        <p:spPr>
          <a:xfrm>
            <a:off x="6750050" y="0"/>
            <a:ext cx="5264150" cy="685800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 name="Picture 3" descr="Picture 3"/>
          <p:cNvPicPr>
            <a:picLocks noChangeAspect="1"/>
          </p:cNvPicPr>
          <p:nvPr/>
        </p:nvPicPr>
        <p:blipFill>
          <a:blip r:embed="rId3"/>
          <a:srcRect t="21490" b="25103"/>
          <a:stretch>
            <a:fillRect/>
          </a:stretch>
        </p:blipFill>
        <p:spPr>
          <a:xfrm>
            <a:off x="1345228" y="0"/>
            <a:ext cx="9085084" cy="6858001"/>
          </a:xfrm>
          <a:prstGeom prst="rect">
            <a:avLst/>
          </a:prstGeom>
          <a:ln w="12700">
            <a:miter lim="400000"/>
          </a:ln>
        </p:spPr>
      </p:pic>
      <p:sp>
        <p:nvSpPr>
          <p:cNvPr id="398" name="Title 1"/>
          <p:cNvSpPr txBox="1">
            <a:spLocks noGrp="1"/>
          </p:cNvSpPr>
          <p:nvPr>
            <p:ph type="title"/>
          </p:nvPr>
        </p:nvSpPr>
        <p:spPr>
          <a:xfrm>
            <a:off x="411637" y="584521"/>
            <a:ext cx="10607462" cy="2207666"/>
          </a:xfrm>
          <a:prstGeom prst="rect">
            <a:avLst/>
          </a:prstGeom>
        </p:spPr>
        <p:txBody>
          <a:bodyPr/>
          <a:lstStyle/>
          <a:p>
            <a:r>
              <a:t>THANK YOU</a:t>
            </a:r>
          </a:p>
        </p:txBody>
      </p:sp>
      <p:pic>
        <p:nvPicPr>
          <p:cNvPr id="399" name="Picture 4" descr="Picture 4"/>
          <p:cNvPicPr>
            <a:picLocks noChangeAspect="1"/>
          </p:cNvPicPr>
          <p:nvPr/>
        </p:nvPicPr>
        <p:blipFill>
          <a:blip r:embed="rId4"/>
          <a:stretch>
            <a:fillRect/>
          </a:stretch>
        </p:blipFill>
        <p:spPr>
          <a:xfrm>
            <a:off x="411636" y="2705445"/>
            <a:ext cx="4871562" cy="30126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_Office Theme">
  <a:themeElements>
    <a:clrScheme name="2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2_Office Theme">
      <a:majorFont>
        <a:latin typeface="Calibri"/>
        <a:ea typeface="Calibri"/>
        <a:cs typeface="Calibri"/>
      </a:majorFont>
      <a:minorFont>
        <a:latin typeface="Helvetica"/>
        <a:ea typeface="Helvetica"/>
        <a:cs typeface="Helvetica"/>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Office Theme">
  <a:themeElements>
    <a:clrScheme name="2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2_Office Theme">
      <a:majorFont>
        <a:latin typeface="Calibri"/>
        <a:ea typeface="Calibri"/>
        <a:cs typeface="Calibri"/>
      </a:majorFont>
      <a:minorFont>
        <a:latin typeface="Helvetica"/>
        <a:ea typeface="Helvetica"/>
        <a:cs typeface="Helvetica"/>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2022 Document" ma:contentTypeID="0x0101003A1D22F3CA37A14C9200F8282896A2B500801EEEA29495A94DAC7484567611B9F4" ma:contentTypeVersion="12" ma:contentTypeDescription="A Birmingham 2022 document. This content type specifies the B2022 meta data fields, like GDPR, Security Classification, Venues, etc." ma:contentTypeScope="" ma:versionID="9a26fc750835eadca30975265c9573eb">
  <xsd:schema xmlns:xsd="http://www.w3.org/2001/XMLSchema" xmlns:xs="http://www.w3.org/2001/XMLSchema" xmlns:p="http://schemas.microsoft.com/office/2006/metadata/properties" xmlns:ns2="067d3b6b-dae1-4c35-922e-f683c8f53bfb" xmlns:ns3="bd257e67-c924-46de-9138-1258b7ead8a0" targetNamespace="http://schemas.microsoft.com/office/2006/metadata/properties" ma:root="true" ma:fieldsID="9c124ba8559aaadae045d0000fd720a2" ns2:_="" ns3:_="">
    <xsd:import namespace="067d3b6b-dae1-4c35-922e-f683c8f53bfb"/>
    <xsd:import namespace="bd257e67-c924-46de-9138-1258b7ead8a0"/>
    <xsd:element name="properties">
      <xsd:complexType>
        <xsd:sequence>
          <xsd:element name="documentManagement">
            <xsd:complexType>
              <xsd:all>
                <xsd:element ref="ns2:SecurityClassification" minOccurs="0"/>
                <xsd:element ref="ns2:GDPRContainsPersonalData" minOccurs="0"/>
                <xsd:element ref="ns2:m6af685c620a42eba115391a402f1f08" minOccurs="0"/>
                <xsd:element ref="ns2:TaxCatchAll" minOccurs="0"/>
                <xsd:element ref="ns2:TaxCatchAllLabel" minOccurs="0"/>
                <xsd:element ref="ns2:hdb84c6e60a24fb68bbbb366ea5c5259" minOccurs="0"/>
                <xsd:element ref="ns2:nf7be51bb51c4d378bcd80b4ee3a0fa9" minOccurs="0"/>
                <xsd:element ref="ns2:hd0db2db95464e15b16e97bf822aafb5" minOccurs="0"/>
                <xsd:element ref="ns2:lb005cc863874024bca8f9866ad5ee22"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3:MediaServiceOCR" minOccurs="0"/>
                <xsd:element ref="ns2:TO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7d3b6b-dae1-4c35-922e-f683c8f53bfb" elementFormDefault="qualified">
    <xsd:import namespace="http://schemas.microsoft.com/office/2006/documentManagement/types"/>
    <xsd:import namespace="http://schemas.microsoft.com/office/infopath/2007/PartnerControls"/>
    <xsd:element name="SecurityClassification" ma:index="8" nillable="true" ma:displayName="Security Classification" ma:default="Official" ma:description="Choose a security classification for this item." ma:internalName="SecurityClassification">
      <xsd:simpleType>
        <xsd:restriction base="dms:Choice">
          <xsd:enumeration value="Official"/>
          <xsd:enumeration value="Official Sensitive"/>
        </xsd:restriction>
      </xsd:simpleType>
    </xsd:element>
    <xsd:element name="GDPRContainsPersonalData" ma:index="9" nillable="true" ma:displayName="Contains Personal Data" ma:default="0" ma:description="Check this box if the document or item contains personally identifiable data. This is a GDPR requirement." ma:internalName="GDPRContainsPersonalData">
      <xsd:simpleType>
        <xsd:restriction base="dms:Boolean"/>
      </xsd:simpleType>
    </xsd:element>
    <xsd:element name="m6af685c620a42eba115391a402f1f08" ma:index="10" nillable="true" ma:taxonomy="true" ma:internalName="m6af685c620a42eba115391a402f1f08" ma:taxonomyFieldName="TaxonomyVenue" ma:displayName="Venue" ma:fieldId="{66af685c-620a-42eb-a115-391a402f1f08}" ma:taxonomyMulti="true" ma:sspId="2512c63e-7480-4a73-b69c-1295321e4c57" ma:termSetId="58a9dd63-8c7d-4e90-a54c-89db3c111207" ma:anchorId="00000000-0000-0000-0000-000000000000" ma:open="false" ma:isKeyword="false">
      <xsd:complexType>
        <xsd:sequence>
          <xsd:element ref="pc:Terms" minOccurs="0" maxOccurs="1"/>
        </xsd:sequence>
      </xsd:complexType>
    </xsd:element>
    <xsd:element name="TaxCatchAll" ma:index="11" nillable="true" ma:displayName="Taxonomy Catch All Column" ma:hidden="true" ma:list="{ccdd5aeb-f718-4d38-a333-b0b53023ffd6}" ma:internalName="TaxCatchAll" ma:showField="CatchAllData" ma:web="067d3b6b-dae1-4c35-922e-f683c8f53bfb">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ccdd5aeb-f718-4d38-a333-b0b53023ffd6}" ma:internalName="TaxCatchAllLabel" ma:readOnly="true" ma:showField="CatchAllDataLabel" ma:web="067d3b6b-dae1-4c35-922e-f683c8f53bfb">
      <xsd:complexType>
        <xsd:complexContent>
          <xsd:extension base="dms:MultiChoiceLookup">
            <xsd:sequence>
              <xsd:element name="Value" type="dms:Lookup" maxOccurs="unbounded" minOccurs="0" nillable="true"/>
            </xsd:sequence>
          </xsd:extension>
        </xsd:complexContent>
      </xsd:complexType>
    </xsd:element>
    <xsd:element name="hdb84c6e60a24fb68bbbb366ea5c5259" ma:index="14" nillable="true" ma:taxonomy="true" ma:internalName="hdb84c6e60a24fb68bbbb366ea5c5259" ma:taxonomyFieldName="TaxonomyCountry" ma:displayName="Country" ma:fieldId="{1db84c6e-60a2-4fb6-8bbb-b366ea5c5259}" ma:taxonomyMulti="true" ma:sspId="2512c63e-7480-4a73-b69c-1295321e4c57" ma:termSetId="357c4b79-6601-40f9-bb0b-30e3ca27dde4" ma:anchorId="00000000-0000-0000-0000-000000000000" ma:open="false" ma:isKeyword="false">
      <xsd:complexType>
        <xsd:sequence>
          <xsd:element ref="pc:Terms" minOccurs="0" maxOccurs="1"/>
        </xsd:sequence>
      </xsd:complexType>
    </xsd:element>
    <xsd:element name="nf7be51bb51c4d378bcd80b4ee3a0fa9" ma:index="16" nillable="true" ma:taxonomy="true" ma:internalName="nf7be51bb51c4d378bcd80b4ee3a0fa9" ma:taxonomyFieldName="TaxonomySport" ma:displayName="Sport" ma:fieldId="{7f7be51b-b51c-4d37-8bcd-80b4ee3a0fa9}" ma:taxonomyMulti="true" ma:sspId="2512c63e-7480-4a73-b69c-1295321e4c57" ma:termSetId="3e5789a8-bae3-40d1-b741-60a2232035ef" ma:anchorId="00000000-0000-0000-0000-000000000000" ma:open="false" ma:isKeyword="false">
      <xsd:complexType>
        <xsd:sequence>
          <xsd:element ref="pc:Terms" minOccurs="0" maxOccurs="1"/>
        </xsd:sequence>
      </xsd:complexType>
    </xsd:element>
    <xsd:element name="hd0db2db95464e15b16e97bf822aafb5" ma:index="18" nillable="true" ma:taxonomy="true" ma:internalName="hd0db2db95464e15b16e97bf822aafb5" ma:taxonomyFieldName="TaxonomyOrganisation" ma:displayName="Organisation Unit" ma:fieldId="{1d0db2db-9546-4e15-b16e-97bf822aafb5}" ma:taxonomyMulti="true" ma:sspId="2512c63e-7480-4a73-b69c-1295321e4c57" ma:termSetId="61615506-e8ef-42fb-bb4c-4d833a946a15" ma:anchorId="00000000-0000-0000-0000-000000000000" ma:open="false" ma:isKeyword="false">
      <xsd:complexType>
        <xsd:sequence>
          <xsd:element ref="pc:Terms" minOccurs="0" maxOccurs="1"/>
        </xsd:sequence>
      </xsd:complexType>
    </xsd:element>
    <xsd:element name="lb005cc863874024bca8f9866ad5ee22" ma:index="20" nillable="true" ma:taxonomy="true" ma:internalName="lb005cc863874024bca8f9866ad5ee22" ma:taxonomyFieldName="TaxonomyClientGroup" ma:displayName="Client Group" ma:fieldId="{5b005cc8-6387-4024-bca8-f9866ad5ee22}" ma:taxonomyMulti="true" ma:sspId="2512c63e-7480-4a73-b69c-1295321e4c57" ma:termSetId="0e070017-cea4-4397-a765-dc51d881243c" ma:anchorId="00000000-0000-0000-0000-000000000000" ma:open="false" ma:isKeyword="false">
      <xsd:complexType>
        <xsd:sequence>
          <xsd:element ref="pc:Terms" minOccurs="0" maxOccurs="1"/>
        </xsd:sequence>
      </xsd:complexType>
    </xsd:element>
    <xsd:element name="TOK" ma:index="32" nillable="true" ma:displayName="TOK" ma:internalName="TOK">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d257e67-c924-46de-9138-1258b7ead8a0" elementFormDefault="qualified">
    <xsd:import namespace="http://schemas.microsoft.com/office/2006/documentManagement/types"/>
    <xsd:import namespace="http://schemas.microsoft.com/office/infopath/2007/PartnerControls"/>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AutoTags" ma:index="24" nillable="true" ma:displayName="Tags" ma:internalName="MediaServiceAutoTags"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internalName="MediaServiceKeyPoints" ma:readOnly="true">
      <xsd:simpleType>
        <xsd:restriction base="dms:Note">
          <xsd:maxLength value="255"/>
        </xsd:restriction>
      </xsd:simpleType>
    </xsd:element>
    <xsd:element name="MediaServiceDateTaken" ma:index="29" nillable="true" ma:displayName="MediaServiceDateTaken" ma:hidden="true" ma:internalName="MediaServiceDateTaken"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hd0db2db95464e15b16e97bf822aafb5 xmlns="067d3b6b-dae1-4c35-922e-f683c8f53bfb">
      <Terms xmlns="http://schemas.microsoft.com/office/infopath/2007/PartnerControls">
        <TermInfo xmlns="http://schemas.microsoft.com/office/infopath/2007/PartnerControls">
          <TermName xmlns="http://schemas.microsoft.com/office/infopath/2007/PartnerControls">LPR</TermName>
          <TermId xmlns="http://schemas.microsoft.com/office/infopath/2007/PartnerControls">fb3785c8-88a6-4c31-8461-a1b2beccb44a</TermId>
        </TermInfo>
      </Terms>
    </hd0db2db95464e15b16e97bf822aafb5>
    <GDPRContainsPersonalData xmlns="067d3b6b-dae1-4c35-922e-f683c8f53bfb">false</GDPRContainsPersonalData>
    <m6af685c620a42eba115391a402f1f08 xmlns="067d3b6b-dae1-4c35-922e-f683c8f53bfb">
      <Terms xmlns="http://schemas.microsoft.com/office/infopath/2007/PartnerControls"/>
    </m6af685c620a42eba115391a402f1f08>
    <SecurityClassification xmlns="067d3b6b-dae1-4c35-922e-f683c8f53bfb">Official</SecurityClassification>
    <TaxCatchAll xmlns="067d3b6b-dae1-4c35-922e-f683c8f53bfb">
      <Value>8</Value>
    </TaxCatchAll>
    <lb005cc863874024bca8f9866ad5ee22 xmlns="067d3b6b-dae1-4c35-922e-f683c8f53bfb">
      <Terms xmlns="http://schemas.microsoft.com/office/infopath/2007/PartnerControls"/>
    </lb005cc863874024bca8f9866ad5ee22>
    <hdb84c6e60a24fb68bbbb366ea5c5259 xmlns="067d3b6b-dae1-4c35-922e-f683c8f53bfb">
      <Terms xmlns="http://schemas.microsoft.com/office/infopath/2007/PartnerControls"/>
    </hdb84c6e60a24fb68bbbb366ea5c5259>
    <nf7be51bb51c4d378bcd80b4ee3a0fa9 xmlns="067d3b6b-dae1-4c35-922e-f683c8f53bfb">
      <Terms xmlns="http://schemas.microsoft.com/office/infopath/2007/PartnerControls"/>
    </nf7be51bb51c4d378bcd80b4ee3a0fa9>
    <TOK xmlns="067d3b6b-dae1-4c35-922e-f683c8f53bfb" xsi:nil="true"/>
  </documentManagement>
</p:properties>
</file>

<file path=customXml/itemProps1.xml><?xml version="1.0" encoding="utf-8"?>
<ds:datastoreItem xmlns:ds="http://schemas.openxmlformats.org/officeDocument/2006/customXml" ds:itemID="{C0CBC93D-0FE1-4205-8555-C28E3475E96D}"/>
</file>

<file path=customXml/itemProps2.xml><?xml version="1.0" encoding="utf-8"?>
<ds:datastoreItem xmlns:ds="http://schemas.openxmlformats.org/officeDocument/2006/customXml" ds:itemID="{482614E8-1A3A-4688-816C-2946567A2FF1}"/>
</file>

<file path=customXml/itemProps3.xml><?xml version="1.0" encoding="utf-8"?>
<ds:datastoreItem xmlns:ds="http://schemas.openxmlformats.org/officeDocument/2006/customXml" ds:itemID="{F52FC2C1-7547-4E96-8985-1B7EB7CFE5E7}"/>
</file>

<file path=docProps/app.xml><?xml version="1.0" encoding="utf-8"?>
<Properties xmlns="http://schemas.openxmlformats.org/officeDocument/2006/extended-properties" xmlns:vt="http://schemas.openxmlformats.org/officeDocument/2006/docPropsVTypes">
  <TotalTime>1767</TotalTime>
  <Words>4189</Words>
  <Application>Microsoft Office PowerPoint</Application>
  <PresentationFormat>Widescreen</PresentationFormat>
  <Paragraphs>382</Paragraphs>
  <Slides>16</Slides>
  <Notes>14</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Nova</vt:lpstr>
      <vt:lpstr>Arial Nova Cond</vt:lpstr>
      <vt:lpstr>Calibri</vt:lpstr>
      <vt:lpstr>2_Office Theme</vt:lpstr>
      <vt:lpstr>WORKSHOPS</vt:lpstr>
      <vt:lpstr>PowerPoint Presentation</vt:lpstr>
      <vt:lpstr>PowerPoint Presentation</vt:lpstr>
      <vt:lpstr>JOURNEY  TO THE  GAMES</vt:lpstr>
      <vt:lpstr>BIRMINGHAM 2022 COMMONWEALTH  GAMES FACTS &amp; KEY INFO:</vt:lpstr>
      <vt:lpstr>WEST MIDLANDS</vt:lpstr>
      <vt:lpstr>BIRMINGHAM 2022 COMMONWEALTH  GAMES FACTS &amp; KEY INFO:</vt:lpstr>
      <vt:lpstr>COMMONWEALTH NATIONS </vt:lpstr>
      <vt:lpstr>COMMONWEALTH GAMES MISSION</vt:lpstr>
      <vt:lpstr>BIRMINGHAM 2022 COMMONWEALTH  GAMES KEY FACTS:</vt:lpstr>
      <vt:lpstr>PowerPoint Presentation</vt:lpstr>
      <vt:lpstr>TERIFFIC TIMELINE!</vt:lpstr>
      <vt:lpstr>TERIFIC TIMELINE!</vt:lpstr>
      <vt:lpstr>PowerPoint Presentation</vt:lpstr>
      <vt:lpstr>REFLECTIONS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Corcoran</dc:creator>
  <cp:lastModifiedBy>Chris Corcoran</cp:lastModifiedBy>
  <cp:revision>19</cp:revision>
  <dcterms:modified xsi:type="dcterms:W3CDTF">2022-05-23T09:19:26Z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onomyVenue">
    <vt:lpwstr/>
  </property>
  <property fmtid="{D5CDD505-2E9C-101B-9397-08002B2CF9AE}" pid="3" name="ContentTypeId">
    <vt:lpwstr>0x0101003A1D22F3CA37A14C9200F8282896A2B500801EEEA29495A94DAC7484567611B9F4</vt:lpwstr>
  </property>
  <property fmtid="{D5CDD505-2E9C-101B-9397-08002B2CF9AE}" pid="4" name="TaxonomyCountry">
    <vt:lpwstr/>
  </property>
  <property fmtid="{D5CDD505-2E9C-101B-9397-08002B2CF9AE}" pid="5" name="TaxonomySport">
    <vt:lpwstr/>
  </property>
  <property fmtid="{D5CDD505-2E9C-101B-9397-08002B2CF9AE}" pid="6" name="TaxonomyClientGroup">
    <vt:lpwstr/>
  </property>
  <property fmtid="{D5CDD505-2E9C-101B-9397-08002B2CF9AE}" pid="7" name="TaxonomyOrganisation">
    <vt:lpwstr>8;#LPR|fb3785c8-88a6-4c31-8461-a1b2beccb44a</vt:lpwstr>
  </property>
</Properties>
</file>